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60" r:id="rId1"/>
  </p:sldMasterIdLst>
  <p:notesMasterIdLst>
    <p:notesMasterId r:id="rId20"/>
  </p:notesMasterIdLst>
  <p:sldIdLst>
    <p:sldId id="276" r:id="rId2"/>
    <p:sldId id="266" r:id="rId3"/>
    <p:sldId id="277" r:id="rId4"/>
    <p:sldId id="278" r:id="rId5"/>
    <p:sldId id="279" r:id="rId6"/>
    <p:sldId id="280" r:id="rId7"/>
    <p:sldId id="265" r:id="rId8"/>
    <p:sldId id="257" r:id="rId9"/>
    <p:sldId id="258" r:id="rId10"/>
    <p:sldId id="259" r:id="rId11"/>
    <p:sldId id="260" r:id="rId12"/>
    <p:sldId id="264" r:id="rId13"/>
    <p:sldId id="261" r:id="rId14"/>
    <p:sldId id="263" r:id="rId15"/>
    <p:sldId id="274" r:id="rId16"/>
    <p:sldId id="283" r:id="rId17"/>
    <p:sldId id="275" r:id="rId18"/>
    <p:sldId id="2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56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2FF"/>
    <a:srgbClr val="0058B0"/>
    <a:srgbClr val="0066CC"/>
    <a:srgbClr val="002060"/>
    <a:srgbClr val="DF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726"/>
  </p:normalViewPr>
  <p:slideViewPr>
    <p:cSldViewPr snapToGrid="0" showGuides="1">
      <p:cViewPr>
        <p:scale>
          <a:sx n="159" d="100"/>
          <a:sy n="159" d="100"/>
        </p:scale>
        <p:origin x="186" y="192"/>
      </p:cViewPr>
      <p:guideLst>
        <p:guide orient="horz" pos="1620"/>
        <p:guide pos="2880"/>
        <p:guide pos="566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bar"/>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AC92-8448-853D-524878F81774}"/>
              </c:ext>
            </c:extLst>
          </c:dPt>
          <c:dPt>
            <c:idx val="1"/>
            <c:bubble3D val="0"/>
            <c:spPr>
              <a:solidFill>
                <a:schemeClr val="accent2"/>
              </a:solidFill>
              <a:ln>
                <a:noFill/>
              </a:ln>
              <a:effectLst/>
            </c:spPr>
            <c:extLst>
              <c:ext xmlns:c16="http://schemas.microsoft.com/office/drawing/2014/chart" uri="{C3380CC4-5D6E-409C-BE32-E72D297353CC}">
                <c16:uniqueId val="{00000003-AC92-8448-853D-524878F81774}"/>
              </c:ext>
            </c:extLst>
          </c:dPt>
          <c:dPt>
            <c:idx val="2"/>
            <c:bubble3D val="0"/>
            <c:spPr>
              <a:solidFill>
                <a:schemeClr val="accent3"/>
              </a:solidFill>
              <a:ln>
                <a:noFill/>
              </a:ln>
              <a:effectLst/>
            </c:spPr>
            <c:extLst>
              <c:ext xmlns:c16="http://schemas.microsoft.com/office/drawing/2014/chart" uri="{C3380CC4-5D6E-409C-BE32-E72D297353CC}">
                <c16:uniqueId val="{00000005-AC92-8448-853D-524878F81774}"/>
              </c:ext>
            </c:extLst>
          </c:dPt>
          <c:dPt>
            <c:idx val="3"/>
            <c:bubble3D val="0"/>
            <c:spPr>
              <a:solidFill>
                <a:schemeClr val="accent4"/>
              </a:solidFill>
              <a:ln>
                <a:noFill/>
              </a:ln>
              <a:effectLst/>
            </c:spPr>
            <c:extLst>
              <c:ext xmlns:c16="http://schemas.microsoft.com/office/drawing/2014/chart" uri="{C3380CC4-5D6E-409C-BE32-E72D297353CC}">
                <c16:uniqueId val="{00000007-AC92-8448-853D-524878F81774}"/>
              </c:ext>
            </c:extLst>
          </c:dPt>
          <c:dPt>
            <c:idx val="4"/>
            <c:bubble3D val="0"/>
            <c:spPr>
              <a:solidFill>
                <a:schemeClr val="accent5"/>
              </a:solidFill>
              <a:ln>
                <a:noFill/>
              </a:ln>
              <a:effectLst/>
            </c:spPr>
            <c:extLst>
              <c:ext xmlns:c16="http://schemas.microsoft.com/office/drawing/2014/chart" uri="{C3380CC4-5D6E-409C-BE32-E72D297353CC}">
                <c16:uniqueId val="{00000009-AC92-8448-853D-524878F81774}"/>
              </c:ext>
            </c:extLst>
          </c:dPt>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カテゴリ 1</c:v>
                      </c:pt>
                      <c:pt idx="1">
                        <c:v>カテゴリ 2</c:v>
                      </c:pt>
                      <c:pt idx="2">
                        <c:v>カテゴリ 3</c:v>
                      </c:pt>
                      <c:pt idx="3">
                        <c:v>カテゴリ 4</c:v>
                      </c:pt>
                    </c:strCache>
                  </c:strRef>
                </c15:cat>
              </c15:filteredCategoryTitle>
            </c:ext>
            <c:ext xmlns:c16="http://schemas.microsoft.com/office/drawing/2014/chart" uri="{C3380CC4-5D6E-409C-BE32-E72D297353CC}">
              <c16:uniqueId val="{00000000-F3E0-3344-BA09-E90895069E5C}"/>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B-AC92-8448-853D-524878F81774}"/>
              </c:ext>
            </c:extLst>
          </c:dPt>
          <c:dPt>
            <c:idx val="1"/>
            <c:bubble3D val="0"/>
            <c:spPr>
              <a:solidFill>
                <a:schemeClr val="accent2"/>
              </a:solidFill>
              <a:ln>
                <a:noFill/>
              </a:ln>
              <a:effectLst/>
            </c:spPr>
            <c:extLst>
              <c:ext xmlns:c16="http://schemas.microsoft.com/office/drawing/2014/chart" uri="{C3380CC4-5D6E-409C-BE32-E72D297353CC}">
                <c16:uniqueId val="{0000000D-AC92-8448-853D-524878F81774}"/>
              </c:ext>
            </c:extLst>
          </c:dPt>
          <c:dPt>
            <c:idx val="2"/>
            <c:bubble3D val="0"/>
            <c:spPr>
              <a:solidFill>
                <a:schemeClr val="accent3"/>
              </a:solidFill>
              <a:ln>
                <a:noFill/>
              </a:ln>
              <a:effectLst/>
            </c:spPr>
            <c:extLst>
              <c:ext xmlns:c16="http://schemas.microsoft.com/office/drawing/2014/chart" uri="{C3380CC4-5D6E-409C-BE32-E72D297353CC}">
                <c16:uniqueId val="{0000000F-AC92-8448-853D-524878F81774}"/>
              </c:ext>
            </c:extLst>
          </c:dPt>
          <c:dPt>
            <c:idx val="3"/>
            <c:bubble3D val="0"/>
            <c:spPr>
              <a:solidFill>
                <a:schemeClr val="accent4"/>
              </a:solidFill>
              <a:ln>
                <a:noFill/>
              </a:ln>
              <a:effectLst/>
            </c:spPr>
            <c:extLst>
              <c:ext xmlns:c16="http://schemas.microsoft.com/office/drawing/2014/chart" uri="{C3380CC4-5D6E-409C-BE32-E72D297353CC}">
                <c16:uniqueId val="{00000011-AC92-8448-853D-524878F81774}"/>
              </c:ext>
            </c:extLst>
          </c:dPt>
          <c:dPt>
            <c:idx val="4"/>
            <c:bubble3D val="0"/>
            <c:spPr>
              <a:solidFill>
                <a:schemeClr val="accent5"/>
              </a:solidFill>
              <a:ln>
                <a:noFill/>
              </a:ln>
              <a:effectLst/>
            </c:spPr>
            <c:extLst>
              <c:ext xmlns:c16="http://schemas.microsoft.com/office/drawing/2014/chart" uri="{C3380CC4-5D6E-409C-BE32-E72D297353CC}">
                <c16:uniqueId val="{00000013-AC92-8448-853D-524878F81774}"/>
              </c:ext>
            </c:extLst>
          </c:dPt>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カテゴリ 1</c:v>
                      </c:pt>
                      <c:pt idx="1">
                        <c:v>カテゴリ 2</c:v>
                      </c:pt>
                      <c:pt idx="2">
                        <c:v>カテゴリ 3</c:v>
                      </c:pt>
                      <c:pt idx="3">
                        <c:v>カテゴリ 4</c:v>
                      </c:pt>
                    </c:strCache>
                  </c:strRef>
                </c15:cat>
              </c15:filteredCategoryTitle>
            </c:ext>
            <c:ext xmlns:c16="http://schemas.microsoft.com/office/drawing/2014/chart" uri="{C3380CC4-5D6E-409C-BE32-E72D297353CC}">
              <c16:uniqueId val="{00000001-F3E0-3344-BA09-E90895069E5C}"/>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15-AC92-8448-853D-524878F81774}"/>
              </c:ext>
            </c:extLst>
          </c:dPt>
          <c:dPt>
            <c:idx val="1"/>
            <c:bubble3D val="0"/>
            <c:spPr>
              <a:solidFill>
                <a:schemeClr val="accent2"/>
              </a:solidFill>
              <a:ln>
                <a:noFill/>
              </a:ln>
              <a:effectLst/>
            </c:spPr>
            <c:extLst>
              <c:ext xmlns:c16="http://schemas.microsoft.com/office/drawing/2014/chart" uri="{C3380CC4-5D6E-409C-BE32-E72D297353CC}">
                <c16:uniqueId val="{00000017-AC92-8448-853D-524878F81774}"/>
              </c:ext>
            </c:extLst>
          </c:dPt>
          <c:dPt>
            <c:idx val="2"/>
            <c:bubble3D val="0"/>
            <c:spPr>
              <a:solidFill>
                <a:schemeClr val="accent3"/>
              </a:solidFill>
              <a:ln>
                <a:noFill/>
              </a:ln>
              <a:effectLst/>
            </c:spPr>
            <c:extLst>
              <c:ext xmlns:c16="http://schemas.microsoft.com/office/drawing/2014/chart" uri="{C3380CC4-5D6E-409C-BE32-E72D297353CC}">
                <c16:uniqueId val="{00000019-AC92-8448-853D-524878F81774}"/>
              </c:ext>
            </c:extLst>
          </c:dPt>
          <c:dPt>
            <c:idx val="3"/>
            <c:bubble3D val="0"/>
            <c:spPr>
              <a:solidFill>
                <a:schemeClr val="accent4"/>
              </a:solidFill>
              <a:ln>
                <a:noFill/>
              </a:ln>
              <a:effectLst/>
            </c:spPr>
            <c:extLst>
              <c:ext xmlns:c16="http://schemas.microsoft.com/office/drawing/2014/chart" uri="{C3380CC4-5D6E-409C-BE32-E72D297353CC}">
                <c16:uniqueId val="{0000001B-AC92-8448-853D-524878F81774}"/>
              </c:ext>
            </c:extLst>
          </c:dPt>
          <c:dPt>
            <c:idx val="4"/>
            <c:bubble3D val="0"/>
            <c:spPr>
              <a:solidFill>
                <a:schemeClr val="accent5"/>
              </a:solidFill>
              <a:ln>
                <a:noFill/>
              </a:ln>
              <a:effectLst/>
            </c:spPr>
            <c:extLst>
              <c:ext xmlns:c16="http://schemas.microsoft.com/office/drawing/2014/chart" uri="{C3380CC4-5D6E-409C-BE32-E72D297353CC}">
                <c16:uniqueId val="{0000001D-AC92-8448-853D-524878F81774}"/>
              </c:ext>
            </c:extLst>
          </c:dPt>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カテゴリ 1</c:v>
                      </c:pt>
                      <c:pt idx="1">
                        <c:v>カテゴリ 2</c:v>
                      </c:pt>
                      <c:pt idx="2">
                        <c:v>カテゴリ 3</c:v>
                      </c:pt>
                      <c:pt idx="3">
                        <c:v>カテゴリ 4</c:v>
                      </c:pt>
                    </c:strCache>
                  </c:strRef>
                </c15:cat>
              </c15:filteredCategoryTitle>
            </c:ext>
            <c:ext xmlns:c16="http://schemas.microsoft.com/office/drawing/2014/chart" uri="{C3380CC4-5D6E-409C-BE32-E72D297353CC}">
              <c16:uniqueId val="{00000002-F3E0-3344-BA09-E90895069E5C}"/>
            </c:ext>
          </c:extLst>
        </c:ser>
        <c:dLbls>
          <c:showLegendKey val="0"/>
          <c:showVal val="0"/>
          <c:showCatName val="0"/>
          <c:showSerName val="0"/>
          <c:showPercent val="0"/>
          <c:showBubbleSize val="0"/>
          <c:showLeaderLines val="1"/>
        </c:dLbls>
        <c:gapWidth val="219"/>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072BA-1688-C943-95DD-53CB80FE412B}"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F7B59-17C0-5346-8ECC-579B18CFDF2C}" type="slidenum">
              <a:rPr kumimoji="1" lang="ja-JP" altLang="en-US" smtClean="0"/>
              <a:t>‹#›</a:t>
            </a:fld>
            <a:endParaRPr kumimoji="1" lang="ja-JP" altLang="en-US"/>
          </a:p>
        </p:txBody>
      </p:sp>
    </p:spTree>
    <p:extLst>
      <p:ext uri="{BB962C8B-B14F-4D97-AF65-F5344CB8AC3E}">
        <p14:creationId xmlns:p14="http://schemas.microsoft.com/office/powerpoint/2010/main" val="4107496471"/>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F003A46-A279-4748-89F3-712B90BA5351}" type="datetime1">
              <a:rPr kumimoji="1" lang="ja-JP" altLang="en-US" smtClean="0"/>
              <a:t>2025/7/31</a:t>
            </a:fld>
            <a:endParaRPr kumimoji="1" lang="ja-JP"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1AED2FC7-B4D2-5844-9D4B-4CAB2FAA358B}" type="slidenum">
              <a:rPr kumimoji="1" lang="ja-JP" altLang="en-US" smtClean="0"/>
              <a:t>‹#›</a:t>
            </a:fld>
            <a:endParaRPr kumimoji="1" lang="ja-JP" altLang="en-US"/>
          </a:p>
        </p:txBody>
      </p:sp>
    </p:spTree>
    <p:extLst>
      <p:ext uri="{BB962C8B-B14F-4D97-AF65-F5344CB8AC3E}">
        <p14:creationId xmlns:p14="http://schemas.microsoft.com/office/powerpoint/2010/main" val="41463507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1C075A-D8F6-A02F-85D6-CE610C45E3E8}"/>
              </a:ext>
            </a:extLst>
          </p:cNvPr>
          <p:cNvSpPr>
            <a:spLocks noGrp="1"/>
          </p:cNvSpPr>
          <p:nvPr>
            <p:ph type="title"/>
          </p:nvPr>
        </p:nvSpPr>
        <p:spPr>
          <a:xfrm>
            <a:off x="400050" y="199956"/>
            <a:ext cx="3241593" cy="343620"/>
          </a:xfrm>
          <a:prstGeom prst="rect">
            <a:avLst/>
          </a:prstGeom>
        </p:spPr>
        <p:txBody>
          <a:bodyPr wrap="none" anchor="ctr">
            <a:spAutoFit/>
          </a:bodyPr>
          <a:lstStyle>
            <a:lvl1pPr>
              <a:defRPr sz="1800" b="1">
                <a:solidFill>
                  <a:schemeClr val="tx2"/>
                </a:solidFill>
                <a:latin typeface="+mn-ea"/>
                <a:ea typeface="+mn-ea"/>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3FAF392-AC90-6FE3-9A83-A8C78873FC87}"/>
              </a:ext>
            </a:extLst>
          </p:cNvPr>
          <p:cNvSpPr/>
          <p:nvPr userDrawn="1"/>
        </p:nvSpPr>
        <p:spPr>
          <a:xfrm>
            <a:off x="0" y="298716"/>
            <a:ext cx="355600" cy="1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5965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51346"/>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stat.go.jp/" TargetMode="External"/><Relationship Id="rId2" Type="http://schemas.openxmlformats.org/officeDocument/2006/relationships/hyperlink" Target="https://resas.go.jp/" TargetMode="External"/><Relationship Id="rId1" Type="http://schemas.openxmlformats.org/officeDocument/2006/relationships/slideLayout" Target="../slideLayouts/slideLayout1.xml"/><Relationship Id="rId5" Type="http://schemas.openxmlformats.org/officeDocument/2006/relationships/hyperlink" Target="https://www.meti.go.jp/statistics/" TargetMode="External"/><Relationship Id="rId4" Type="http://schemas.openxmlformats.org/officeDocument/2006/relationships/hyperlink" Target="https://www.esri.cao.go.jp/jp/stat/menu.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descr="ステージの上でポーズをとる男性たち&#10;&#10;AI 生成コンテンツは誤りを含む可能性があります。">
            <a:extLst>
              <a:ext uri="{FF2B5EF4-FFF2-40B4-BE49-F238E27FC236}">
                <a16:creationId xmlns:a16="http://schemas.microsoft.com/office/drawing/2014/main" id="{BBEB97F7-891E-5888-2BDB-63BC15B1BF0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テキスト ボックス 1">
            <a:extLst>
              <a:ext uri="{FF2B5EF4-FFF2-40B4-BE49-F238E27FC236}">
                <a16:creationId xmlns:a16="http://schemas.microsoft.com/office/drawing/2014/main" id="{8A3B4FA8-D036-08A9-0F7C-591AA88BAA91}"/>
              </a:ext>
            </a:extLst>
          </p:cNvPr>
          <p:cNvSpPr txBox="1"/>
          <p:nvPr/>
        </p:nvSpPr>
        <p:spPr>
          <a:xfrm>
            <a:off x="475414" y="1934123"/>
            <a:ext cx="4493538" cy="1022203"/>
          </a:xfrm>
          <a:prstGeom prst="rect">
            <a:avLst/>
          </a:prstGeom>
          <a:noFill/>
        </p:spPr>
        <p:txBody>
          <a:bodyPr wrap="none" rtlCol="0">
            <a:spAutoFit/>
          </a:bodyPr>
          <a:lstStyle/>
          <a:p>
            <a:pPr>
              <a:lnSpc>
                <a:spcPct val="150000"/>
              </a:lnSpc>
            </a:pPr>
            <a:r>
              <a:rPr kumimoji="1" lang="ja-JP" altLang="en-US" sz="2400" b="1" dirty="0">
                <a:solidFill>
                  <a:schemeClr val="bg1"/>
                </a:solidFill>
              </a:rPr>
              <a:t>応募書類サンプルフォーマット</a:t>
            </a:r>
            <a:endParaRPr kumimoji="1" lang="en-US" altLang="ja-JP" sz="2400" b="1" dirty="0">
              <a:solidFill>
                <a:schemeClr val="bg1"/>
              </a:solidFill>
            </a:endParaRPr>
          </a:p>
          <a:p>
            <a:pPr>
              <a:lnSpc>
                <a:spcPct val="150000"/>
              </a:lnSpc>
            </a:pPr>
            <a:r>
              <a:rPr kumimoji="1" lang="ja-JP" altLang="en-US" b="1" dirty="0">
                <a:solidFill>
                  <a:schemeClr val="bg1"/>
                </a:solidFill>
              </a:rPr>
              <a:t>のご案内</a:t>
            </a:r>
            <a:endParaRPr kumimoji="1" lang="en-US" altLang="ja-JP" b="1" dirty="0">
              <a:solidFill>
                <a:schemeClr val="bg1"/>
              </a:solidFill>
            </a:endParaRPr>
          </a:p>
        </p:txBody>
      </p:sp>
      <p:grpSp>
        <p:nvGrpSpPr>
          <p:cNvPr id="12" name="グループ化 11">
            <a:extLst>
              <a:ext uri="{FF2B5EF4-FFF2-40B4-BE49-F238E27FC236}">
                <a16:creationId xmlns:a16="http://schemas.microsoft.com/office/drawing/2014/main" id="{ECEBE3E6-4798-02DE-57AE-0AF6EE593112}"/>
              </a:ext>
            </a:extLst>
          </p:cNvPr>
          <p:cNvGrpSpPr/>
          <p:nvPr/>
        </p:nvGrpSpPr>
        <p:grpSpPr>
          <a:xfrm>
            <a:off x="652856" y="486378"/>
            <a:ext cx="2220945" cy="969081"/>
            <a:chOff x="652856" y="486378"/>
            <a:chExt cx="2220945" cy="969081"/>
          </a:xfrm>
        </p:grpSpPr>
        <p:pic>
          <p:nvPicPr>
            <p:cNvPr id="5" name="図 4">
              <a:extLst>
                <a:ext uri="{FF2B5EF4-FFF2-40B4-BE49-F238E27FC236}">
                  <a16:creationId xmlns:a16="http://schemas.microsoft.com/office/drawing/2014/main" id="{EEFE592D-9F89-5740-DE2F-DFE803089189}"/>
                </a:ext>
              </a:extLst>
            </p:cNvPr>
            <p:cNvPicPr>
              <a:picLocks noChangeAspect="1"/>
            </p:cNvPicPr>
            <p:nvPr/>
          </p:nvPicPr>
          <p:blipFill>
            <a:blip r:embed="rId3"/>
            <a:stretch>
              <a:fillRect/>
            </a:stretch>
          </p:blipFill>
          <p:spPr>
            <a:xfrm>
              <a:off x="759083" y="486378"/>
              <a:ext cx="789322" cy="789322"/>
            </a:xfrm>
            <a:prstGeom prst="rect">
              <a:avLst/>
            </a:prstGeom>
          </p:spPr>
        </p:pic>
        <p:sp>
          <p:nvSpPr>
            <p:cNvPr id="9" name="テキスト ボックス 8">
              <a:extLst>
                <a:ext uri="{FF2B5EF4-FFF2-40B4-BE49-F238E27FC236}">
                  <a16:creationId xmlns:a16="http://schemas.microsoft.com/office/drawing/2014/main" id="{5DB43E08-C906-8931-1051-06D52225C4BD}"/>
                </a:ext>
              </a:extLst>
            </p:cNvPr>
            <p:cNvSpPr txBox="1"/>
            <p:nvPr/>
          </p:nvSpPr>
          <p:spPr>
            <a:xfrm>
              <a:off x="1708626" y="586774"/>
              <a:ext cx="1165175" cy="572020"/>
            </a:xfrm>
            <a:custGeom>
              <a:avLst/>
              <a:gdLst/>
              <a:ahLst/>
              <a:cxnLst/>
              <a:rect l="l" t="t" r="r" b="b"/>
              <a:pathLst>
                <a:path w="1165175" h="572020">
                  <a:moveTo>
                    <a:pt x="740284" y="500910"/>
                  </a:moveTo>
                  <a:lnTo>
                    <a:pt x="740284" y="551917"/>
                  </a:lnTo>
                  <a:lnTo>
                    <a:pt x="762915" y="551917"/>
                  </a:lnTo>
                  <a:lnTo>
                    <a:pt x="762915" y="500910"/>
                  </a:lnTo>
                  <a:close/>
                  <a:moveTo>
                    <a:pt x="830123" y="498396"/>
                  </a:moveTo>
                  <a:lnTo>
                    <a:pt x="830123" y="551917"/>
                  </a:lnTo>
                  <a:lnTo>
                    <a:pt x="878815" y="551917"/>
                  </a:lnTo>
                  <a:lnTo>
                    <a:pt x="878815" y="498396"/>
                  </a:lnTo>
                  <a:close/>
                  <a:moveTo>
                    <a:pt x="773431" y="482865"/>
                  </a:moveTo>
                  <a:cubicBezTo>
                    <a:pt x="777217" y="485559"/>
                    <a:pt x="780217" y="487723"/>
                    <a:pt x="782432" y="489359"/>
                  </a:cubicBezTo>
                  <a:cubicBezTo>
                    <a:pt x="784646" y="490994"/>
                    <a:pt x="787361" y="493101"/>
                    <a:pt x="790576" y="495681"/>
                  </a:cubicBezTo>
                  <a:cubicBezTo>
                    <a:pt x="791590" y="496582"/>
                    <a:pt x="792304" y="497340"/>
                    <a:pt x="792719" y="497956"/>
                  </a:cubicBezTo>
                  <a:cubicBezTo>
                    <a:pt x="793133" y="498572"/>
                    <a:pt x="793333" y="499102"/>
                    <a:pt x="793319" y="499547"/>
                  </a:cubicBezTo>
                  <a:cubicBezTo>
                    <a:pt x="793390" y="500286"/>
                    <a:pt x="792904" y="501084"/>
                    <a:pt x="791861" y="501941"/>
                  </a:cubicBezTo>
                  <a:cubicBezTo>
                    <a:pt x="790818" y="502797"/>
                    <a:pt x="788790" y="504055"/>
                    <a:pt x="785775" y="505714"/>
                  </a:cubicBezTo>
                  <a:cubicBezTo>
                    <a:pt x="785775" y="509302"/>
                    <a:pt x="785775" y="512418"/>
                    <a:pt x="785775" y="515063"/>
                  </a:cubicBezTo>
                  <a:cubicBezTo>
                    <a:pt x="785775" y="517707"/>
                    <a:pt x="785775" y="520309"/>
                    <a:pt x="785775" y="522868"/>
                  </a:cubicBezTo>
                  <a:cubicBezTo>
                    <a:pt x="785775" y="529340"/>
                    <a:pt x="785832" y="535552"/>
                    <a:pt x="785946" y="541505"/>
                  </a:cubicBezTo>
                  <a:cubicBezTo>
                    <a:pt x="786061" y="547458"/>
                    <a:pt x="786232" y="554805"/>
                    <a:pt x="786461" y="563547"/>
                  </a:cubicBezTo>
                  <a:cubicBezTo>
                    <a:pt x="786504" y="565885"/>
                    <a:pt x="785446" y="567438"/>
                    <a:pt x="783289" y="568205"/>
                  </a:cubicBezTo>
                  <a:cubicBezTo>
                    <a:pt x="781131" y="568971"/>
                    <a:pt x="776931" y="569324"/>
                    <a:pt x="770687" y="569262"/>
                  </a:cubicBezTo>
                  <a:cubicBezTo>
                    <a:pt x="767577" y="569314"/>
                    <a:pt x="765511" y="569095"/>
                    <a:pt x="764487" y="568605"/>
                  </a:cubicBezTo>
                  <a:cubicBezTo>
                    <a:pt x="763463" y="568114"/>
                    <a:pt x="762939" y="567038"/>
                    <a:pt x="762915" y="565376"/>
                  </a:cubicBezTo>
                  <a:lnTo>
                    <a:pt x="762915" y="556689"/>
                  </a:lnTo>
                  <a:lnTo>
                    <a:pt x="740284" y="556689"/>
                  </a:lnTo>
                  <a:lnTo>
                    <a:pt x="740284" y="566747"/>
                  </a:lnTo>
                  <a:cubicBezTo>
                    <a:pt x="740322" y="568757"/>
                    <a:pt x="739331" y="570110"/>
                    <a:pt x="737312" y="570805"/>
                  </a:cubicBezTo>
                  <a:cubicBezTo>
                    <a:pt x="735292" y="571500"/>
                    <a:pt x="731330" y="571824"/>
                    <a:pt x="725425" y="571776"/>
                  </a:cubicBezTo>
                  <a:cubicBezTo>
                    <a:pt x="721743" y="571829"/>
                    <a:pt x="719276" y="571553"/>
                    <a:pt x="718024" y="570948"/>
                  </a:cubicBezTo>
                  <a:cubicBezTo>
                    <a:pt x="716771" y="570343"/>
                    <a:pt x="716190" y="569095"/>
                    <a:pt x="716281" y="567204"/>
                  </a:cubicBezTo>
                  <a:cubicBezTo>
                    <a:pt x="716582" y="560561"/>
                    <a:pt x="716817" y="554769"/>
                    <a:pt x="716983" y="549830"/>
                  </a:cubicBezTo>
                  <a:cubicBezTo>
                    <a:pt x="717150" y="544891"/>
                    <a:pt x="717266" y="540026"/>
                    <a:pt x="717330" y="535235"/>
                  </a:cubicBezTo>
                  <a:cubicBezTo>
                    <a:pt x="717395" y="530444"/>
                    <a:pt x="717426" y="524950"/>
                    <a:pt x="717424" y="518751"/>
                  </a:cubicBezTo>
                  <a:cubicBezTo>
                    <a:pt x="717433" y="511157"/>
                    <a:pt x="717357" y="504853"/>
                    <a:pt x="717195" y="499839"/>
                  </a:cubicBezTo>
                  <a:cubicBezTo>
                    <a:pt x="717033" y="494825"/>
                    <a:pt x="716728" y="489319"/>
                    <a:pt x="716281" y="483323"/>
                  </a:cubicBezTo>
                  <a:cubicBezTo>
                    <a:pt x="721562" y="485673"/>
                    <a:pt x="725858" y="487666"/>
                    <a:pt x="729168" y="489302"/>
                  </a:cubicBezTo>
                  <a:cubicBezTo>
                    <a:pt x="732478" y="490937"/>
                    <a:pt x="736716" y="493216"/>
                    <a:pt x="741884" y="496138"/>
                  </a:cubicBezTo>
                  <a:lnTo>
                    <a:pt x="761315" y="496138"/>
                  </a:lnTo>
                  <a:cubicBezTo>
                    <a:pt x="763677" y="493340"/>
                    <a:pt x="765639" y="491099"/>
                    <a:pt x="767201" y="489416"/>
                  </a:cubicBezTo>
                  <a:cubicBezTo>
                    <a:pt x="768763" y="487733"/>
                    <a:pt x="770840" y="485549"/>
                    <a:pt x="773431" y="482865"/>
                  </a:cubicBezTo>
                  <a:close/>
                  <a:moveTo>
                    <a:pt x="889788" y="479908"/>
                  </a:moveTo>
                  <a:cubicBezTo>
                    <a:pt x="893679" y="482708"/>
                    <a:pt x="896813" y="484994"/>
                    <a:pt x="899189" y="486766"/>
                  </a:cubicBezTo>
                  <a:cubicBezTo>
                    <a:pt x="901566" y="488537"/>
                    <a:pt x="904528" y="490823"/>
                    <a:pt x="908076" y="493624"/>
                  </a:cubicBezTo>
                  <a:cubicBezTo>
                    <a:pt x="909638" y="494985"/>
                    <a:pt x="910400" y="496126"/>
                    <a:pt x="910362" y="497047"/>
                  </a:cubicBezTo>
                  <a:cubicBezTo>
                    <a:pt x="910429" y="497904"/>
                    <a:pt x="909952" y="498804"/>
                    <a:pt x="908933" y="499748"/>
                  </a:cubicBezTo>
                  <a:cubicBezTo>
                    <a:pt x="907914" y="500692"/>
                    <a:pt x="905952" y="501994"/>
                    <a:pt x="903047" y="503655"/>
                  </a:cubicBezTo>
                  <a:cubicBezTo>
                    <a:pt x="903045" y="516477"/>
                    <a:pt x="903074" y="526312"/>
                    <a:pt x="903131" y="533160"/>
                  </a:cubicBezTo>
                  <a:cubicBezTo>
                    <a:pt x="903189" y="540008"/>
                    <a:pt x="903285" y="545621"/>
                    <a:pt x="903419" y="550000"/>
                  </a:cubicBezTo>
                  <a:cubicBezTo>
                    <a:pt x="903553" y="554379"/>
                    <a:pt x="903734" y="559276"/>
                    <a:pt x="903961" y="564690"/>
                  </a:cubicBezTo>
                  <a:cubicBezTo>
                    <a:pt x="903975" y="566152"/>
                    <a:pt x="903718" y="567285"/>
                    <a:pt x="903190" y="568090"/>
                  </a:cubicBezTo>
                  <a:cubicBezTo>
                    <a:pt x="902661" y="568895"/>
                    <a:pt x="901775" y="569514"/>
                    <a:pt x="900532" y="569948"/>
                  </a:cubicBezTo>
                  <a:cubicBezTo>
                    <a:pt x="899375" y="570305"/>
                    <a:pt x="897460" y="570619"/>
                    <a:pt x="894789" y="570891"/>
                  </a:cubicBezTo>
                  <a:cubicBezTo>
                    <a:pt x="892117" y="571162"/>
                    <a:pt x="889459" y="571305"/>
                    <a:pt x="886816" y="571319"/>
                  </a:cubicBezTo>
                  <a:cubicBezTo>
                    <a:pt x="883697" y="571367"/>
                    <a:pt x="881592" y="571100"/>
                    <a:pt x="880501" y="570519"/>
                  </a:cubicBezTo>
                  <a:cubicBezTo>
                    <a:pt x="879410" y="569938"/>
                    <a:pt x="878848" y="568757"/>
                    <a:pt x="878815" y="566976"/>
                  </a:cubicBezTo>
                  <a:lnTo>
                    <a:pt x="878815" y="556689"/>
                  </a:lnTo>
                  <a:lnTo>
                    <a:pt x="830123" y="556689"/>
                  </a:lnTo>
                  <a:lnTo>
                    <a:pt x="830123" y="566061"/>
                  </a:lnTo>
                  <a:cubicBezTo>
                    <a:pt x="830157" y="568409"/>
                    <a:pt x="829004" y="570000"/>
                    <a:pt x="826666" y="570833"/>
                  </a:cubicBezTo>
                  <a:cubicBezTo>
                    <a:pt x="824327" y="571667"/>
                    <a:pt x="819917" y="572057"/>
                    <a:pt x="813436" y="572005"/>
                  </a:cubicBezTo>
                  <a:cubicBezTo>
                    <a:pt x="809997" y="572057"/>
                    <a:pt x="807730" y="571781"/>
                    <a:pt x="806635" y="571176"/>
                  </a:cubicBezTo>
                  <a:cubicBezTo>
                    <a:pt x="805539" y="570571"/>
                    <a:pt x="804987" y="569324"/>
                    <a:pt x="804977" y="567433"/>
                  </a:cubicBezTo>
                  <a:cubicBezTo>
                    <a:pt x="805206" y="554976"/>
                    <a:pt x="805377" y="544770"/>
                    <a:pt x="805492" y="536816"/>
                  </a:cubicBezTo>
                  <a:cubicBezTo>
                    <a:pt x="805606" y="528863"/>
                    <a:pt x="805663" y="523222"/>
                    <a:pt x="805663" y="519896"/>
                  </a:cubicBezTo>
                  <a:cubicBezTo>
                    <a:pt x="805668" y="510572"/>
                    <a:pt x="805601" y="502868"/>
                    <a:pt x="805463" y="496783"/>
                  </a:cubicBezTo>
                  <a:cubicBezTo>
                    <a:pt x="805325" y="490699"/>
                    <a:pt x="805087" y="485226"/>
                    <a:pt x="804749" y="480365"/>
                  </a:cubicBezTo>
                  <a:cubicBezTo>
                    <a:pt x="810459" y="482718"/>
                    <a:pt x="815098" y="484756"/>
                    <a:pt x="818665" y="486480"/>
                  </a:cubicBezTo>
                  <a:cubicBezTo>
                    <a:pt x="822232" y="488204"/>
                    <a:pt x="826813" y="490585"/>
                    <a:pt x="832409" y="493624"/>
                  </a:cubicBezTo>
                  <a:lnTo>
                    <a:pt x="877444" y="493624"/>
                  </a:lnTo>
                  <a:cubicBezTo>
                    <a:pt x="879915" y="490723"/>
                    <a:pt x="881944" y="488409"/>
                    <a:pt x="883530" y="486680"/>
                  </a:cubicBezTo>
                  <a:cubicBezTo>
                    <a:pt x="885116" y="484951"/>
                    <a:pt x="887202" y="482694"/>
                    <a:pt x="889788" y="479908"/>
                  </a:cubicBezTo>
                  <a:close/>
                  <a:moveTo>
                    <a:pt x="995782" y="472578"/>
                  </a:moveTo>
                  <a:cubicBezTo>
                    <a:pt x="982028" y="498829"/>
                    <a:pt x="974332" y="513536"/>
                    <a:pt x="972694" y="516698"/>
                  </a:cubicBezTo>
                  <a:cubicBezTo>
                    <a:pt x="976404" y="519594"/>
                    <a:pt x="980128" y="522261"/>
                    <a:pt x="983866" y="524699"/>
                  </a:cubicBezTo>
                  <a:cubicBezTo>
                    <a:pt x="987605" y="527137"/>
                    <a:pt x="991044" y="529119"/>
                    <a:pt x="994182" y="530643"/>
                  </a:cubicBezTo>
                  <a:cubicBezTo>
                    <a:pt x="994329" y="526985"/>
                    <a:pt x="994442" y="523937"/>
                    <a:pt x="994521" y="521499"/>
                  </a:cubicBezTo>
                  <a:cubicBezTo>
                    <a:pt x="994600" y="519060"/>
                    <a:pt x="994679" y="515860"/>
                    <a:pt x="994758" y="511898"/>
                  </a:cubicBezTo>
                  <a:cubicBezTo>
                    <a:pt x="994837" y="507935"/>
                    <a:pt x="994950" y="501839"/>
                    <a:pt x="995096" y="493610"/>
                  </a:cubicBezTo>
                  <a:cubicBezTo>
                    <a:pt x="995196" y="489847"/>
                    <a:pt x="995282" y="486399"/>
                    <a:pt x="995354" y="483265"/>
                  </a:cubicBezTo>
                  <a:cubicBezTo>
                    <a:pt x="995425" y="480132"/>
                    <a:pt x="995568" y="476569"/>
                    <a:pt x="995782" y="472578"/>
                  </a:cubicBezTo>
                  <a:close/>
                  <a:moveTo>
                    <a:pt x="769316" y="448571"/>
                  </a:moveTo>
                  <a:cubicBezTo>
                    <a:pt x="773516" y="452018"/>
                    <a:pt x="776888" y="454850"/>
                    <a:pt x="779431" y="457066"/>
                  </a:cubicBezTo>
                  <a:cubicBezTo>
                    <a:pt x="781974" y="459283"/>
                    <a:pt x="785232" y="462171"/>
                    <a:pt x="789204" y="465729"/>
                  </a:cubicBezTo>
                  <a:cubicBezTo>
                    <a:pt x="790118" y="466600"/>
                    <a:pt x="790576" y="467358"/>
                    <a:pt x="790576" y="468002"/>
                  </a:cubicBezTo>
                  <a:cubicBezTo>
                    <a:pt x="790566" y="468465"/>
                    <a:pt x="790299" y="468844"/>
                    <a:pt x="789775" y="469138"/>
                  </a:cubicBezTo>
                  <a:cubicBezTo>
                    <a:pt x="789252" y="469431"/>
                    <a:pt x="788528" y="469583"/>
                    <a:pt x="787604" y="469592"/>
                  </a:cubicBezTo>
                  <a:lnTo>
                    <a:pt x="728625" y="469592"/>
                  </a:lnTo>
                  <a:cubicBezTo>
                    <a:pt x="726425" y="469587"/>
                    <a:pt x="724424" y="469654"/>
                    <a:pt x="722624" y="469792"/>
                  </a:cubicBezTo>
                  <a:cubicBezTo>
                    <a:pt x="720824" y="469931"/>
                    <a:pt x="718709" y="470169"/>
                    <a:pt x="716281" y="470507"/>
                  </a:cubicBezTo>
                  <a:lnTo>
                    <a:pt x="715138" y="463447"/>
                  </a:lnTo>
                  <a:cubicBezTo>
                    <a:pt x="717895" y="464005"/>
                    <a:pt x="720267" y="464377"/>
                    <a:pt x="722253" y="464563"/>
                  </a:cubicBezTo>
                  <a:cubicBezTo>
                    <a:pt x="724239" y="464749"/>
                    <a:pt x="726439" y="464834"/>
                    <a:pt x="728854" y="464820"/>
                  </a:cubicBezTo>
                  <a:lnTo>
                    <a:pt x="755371" y="464820"/>
                  </a:lnTo>
                  <a:cubicBezTo>
                    <a:pt x="758167" y="461468"/>
                    <a:pt x="760462" y="458731"/>
                    <a:pt x="762258" y="456610"/>
                  </a:cubicBezTo>
                  <a:cubicBezTo>
                    <a:pt x="764053" y="454488"/>
                    <a:pt x="766406" y="451808"/>
                    <a:pt x="769316" y="448571"/>
                  </a:cubicBezTo>
                  <a:close/>
                  <a:moveTo>
                    <a:pt x="769087" y="419768"/>
                  </a:moveTo>
                  <a:cubicBezTo>
                    <a:pt x="773516" y="423111"/>
                    <a:pt x="777060" y="425866"/>
                    <a:pt x="779717" y="428035"/>
                  </a:cubicBezTo>
                  <a:cubicBezTo>
                    <a:pt x="782374" y="430203"/>
                    <a:pt x="785689" y="433014"/>
                    <a:pt x="789661" y="436467"/>
                  </a:cubicBezTo>
                  <a:cubicBezTo>
                    <a:pt x="790576" y="437376"/>
                    <a:pt x="791033" y="438058"/>
                    <a:pt x="791033" y="438512"/>
                  </a:cubicBezTo>
                  <a:cubicBezTo>
                    <a:pt x="791014" y="438976"/>
                    <a:pt x="790766" y="439355"/>
                    <a:pt x="790290" y="439648"/>
                  </a:cubicBezTo>
                  <a:cubicBezTo>
                    <a:pt x="789814" y="439942"/>
                    <a:pt x="789223" y="440093"/>
                    <a:pt x="788518" y="440103"/>
                  </a:cubicBezTo>
                  <a:lnTo>
                    <a:pt x="727711" y="440103"/>
                  </a:lnTo>
                  <a:cubicBezTo>
                    <a:pt x="725848" y="440093"/>
                    <a:pt x="724086" y="440169"/>
                    <a:pt x="722424" y="440332"/>
                  </a:cubicBezTo>
                  <a:cubicBezTo>
                    <a:pt x="720762" y="440494"/>
                    <a:pt x="718714" y="440799"/>
                    <a:pt x="716281" y="441247"/>
                  </a:cubicBezTo>
                  <a:lnTo>
                    <a:pt x="714909" y="433958"/>
                  </a:lnTo>
                  <a:cubicBezTo>
                    <a:pt x="717666" y="434515"/>
                    <a:pt x="719981" y="434887"/>
                    <a:pt x="721853" y="435073"/>
                  </a:cubicBezTo>
                  <a:cubicBezTo>
                    <a:pt x="723724" y="435259"/>
                    <a:pt x="725753" y="435345"/>
                    <a:pt x="727939" y="435331"/>
                  </a:cubicBezTo>
                  <a:lnTo>
                    <a:pt x="755600" y="435331"/>
                  </a:lnTo>
                  <a:close/>
                  <a:moveTo>
                    <a:pt x="847954" y="418386"/>
                  </a:moveTo>
                  <a:cubicBezTo>
                    <a:pt x="847749" y="419310"/>
                    <a:pt x="847587" y="420035"/>
                    <a:pt x="847468" y="420559"/>
                  </a:cubicBezTo>
                  <a:cubicBezTo>
                    <a:pt x="847349" y="421083"/>
                    <a:pt x="847130" y="422036"/>
                    <a:pt x="846811" y="423418"/>
                  </a:cubicBezTo>
                  <a:cubicBezTo>
                    <a:pt x="845651" y="428240"/>
                    <a:pt x="844669" y="432219"/>
                    <a:pt x="843865" y="435355"/>
                  </a:cubicBezTo>
                  <a:cubicBezTo>
                    <a:pt x="843060" y="438491"/>
                    <a:pt x="842078" y="442047"/>
                    <a:pt x="840918" y="446022"/>
                  </a:cubicBezTo>
                  <a:cubicBezTo>
                    <a:pt x="839758" y="449997"/>
                    <a:pt x="838065" y="455653"/>
                    <a:pt x="835838" y="462991"/>
                  </a:cubicBezTo>
                  <a:lnTo>
                    <a:pt x="873100" y="462991"/>
                  </a:lnTo>
                  <a:lnTo>
                    <a:pt x="873100" y="418386"/>
                  </a:lnTo>
                  <a:close/>
                  <a:moveTo>
                    <a:pt x="278816" y="407427"/>
                  </a:moveTo>
                  <a:cubicBezTo>
                    <a:pt x="291194" y="413876"/>
                    <a:pt x="300214" y="419667"/>
                    <a:pt x="305877" y="424801"/>
                  </a:cubicBezTo>
                  <a:cubicBezTo>
                    <a:pt x="311539" y="429935"/>
                    <a:pt x="314330" y="434812"/>
                    <a:pt x="314249" y="439431"/>
                  </a:cubicBezTo>
                  <a:cubicBezTo>
                    <a:pt x="314054" y="444460"/>
                    <a:pt x="312273" y="448975"/>
                    <a:pt x="308906" y="452976"/>
                  </a:cubicBezTo>
                  <a:cubicBezTo>
                    <a:pt x="305539" y="456976"/>
                    <a:pt x="301757" y="459091"/>
                    <a:pt x="297561" y="459319"/>
                  </a:cubicBezTo>
                  <a:cubicBezTo>
                    <a:pt x="296528" y="459310"/>
                    <a:pt x="295623" y="458986"/>
                    <a:pt x="294847" y="458348"/>
                  </a:cubicBezTo>
                  <a:cubicBezTo>
                    <a:pt x="294071" y="457710"/>
                    <a:pt x="293451" y="456814"/>
                    <a:pt x="292989" y="455662"/>
                  </a:cubicBezTo>
                  <a:cubicBezTo>
                    <a:pt x="292799" y="455071"/>
                    <a:pt x="292608" y="454252"/>
                    <a:pt x="292418" y="453204"/>
                  </a:cubicBezTo>
                  <a:cubicBezTo>
                    <a:pt x="292228" y="452157"/>
                    <a:pt x="291808" y="449623"/>
                    <a:pt x="291161" y="445603"/>
                  </a:cubicBezTo>
                  <a:cubicBezTo>
                    <a:pt x="290051" y="439065"/>
                    <a:pt x="288384" y="432883"/>
                    <a:pt x="286160" y="427058"/>
                  </a:cubicBezTo>
                  <a:cubicBezTo>
                    <a:pt x="283936" y="421234"/>
                    <a:pt x="280955" y="415223"/>
                    <a:pt x="277216" y="409027"/>
                  </a:cubicBezTo>
                  <a:close/>
                  <a:moveTo>
                    <a:pt x="773888" y="388906"/>
                  </a:moveTo>
                  <a:cubicBezTo>
                    <a:pt x="778636" y="392353"/>
                    <a:pt x="782456" y="395242"/>
                    <a:pt x="785346" y="397573"/>
                  </a:cubicBezTo>
                  <a:cubicBezTo>
                    <a:pt x="788237" y="399904"/>
                    <a:pt x="791885" y="402962"/>
                    <a:pt x="796290" y="406749"/>
                  </a:cubicBezTo>
                  <a:cubicBezTo>
                    <a:pt x="796638" y="407303"/>
                    <a:pt x="796914" y="407729"/>
                    <a:pt x="797119" y="408027"/>
                  </a:cubicBezTo>
                  <a:cubicBezTo>
                    <a:pt x="797324" y="408325"/>
                    <a:pt x="797429" y="408581"/>
                    <a:pt x="797434" y="408794"/>
                  </a:cubicBezTo>
                  <a:cubicBezTo>
                    <a:pt x="797414" y="409258"/>
                    <a:pt x="797167" y="409637"/>
                    <a:pt x="796691" y="409930"/>
                  </a:cubicBezTo>
                  <a:cubicBezTo>
                    <a:pt x="796214" y="410224"/>
                    <a:pt x="795624" y="410375"/>
                    <a:pt x="794919" y="410385"/>
                  </a:cubicBezTo>
                  <a:lnTo>
                    <a:pt x="723824" y="410385"/>
                  </a:lnTo>
                  <a:cubicBezTo>
                    <a:pt x="721400" y="410375"/>
                    <a:pt x="719162" y="410451"/>
                    <a:pt x="717109" y="410614"/>
                  </a:cubicBezTo>
                  <a:cubicBezTo>
                    <a:pt x="715057" y="410776"/>
                    <a:pt x="712647" y="411081"/>
                    <a:pt x="709880" y="411529"/>
                  </a:cubicBezTo>
                  <a:lnTo>
                    <a:pt x="708280" y="403782"/>
                  </a:lnTo>
                  <a:cubicBezTo>
                    <a:pt x="711275" y="404459"/>
                    <a:pt x="713971" y="404936"/>
                    <a:pt x="716366" y="405212"/>
                  </a:cubicBezTo>
                  <a:cubicBezTo>
                    <a:pt x="718762" y="405489"/>
                    <a:pt x="721400" y="405622"/>
                    <a:pt x="724282" y="405613"/>
                  </a:cubicBezTo>
                  <a:lnTo>
                    <a:pt x="759257" y="405613"/>
                  </a:lnTo>
                  <a:cubicBezTo>
                    <a:pt x="762153" y="402156"/>
                    <a:pt x="764534" y="399343"/>
                    <a:pt x="766401" y="397173"/>
                  </a:cubicBezTo>
                  <a:cubicBezTo>
                    <a:pt x="768268" y="395004"/>
                    <a:pt x="770764" y="392248"/>
                    <a:pt x="773888" y="388906"/>
                  </a:cubicBezTo>
                  <a:close/>
                  <a:moveTo>
                    <a:pt x="989610" y="366508"/>
                  </a:moveTo>
                  <a:cubicBezTo>
                    <a:pt x="992791" y="366541"/>
                    <a:pt x="996487" y="367446"/>
                    <a:pt x="1000697" y="369222"/>
                  </a:cubicBezTo>
                  <a:cubicBezTo>
                    <a:pt x="1004907" y="370999"/>
                    <a:pt x="1009060" y="373447"/>
                    <a:pt x="1013156" y="376566"/>
                  </a:cubicBezTo>
                  <a:cubicBezTo>
                    <a:pt x="1017051" y="379548"/>
                    <a:pt x="1020004" y="382443"/>
                    <a:pt x="1022014" y="385253"/>
                  </a:cubicBezTo>
                  <a:cubicBezTo>
                    <a:pt x="1024024" y="388063"/>
                    <a:pt x="1025033" y="390730"/>
                    <a:pt x="1025043" y="393254"/>
                  </a:cubicBezTo>
                  <a:cubicBezTo>
                    <a:pt x="1025076" y="394640"/>
                    <a:pt x="1024895" y="395983"/>
                    <a:pt x="1024500" y="397283"/>
                  </a:cubicBezTo>
                  <a:cubicBezTo>
                    <a:pt x="1024105" y="398583"/>
                    <a:pt x="1023295" y="400441"/>
                    <a:pt x="1022071" y="402855"/>
                  </a:cubicBezTo>
                  <a:cubicBezTo>
                    <a:pt x="1020852" y="405284"/>
                    <a:pt x="1019919" y="407456"/>
                    <a:pt x="1019271" y="409370"/>
                  </a:cubicBezTo>
                  <a:cubicBezTo>
                    <a:pt x="1018623" y="411285"/>
                    <a:pt x="1018033" y="413457"/>
                    <a:pt x="1017499" y="415885"/>
                  </a:cubicBezTo>
                  <a:cubicBezTo>
                    <a:pt x="1020123" y="417819"/>
                    <a:pt x="1022076" y="419610"/>
                    <a:pt x="1023357" y="421258"/>
                  </a:cubicBezTo>
                  <a:cubicBezTo>
                    <a:pt x="1024638" y="422905"/>
                    <a:pt x="1025276" y="424467"/>
                    <a:pt x="1025272" y="425944"/>
                  </a:cubicBezTo>
                  <a:cubicBezTo>
                    <a:pt x="1025295" y="426687"/>
                    <a:pt x="1025019" y="427601"/>
                    <a:pt x="1024443" y="428687"/>
                  </a:cubicBezTo>
                  <a:cubicBezTo>
                    <a:pt x="1023867" y="429773"/>
                    <a:pt x="1022847" y="431373"/>
                    <a:pt x="1021385" y="433488"/>
                  </a:cubicBezTo>
                  <a:cubicBezTo>
                    <a:pt x="1019352" y="436540"/>
                    <a:pt x="1017704" y="439122"/>
                    <a:pt x="1016442" y="441231"/>
                  </a:cubicBezTo>
                  <a:cubicBezTo>
                    <a:pt x="1015180" y="443341"/>
                    <a:pt x="1014161" y="445180"/>
                    <a:pt x="1013384" y="446746"/>
                  </a:cubicBezTo>
                  <a:cubicBezTo>
                    <a:pt x="1013118" y="448080"/>
                    <a:pt x="1012965" y="450671"/>
                    <a:pt x="1012927" y="454519"/>
                  </a:cubicBezTo>
                  <a:cubicBezTo>
                    <a:pt x="1029058" y="438017"/>
                    <a:pt x="1042974" y="425872"/>
                    <a:pt x="1054675" y="418086"/>
                  </a:cubicBezTo>
                  <a:cubicBezTo>
                    <a:pt x="1066377" y="410299"/>
                    <a:pt x="1076464" y="406441"/>
                    <a:pt x="1084936" y="406513"/>
                  </a:cubicBezTo>
                  <a:cubicBezTo>
                    <a:pt x="1093966" y="406637"/>
                    <a:pt x="1101110" y="409418"/>
                    <a:pt x="1106367" y="414857"/>
                  </a:cubicBezTo>
                  <a:cubicBezTo>
                    <a:pt x="1111625" y="420296"/>
                    <a:pt x="1114311" y="427649"/>
                    <a:pt x="1114426" y="436917"/>
                  </a:cubicBezTo>
                  <a:cubicBezTo>
                    <a:pt x="1114421" y="440222"/>
                    <a:pt x="1114087" y="444584"/>
                    <a:pt x="1113425" y="450004"/>
                  </a:cubicBezTo>
                  <a:cubicBezTo>
                    <a:pt x="1112763" y="455424"/>
                    <a:pt x="1111801" y="461958"/>
                    <a:pt x="1110539" y="469606"/>
                  </a:cubicBezTo>
                  <a:cubicBezTo>
                    <a:pt x="1109032" y="478687"/>
                    <a:pt x="1107881" y="485901"/>
                    <a:pt x="1107085" y="491247"/>
                  </a:cubicBezTo>
                  <a:cubicBezTo>
                    <a:pt x="1106289" y="496594"/>
                    <a:pt x="1105747" y="500912"/>
                    <a:pt x="1105459" y="504201"/>
                  </a:cubicBezTo>
                  <a:cubicBezTo>
                    <a:pt x="1105172" y="507491"/>
                    <a:pt x="1105036" y="510589"/>
                    <a:pt x="1105053" y="513498"/>
                  </a:cubicBezTo>
                  <a:cubicBezTo>
                    <a:pt x="1105062" y="518655"/>
                    <a:pt x="1106358" y="522570"/>
                    <a:pt x="1108939" y="525242"/>
                  </a:cubicBezTo>
                  <a:cubicBezTo>
                    <a:pt x="1111520" y="527914"/>
                    <a:pt x="1115330" y="529257"/>
                    <a:pt x="1120369" y="529271"/>
                  </a:cubicBezTo>
                  <a:cubicBezTo>
                    <a:pt x="1126608" y="529238"/>
                    <a:pt x="1133447" y="527533"/>
                    <a:pt x="1140886" y="524156"/>
                  </a:cubicBezTo>
                  <a:cubicBezTo>
                    <a:pt x="1148325" y="520780"/>
                    <a:pt x="1155964" y="515931"/>
                    <a:pt x="1163803" y="509612"/>
                  </a:cubicBezTo>
                  <a:lnTo>
                    <a:pt x="1165175" y="511440"/>
                  </a:lnTo>
                  <a:cubicBezTo>
                    <a:pt x="1158345" y="523113"/>
                    <a:pt x="1150116" y="532286"/>
                    <a:pt x="1140486" y="538958"/>
                  </a:cubicBezTo>
                  <a:cubicBezTo>
                    <a:pt x="1130856" y="545630"/>
                    <a:pt x="1121026" y="549031"/>
                    <a:pt x="1110997" y="549159"/>
                  </a:cubicBezTo>
                  <a:cubicBezTo>
                    <a:pt x="1101529" y="549064"/>
                    <a:pt x="1094118" y="546054"/>
                    <a:pt x="1088765" y="540130"/>
                  </a:cubicBezTo>
                  <a:cubicBezTo>
                    <a:pt x="1083412" y="534205"/>
                    <a:pt x="1080688" y="525937"/>
                    <a:pt x="1080593" y="515327"/>
                  </a:cubicBezTo>
                  <a:cubicBezTo>
                    <a:pt x="1080566" y="512135"/>
                    <a:pt x="1080747" y="508765"/>
                    <a:pt x="1081135" y="505217"/>
                  </a:cubicBezTo>
                  <a:cubicBezTo>
                    <a:pt x="1081523" y="501670"/>
                    <a:pt x="1082279" y="496979"/>
                    <a:pt x="1083404" y="491146"/>
                  </a:cubicBezTo>
                  <a:cubicBezTo>
                    <a:pt x="1084528" y="485312"/>
                    <a:pt x="1086182" y="477370"/>
                    <a:pt x="1088365" y="467321"/>
                  </a:cubicBezTo>
                  <a:cubicBezTo>
                    <a:pt x="1090185" y="459024"/>
                    <a:pt x="1091518" y="452071"/>
                    <a:pt x="1092366" y="446461"/>
                  </a:cubicBezTo>
                  <a:cubicBezTo>
                    <a:pt x="1093213" y="440850"/>
                    <a:pt x="1093632" y="436298"/>
                    <a:pt x="1093623" y="432802"/>
                  </a:cubicBezTo>
                  <a:cubicBezTo>
                    <a:pt x="1093599" y="427515"/>
                    <a:pt x="1092389" y="423458"/>
                    <a:pt x="1089994" y="420629"/>
                  </a:cubicBezTo>
                  <a:cubicBezTo>
                    <a:pt x="1087598" y="417800"/>
                    <a:pt x="1084160" y="416371"/>
                    <a:pt x="1079678" y="416343"/>
                  </a:cubicBezTo>
                  <a:cubicBezTo>
                    <a:pt x="1072001" y="416447"/>
                    <a:pt x="1062324" y="421381"/>
                    <a:pt x="1050646" y="431144"/>
                  </a:cubicBezTo>
                  <a:cubicBezTo>
                    <a:pt x="1038969" y="440908"/>
                    <a:pt x="1026091" y="454871"/>
                    <a:pt x="1012013" y="473035"/>
                  </a:cubicBezTo>
                  <a:cubicBezTo>
                    <a:pt x="1011903" y="475131"/>
                    <a:pt x="1011837" y="476712"/>
                    <a:pt x="1011813" y="477779"/>
                  </a:cubicBezTo>
                  <a:cubicBezTo>
                    <a:pt x="1011789" y="478846"/>
                    <a:pt x="1011779" y="480541"/>
                    <a:pt x="1011784" y="482865"/>
                  </a:cubicBezTo>
                  <a:cubicBezTo>
                    <a:pt x="1011760" y="491133"/>
                    <a:pt x="1011922" y="498543"/>
                    <a:pt x="1012270" y="505097"/>
                  </a:cubicBezTo>
                  <a:cubicBezTo>
                    <a:pt x="1012618" y="511650"/>
                    <a:pt x="1013294" y="519175"/>
                    <a:pt x="1014299" y="527671"/>
                  </a:cubicBezTo>
                  <a:cubicBezTo>
                    <a:pt x="1014527" y="529738"/>
                    <a:pt x="1014699" y="531662"/>
                    <a:pt x="1014813" y="533443"/>
                  </a:cubicBezTo>
                  <a:cubicBezTo>
                    <a:pt x="1014927" y="535224"/>
                    <a:pt x="1014985" y="536805"/>
                    <a:pt x="1014985" y="538187"/>
                  </a:cubicBezTo>
                  <a:cubicBezTo>
                    <a:pt x="1014961" y="541249"/>
                    <a:pt x="1014551" y="544497"/>
                    <a:pt x="1013756" y="547931"/>
                  </a:cubicBezTo>
                  <a:cubicBezTo>
                    <a:pt x="1012961" y="551364"/>
                    <a:pt x="1011922" y="554441"/>
                    <a:pt x="1010641" y="557160"/>
                  </a:cubicBezTo>
                  <a:cubicBezTo>
                    <a:pt x="1007631" y="563104"/>
                    <a:pt x="1003593" y="566076"/>
                    <a:pt x="998525" y="566076"/>
                  </a:cubicBezTo>
                  <a:cubicBezTo>
                    <a:pt x="997139" y="566066"/>
                    <a:pt x="995854" y="565742"/>
                    <a:pt x="994668" y="565104"/>
                  </a:cubicBezTo>
                  <a:cubicBezTo>
                    <a:pt x="993482" y="564466"/>
                    <a:pt x="992482" y="563571"/>
                    <a:pt x="991667" y="562418"/>
                  </a:cubicBezTo>
                  <a:cubicBezTo>
                    <a:pt x="991229" y="561799"/>
                    <a:pt x="990905" y="561094"/>
                    <a:pt x="990696" y="560304"/>
                  </a:cubicBezTo>
                  <a:cubicBezTo>
                    <a:pt x="990486" y="559513"/>
                    <a:pt x="990277" y="558237"/>
                    <a:pt x="990067" y="556475"/>
                  </a:cubicBezTo>
                  <a:cubicBezTo>
                    <a:pt x="989419" y="552674"/>
                    <a:pt x="988715" y="549531"/>
                    <a:pt x="987953" y="547045"/>
                  </a:cubicBezTo>
                  <a:cubicBezTo>
                    <a:pt x="987191" y="544559"/>
                    <a:pt x="986143" y="542216"/>
                    <a:pt x="984809" y="540015"/>
                  </a:cubicBezTo>
                  <a:cubicBezTo>
                    <a:pt x="982919" y="536777"/>
                    <a:pt x="980871" y="533710"/>
                    <a:pt x="978666" y="530814"/>
                  </a:cubicBezTo>
                  <a:cubicBezTo>
                    <a:pt x="976461" y="527919"/>
                    <a:pt x="973784" y="524737"/>
                    <a:pt x="970636" y="521270"/>
                  </a:cubicBezTo>
                  <a:lnTo>
                    <a:pt x="968807" y="524928"/>
                  </a:lnTo>
                  <a:cubicBezTo>
                    <a:pt x="967050" y="528957"/>
                    <a:pt x="965536" y="531700"/>
                    <a:pt x="964264" y="533157"/>
                  </a:cubicBezTo>
                  <a:cubicBezTo>
                    <a:pt x="962992" y="534615"/>
                    <a:pt x="961535" y="535300"/>
                    <a:pt x="959892" y="535215"/>
                  </a:cubicBezTo>
                  <a:cubicBezTo>
                    <a:pt x="956954" y="535048"/>
                    <a:pt x="954486" y="532924"/>
                    <a:pt x="952491" y="528842"/>
                  </a:cubicBezTo>
                  <a:cubicBezTo>
                    <a:pt x="950496" y="524761"/>
                    <a:pt x="949457" y="519722"/>
                    <a:pt x="949376" y="513726"/>
                  </a:cubicBezTo>
                  <a:cubicBezTo>
                    <a:pt x="949314" y="511459"/>
                    <a:pt x="949610" y="509650"/>
                    <a:pt x="950262" y="508297"/>
                  </a:cubicBezTo>
                  <a:cubicBezTo>
                    <a:pt x="950915" y="506944"/>
                    <a:pt x="952296" y="505249"/>
                    <a:pt x="954406" y="503211"/>
                  </a:cubicBezTo>
                  <a:cubicBezTo>
                    <a:pt x="956630" y="501125"/>
                    <a:pt x="958925" y="498667"/>
                    <a:pt x="961292" y="495838"/>
                  </a:cubicBezTo>
                  <a:cubicBezTo>
                    <a:pt x="963659" y="493009"/>
                    <a:pt x="966469" y="489295"/>
                    <a:pt x="969722" y="484694"/>
                  </a:cubicBezTo>
                  <a:cubicBezTo>
                    <a:pt x="976794" y="474874"/>
                    <a:pt x="981953" y="467692"/>
                    <a:pt x="985199" y="463146"/>
                  </a:cubicBezTo>
                  <a:cubicBezTo>
                    <a:pt x="988444" y="458601"/>
                    <a:pt x="990776" y="455262"/>
                    <a:pt x="992192" y="453130"/>
                  </a:cubicBezTo>
                  <a:cubicBezTo>
                    <a:pt x="993609" y="450998"/>
                    <a:pt x="995110" y="448642"/>
                    <a:pt x="996697" y="446061"/>
                  </a:cubicBezTo>
                  <a:cubicBezTo>
                    <a:pt x="996801" y="444518"/>
                    <a:pt x="996877" y="443317"/>
                    <a:pt x="996925" y="442460"/>
                  </a:cubicBezTo>
                  <a:cubicBezTo>
                    <a:pt x="996973" y="441603"/>
                    <a:pt x="997049" y="440060"/>
                    <a:pt x="997154" y="437831"/>
                  </a:cubicBezTo>
                  <a:cubicBezTo>
                    <a:pt x="997259" y="436150"/>
                    <a:pt x="997335" y="434940"/>
                    <a:pt x="997382" y="434202"/>
                  </a:cubicBezTo>
                  <a:cubicBezTo>
                    <a:pt x="997430" y="433464"/>
                    <a:pt x="997506" y="432311"/>
                    <a:pt x="997611" y="430744"/>
                  </a:cubicBezTo>
                  <a:cubicBezTo>
                    <a:pt x="995377" y="432106"/>
                    <a:pt x="993545" y="433243"/>
                    <a:pt x="992116" y="434156"/>
                  </a:cubicBezTo>
                  <a:cubicBezTo>
                    <a:pt x="990687" y="435069"/>
                    <a:pt x="988889" y="436275"/>
                    <a:pt x="986723" y="437772"/>
                  </a:cubicBezTo>
                  <a:cubicBezTo>
                    <a:pt x="984557" y="439269"/>
                    <a:pt x="981252" y="441575"/>
                    <a:pt x="976808" y="444689"/>
                  </a:cubicBezTo>
                  <a:cubicBezTo>
                    <a:pt x="974927" y="446032"/>
                    <a:pt x="973432" y="446946"/>
                    <a:pt x="972322" y="447432"/>
                  </a:cubicBezTo>
                  <a:cubicBezTo>
                    <a:pt x="971212" y="447918"/>
                    <a:pt x="970117" y="448147"/>
                    <a:pt x="969036" y="448118"/>
                  </a:cubicBezTo>
                  <a:cubicBezTo>
                    <a:pt x="966836" y="448099"/>
                    <a:pt x="964550" y="447166"/>
                    <a:pt x="962178" y="445318"/>
                  </a:cubicBezTo>
                  <a:cubicBezTo>
                    <a:pt x="959806" y="443470"/>
                    <a:pt x="957520" y="440822"/>
                    <a:pt x="955320" y="437374"/>
                  </a:cubicBezTo>
                  <a:cubicBezTo>
                    <a:pt x="953701" y="434916"/>
                    <a:pt x="952424" y="432459"/>
                    <a:pt x="951491" y="430001"/>
                  </a:cubicBezTo>
                  <a:cubicBezTo>
                    <a:pt x="950557" y="427544"/>
                    <a:pt x="950081" y="425429"/>
                    <a:pt x="950062" y="423658"/>
                  </a:cubicBezTo>
                  <a:cubicBezTo>
                    <a:pt x="950062" y="423101"/>
                    <a:pt x="950176" y="422386"/>
                    <a:pt x="950405" y="421515"/>
                  </a:cubicBezTo>
                  <a:cubicBezTo>
                    <a:pt x="950634" y="420643"/>
                    <a:pt x="950977" y="419529"/>
                    <a:pt x="951434" y="418171"/>
                  </a:cubicBezTo>
                  <a:cubicBezTo>
                    <a:pt x="953920" y="422267"/>
                    <a:pt x="956492" y="425277"/>
                    <a:pt x="959149" y="427201"/>
                  </a:cubicBezTo>
                  <a:cubicBezTo>
                    <a:pt x="961807" y="429125"/>
                    <a:pt x="964721" y="430078"/>
                    <a:pt x="967893" y="430059"/>
                  </a:cubicBezTo>
                  <a:cubicBezTo>
                    <a:pt x="970655" y="430016"/>
                    <a:pt x="974789" y="429016"/>
                    <a:pt x="980295" y="427058"/>
                  </a:cubicBezTo>
                  <a:cubicBezTo>
                    <a:pt x="985800" y="425101"/>
                    <a:pt x="991877" y="422443"/>
                    <a:pt x="998525" y="419086"/>
                  </a:cubicBezTo>
                  <a:cubicBezTo>
                    <a:pt x="999083" y="414204"/>
                    <a:pt x="999454" y="409909"/>
                    <a:pt x="999640" y="406199"/>
                  </a:cubicBezTo>
                  <a:cubicBezTo>
                    <a:pt x="999826" y="402489"/>
                    <a:pt x="999911" y="398479"/>
                    <a:pt x="999897" y="394168"/>
                  </a:cubicBezTo>
                  <a:cubicBezTo>
                    <a:pt x="999945" y="387834"/>
                    <a:pt x="998821" y="382557"/>
                    <a:pt x="996525" y="378338"/>
                  </a:cubicBezTo>
                  <a:cubicBezTo>
                    <a:pt x="994230" y="374118"/>
                    <a:pt x="990477" y="370556"/>
                    <a:pt x="985267" y="367651"/>
                  </a:cubicBezTo>
                  <a:cubicBezTo>
                    <a:pt x="986162" y="367203"/>
                    <a:pt x="986943" y="366898"/>
                    <a:pt x="987610" y="366736"/>
                  </a:cubicBezTo>
                  <a:cubicBezTo>
                    <a:pt x="988276" y="366575"/>
                    <a:pt x="988943" y="366498"/>
                    <a:pt x="989610" y="366508"/>
                  </a:cubicBezTo>
                  <a:close/>
                  <a:moveTo>
                    <a:pt x="555575" y="366051"/>
                  </a:moveTo>
                  <a:cubicBezTo>
                    <a:pt x="559666" y="366070"/>
                    <a:pt x="564000" y="366546"/>
                    <a:pt x="568576" y="367479"/>
                  </a:cubicBezTo>
                  <a:cubicBezTo>
                    <a:pt x="573153" y="368413"/>
                    <a:pt x="577430" y="369689"/>
                    <a:pt x="581407" y="371308"/>
                  </a:cubicBezTo>
                  <a:cubicBezTo>
                    <a:pt x="584626" y="372685"/>
                    <a:pt x="587103" y="374218"/>
                    <a:pt x="588836" y="375909"/>
                  </a:cubicBezTo>
                  <a:cubicBezTo>
                    <a:pt x="590570" y="377600"/>
                    <a:pt x="591446" y="379419"/>
                    <a:pt x="591465" y="381367"/>
                  </a:cubicBezTo>
                  <a:cubicBezTo>
                    <a:pt x="591475" y="382276"/>
                    <a:pt x="591170" y="383315"/>
                    <a:pt x="590551" y="384482"/>
                  </a:cubicBezTo>
                  <a:cubicBezTo>
                    <a:pt x="589931" y="385648"/>
                    <a:pt x="588941" y="386972"/>
                    <a:pt x="587579" y="388453"/>
                  </a:cubicBezTo>
                  <a:cubicBezTo>
                    <a:pt x="583883" y="392835"/>
                    <a:pt x="579844" y="398474"/>
                    <a:pt x="575463" y="405370"/>
                  </a:cubicBezTo>
                  <a:cubicBezTo>
                    <a:pt x="582097" y="403077"/>
                    <a:pt x="587143" y="401237"/>
                    <a:pt x="590601" y="399850"/>
                  </a:cubicBezTo>
                  <a:cubicBezTo>
                    <a:pt x="594060" y="398462"/>
                    <a:pt x="596820" y="397113"/>
                    <a:pt x="598882" y="395803"/>
                  </a:cubicBezTo>
                  <a:cubicBezTo>
                    <a:pt x="600943" y="394492"/>
                    <a:pt x="603196" y="392804"/>
                    <a:pt x="605638" y="390739"/>
                  </a:cubicBezTo>
                  <a:cubicBezTo>
                    <a:pt x="607429" y="389177"/>
                    <a:pt x="609562" y="388415"/>
                    <a:pt x="612039" y="388453"/>
                  </a:cubicBezTo>
                  <a:cubicBezTo>
                    <a:pt x="617211" y="388539"/>
                    <a:pt x="621554" y="389625"/>
                    <a:pt x="625069" y="391711"/>
                  </a:cubicBezTo>
                  <a:cubicBezTo>
                    <a:pt x="628584" y="393797"/>
                    <a:pt x="630413" y="396369"/>
                    <a:pt x="630556" y="399426"/>
                  </a:cubicBezTo>
                  <a:cubicBezTo>
                    <a:pt x="630694" y="401727"/>
                    <a:pt x="629389" y="403755"/>
                    <a:pt x="626641" y="405513"/>
                  </a:cubicBezTo>
                  <a:cubicBezTo>
                    <a:pt x="623893" y="407270"/>
                    <a:pt x="618873" y="409356"/>
                    <a:pt x="611582" y="411771"/>
                  </a:cubicBezTo>
                  <a:cubicBezTo>
                    <a:pt x="604552" y="414157"/>
                    <a:pt x="597180" y="416300"/>
                    <a:pt x="589465" y="418200"/>
                  </a:cubicBezTo>
                  <a:cubicBezTo>
                    <a:pt x="581749" y="420100"/>
                    <a:pt x="573348" y="421843"/>
                    <a:pt x="564262" y="423429"/>
                  </a:cubicBezTo>
                  <a:cubicBezTo>
                    <a:pt x="560952" y="428177"/>
                    <a:pt x="558542" y="431654"/>
                    <a:pt x="557032" y="433859"/>
                  </a:cubicBezTo>
                  <a:cubicBezTo>
                    <a:pt x="555522" y="436064"/>
                    <a:pt x="554198" y="437998"/>
                    <a:pt x="553060" y="439660"/>
                  </a:cubicBezTo>
                  <a:cubicBezTo>
                    <a:pt x="548964" y="445703"/>
                    <a:pt x="546297" y="449618"/>
                    <a:pt x="545059" y="451404"/>
                  </a:cubicBezTo>
                  <a:cubicBezTo>
                    <a:pt x="543821" y="453190"/>
                    <a:pt x="542526" y="454990"/>
                    <a:pt x="541173" y="456805"/>
                  </a:cubicBezTo>
                  <a:cubicBezTo>
                    <a:pt x="548021" y="453076"/>
                    <a:pt x="553984" y="450418"/>
                    <a:pt x="559061" y="448832"/>
                  </a:cubicBezTo>
                  <a:cubicBezTo>
                    <a:pt x="564138" y="447246"/>
                    <a:pt x="569072" y="446475"/>
                    <a:pt x="573863" y="446518"/>
                  </a:cubicBezTo>
                  <a:cubicBezTo>
                    <a:pt x="577673" y="446527"/>
                    <a:pt x="581254" y="447194"/>
                    <a:pt x="584607" y="448518"/>
                  </a:cubicBezTo>
                  <a:cubicBezTo>
                    <a:pt x="587960" y="449842"/>
                    <a:pt x="590855" y="451766"/>
                    <a:pt x="593294" y="454290"/>
                  </a:cubicBezTo>
                  <a:cubicBezTo>
                    <a:pt x="594746" y="455809"/>
                    <a:pt x="595956" y="457457"/>
                    <a:pt x="596923" y="459234"/>
                  </a:cubicBezTo>
                  <a:cubicBezTo>
                    <a:pt x="597890" y="461010"/>
                    <a:pt x="598814" y="463401"/>
                    <a:pt x="599695" y="466406"/>
                  </a:cubicBezTo>
                  <a:cubicBezTo>
                    <a:pt x="600856" y="465713"/>
                    <a:pt x="601988" y="465067"/>
                    <a:pt x="603090" y="464467"/>
                  </a:cubicBezTo>
                  <a:cubicBezTo>
                    <a:pt x="604192" y="463868"/>
                    <a:pt x="606069" y="462899"/>
                    <a:pt x="608720" y="461563"/>
                  </a:cubicBezTo>
                  <a:cubicBezTo>
                    <a:pt x="611371" y="460227"/>
                    <a:pt x="615602" y="458107"/>
                    <a:pt x="621411" y="455205"/>
                  </a:cubicBezTo>
                  <a:cubicBezTo>
                    <a:pt x="624945" y="453423"/>
                    <a:pt x="628508" y="451499"/>
                    <a:pt x="632099" y="449432"/>
                  </a:cubicBezTo>
                  <a:cubicBezTo>
                    <a:pt x="635690" y="447366"/>
                    <a:pt x="638680" y="445556"/>
                    <a:pt x="641071" y="444003"/>
                  </a:cubicBezTo>
                  <a:cubicBezTo>
                    <a:pt x="642662" y="442975"/>
                    <a:pt x="643824" y="441946"/>
                    <a:pt x="644557" y="440917"/>
                  </a:cubicBezTo>
                  <a:cubicBezTo>
                    <a:pt x="645291" y="439888"/>
                    <a:pt x="645653" y="438860"/>
                    <a:pt x="645643" y="437831"/>
                  </a:cubicBezTo>
                  <a:cubicBezTo>
                    <a:pt x="645634" y="435540"/>
                    <a:pt x="644567" y="433321"/>
                    <a:pt x="642443" y="431173"/>
                  </a:cubicBezTo>
                  <a:cubicBezTo>
                    <a:pt x="640319" y="429025"/>
                    <a:pt x="637194" y="426977"/>
                    <a:pt x="633070" y="425029"/>
                  </a:cubicBezTo>
                  <a:cubicBezTo>
                    <a:pt x="634723" y="424472"/>
                    <a:pt x="636047" y="424101"/>
                    <a:pt x="637042" y="423915"/>
                  </a:cubicBezTo>
                  <a:cubicBezTo>
                    <a:pt x="638037" y="423729"/>
                    <a:pt x="639076" y="423644"/>
                    <a:pt x="640157" y="423658"/>
                  </a:cubicBezTo>
                  <a:cubicBezTo>
                    <a:pt x="644818" y="423799"/>
                    <a:pt x="649720" y="425447"/>
                    <a:pt x="654863" y="428602"/>
                  </a:cubicBezTo>
                  <a:cubicBezTo>
                    <a:pt x="660007" y="431758"/>
                    <a:pt x="664401" y="435573"/>
                    <a:pt x="668046" y="440049"/>
                  </a:cubicBezTo>
                  <a:cubicBezTo>
                    <a:pt x="671691" y="444525"/>
                    <a:pt x="673596" y="448815"/>
                    <a:pt x="673761" y="452919"/>
                  </a:cubicBezTo>
                  <a:cubicBezTo>
                    <a:pt x="673804" y="455171"/>
                    <a:pt x="673147" y="456952"/>
                    <a:pt x="671789" y="458262"/>
                  </a:cubicBezTo>
                  <a:cubicBezTo>
                    <a:pt x="670432" y="459572"/>
                    <a:pt x="668117" y="460610"/>
                    <a:pt x="664846" y="461377"/>
                  </a:cubicBezTo>
                  <a:cubicBezTo>
                    <a:pt x="651787" y="464811"/>
                    <a:pt x="640071" y="468344"/>
                    <a:pt x="629698" y="471978"/>
                  </a:cubicBezTo>
                  <a:cubicBezTo>
                    <a:pt x="619326" y="475612"/>
                    <a:pt x="610467" y="479317"/>
                    <a:pt x="603124" y="483094"/>
                  </a:cubicBezTo>
                  <a:cubicBezTo>
                    <a:pt x="603343" y="490404"/>
                    <a:pt x="603476" y="495043"/>
                    <a:pt x="603524" y="497010"/>
                  </a:cubicBezTo>
                  <a:cubicBezTo>
                    <a:pt x="603571" y="498977"/>
                    <a:pt x="603590" y="500358"/>
                    <a:pt x="603581" y="501153"/>
                  </a:cubicBezTo>
                  <a:cubicBezTo>
                    <a:pt x="603590" y="506678"/>
                    <a:pt x="603457" y="510888"/>
                    <a:pt x="603181" y="513783"/>
                  </a:cubicBezTo>
                  <a:cubicBezTo>
                    <a:pt x="602904" y="516679"/>
                    <a:pt x="602428" y="518717"/>
                    <a:pt x="601752" y="519898"/>
                  </a:cubicBezTo>
                  <a:cubicBezTo>
                    <a:pt x="600785" y="521746"/>
                    <a:pt x="599290" y="523194"/>
                    <a:pt x="597266" y="524242"/>
                  </a:cubicBezTo>
                  <a:cubicBezTo>
                    <a:pt x="595242" y="525290"/>
                    <a:pt x="593003" y="525823"/>
                    <a:pt x="590551" y="525842"/>
                  </a:cubicBezTo>
                  <a:cubicBezTo>
                    <a:pt x="587431" y="525814"/>
                    <a:pt x="584983" y="524956"/>
                    <a:pt x="583207" y="523270"/>
                  </a:cubicBezTo>
                  <a:cubicBezTo>
                    <a:pt x="581430" y="521584"/>
                    <a:pt x="580526" y="519241"/>
                    <a:pt x="580492" y="516241"/>
                  </a:cubicBezTo>
                  <a:cubicBezTo>
                    <a:pt x="580478" y="516089"/>
                    <a:pt x="580506" y="515536"/>
                    <a:pt x="580578" y="514584"/>
                  </a:cubicBezTo>
                  <a:cubicBezTo>
                    <a:pt x="580649" y="513631"/>
                    <a:pt x="580849" y="511135"/>
                    <a:pt x="581178" y="507097"/>
                  </a:cubicBezTo>
                  <a:cubicBezTo>
                    <a:pt x="581297" y="504573"/>
                    <a:pt x="581402" y="502249"/>
                    <a:pt x="581492" y="500125"/>
                  </a:cubicBezTo>
                  <a:cubicBezTo>
                    <a:pt x="581583" y="498001"/>
                    <a:pt x="581630" y="495448"/>
                    <a:pt x="581635" y="492466"/>
                  </a:cubicBezTo>
                  <a:cubicBezTo>
                    <a:pt x="569534" y="499196"/>
                    <a:pt x="560875" y="505282"/>
                    <a:pt x="555660" y="510726"/>
                  </a:cubicBezTo>
                  <a:cubicBezTo>
                    <a:pt x="550446" y="516169"/>
                    <a:pt x="547902" y="521742"/>
                    <a:pt x="548031" y="527442"/>
                  </a:cubicBezTo>
                  <a:cubicBezTo>
                    <a:pt x="547993" y="532910"/>
                    <a:pt x="550755" y="536948"/>
                    <a:pt x="556318" y="539558"/>
                  </a:cubicBezTo>
                  <a:cubicBezTo>
                    <a:pt x="561880" y="542168"/>
                    <a:pt x="570472" y="543463"/>
                    <a:pt x="582092" y="543444"/>
                  </a:cubicBezTo>
                  <a:cubicBezTo>
                    <a:pt x="589717" y="543416"/>
                    <a:pt x="597328" y="542844"/>
                    <a:pt x="604924" y="541730"/>
                  </a:cubicBezTo>
                  <a:cubicBezTo>
                    <a:pt x="612520" y="540615"/>
                    <a:pt x="618930" y="539129"/>
                    <a:pt x="624155" y="537272"/>
                  </a:cubicBezTo>
                  <a:cubicBezTo>
                    <a:pt x="627026" y="536158"/>
                    <a:pt x="629112" y="535415"/>
                    <a:pt x="630413" y="535043"/>
                  </a:cubicBezTo>
                  <a:cubicBezTo>
                    <a:pt x="631713" y="534672"/>
                    <a:pt x="632827" y="534500"/>
                    <a:pt x="633756" y="534529"/>
                  </a:cubicBezTo>
                  <a:cubicBezTo>
                    <a:pt x="635651" y="534548"/>
                    <a:pt x="637861" y="535024"/>
                    <a:pt x="640385" y="535958"/>
                  </a:cubicBezTo>
                  <a:cubicBezTo>
                    <a:pt x="642909" y="536891"/>
                    <a:pt x="645348" y="538167"/>
                    <a:pt x="647701" y="539787"/>
                  </a:cubicBezTo>
                  <a:cubicBezTo>
                    <a:pt x="650115" y="541520"/>
                    <a:pt x="651972" y="543425"/>
                    <a:pt x="653273" y="545502"/>
                  </a:cubicBezTo>
                  <a:cubicBezTo>
                    <a:pt x="654573" y="547578"/>
                    <a:pt x="655230" y="549712"/>
                    <a:pt x="655244" y="551902"/>
                  </a:cubicBezTo>
                  <a:cubicBezTo>
                    <a:pt x="655221" y="553984"/>
                    <a:pt x="654468" y="555822"/>
                    <a:pt x="652987" y="557417"/>
                  </a:cubicBezTo>
                  <a:cubicBezTo>
                    <a:pt x="651506" y="559013"/>
                    <a:pt x="649439" y="560223"/>
                    <a:pt x="646786" y="561046"/>
                  </a:cubicBezTo>
                  <a:cubicBezTo>
                    <a:pt x="642514" y="562309"/>
                    <a:pt x="636599" y="563271"/>
                    <a:pt x="629041" y="563933"/>
                  </a:cubicBezTo>
                  <a:cubicBezTo>
                    <a:pt x="621483" y="564595"/>
                    <a:pt x="612539" y="564928"/>
                    <a:pt x="602209" y="564933"/>
                  </a:cubicBezTo>
                  <a:cubicBezTo>
                    <a:pt x="589741" y="564952"/>
                    <a:pt x="579359" y="564171"/>
                    <a:pt x="571062" y="562590"/>
                  </a:cubicBezTo>
                  <a:cubicBezTo>
                    <a:pt x="562766" y="561008"/>
                    <a:pt x="555927" y="558513"/>
                    <a:pt x="550546" y="555103"/>
                  </a:cubicBezTo>
                  <a:cubicBezTo>
                    <a:pt x="546193" y="552336"/>
                    <a:pt x="542897" y="548840"/>
                    <a:pt x="540659" y="544616"/>
                  </a:cubicBezTo>
                  <a:cubicBezTo>
                    <a:pt x="538420" y="540392"/>
                    <a:pt x="537296" y="535581"/>
                    <a:pt x="537287" y="530185"/>
                  </a:cubicBezTo>
                  <a:cubicBezTo>
                    <a:pt x="537249" y="519175"/>
                    <a:pt x="543040" y="508049"/>
                    <a:pt x="554660" y="496810"/>
                  </a:cubicBezTo>
                  <a:cubicBezTo>
                    <a:pt x="557199" y="494333"/>
                    <a:pt x="560409" y="491685"/>
                    <a:pt x="564290" y="488866"/>
                  </a:cubicBezTo>
                  <a:cubicBezTo>
                    <a:pt x="568172" y="486047"/>
                    <a:pt x="573953" y="482141"/>
                    <a:pt x="581635" y="477150"/>
                  </a:cubicBezTo>
                  <a:cubicBezTo>
                    <a:pt x="581535" y="472955"/>
                    <a:pt x="581278" y="469745"/>
                    <a:pt x="580864" y="467521"/>
                  </a:cubicBezTo>
                  <a:cubicBezTo>
                    <a:pt x="580449" y="465296"/>
                    <a:pt x="579792" y="463172"/>
                    <a:pt x="578892" y="461148"/>
                  </a:cubicBezTo>
                  <a:cubicBezTo>
                    <a:pt x="577835" y="459181"/>
                    <a:pt x="576349" y="457629"/>
                    <a:pt x="574434" y="456491"/>
                  </a:cubicBezTo>
                  <a:cubicBezTo>
                    <a:pt x="572520" y="455352"/>
                    <a:pt x="570348" y="454771"/>
                    <a:pt x="567919" y="454747"/>
                  </a:cubicBezTo>
                  <a:cubicBezTo>
                    <a:pt x="553937" y="454786"/>
                    <a:pt x="538011" y="466368"/>
                    <a:pt x="520142" y="489495"/>
                  </a:cubicBezTo>
                  <a:cubicBezTo>
                    <a:pt x="517284" y="493176"/>
                    <a:pt x="515055" y="495643"/>
                    <a:pt x="513455" y="496896"/>
                  </a:cubicBezTo>
                  <a:cubicBezTo>
                    <a:pt x="511855" y="498148"/>
                    <a:pt x="510198" y="498729"/>
                    <a:pt x="508483" y="498639"/>
                  </a:cubicBezTo>
                  <a:cubicBezTo>
                    <a:pt x="505564" y="498529"/>
                    <a:pt x="503173" y="496748"/>
                    <a:pt x="501311" y="493295"/>
                  </a:cubicBezTo>
                  <a:cubicBezTo>
                    <a:pt x="499449" y="489842"/>
                    <a:pt x="498487" y="485375"/>
                    <a:pt x="498425" y="479894"/>
                  </a:cubicBezTo>
                  <a:cubicBezTo>
                    <a:pt x="498430" y="478512"/>
                    <a:pt x="498591" y="477217"/>
                    <a:pt x="498910" y="476007"/>
                  </a:cubicBezTo>
                  <a:cubicBezTo>
                    <a:pt x="499230" y="474798"/>
                    <a:pt x="499677" y="473731"/>
                    <a:pt x="500254" y="472807"/>
                  </a:cubicBezTo>
                  <a:cubicBezTo>
                    <a:pt x="500882" y="471802"/>
                    <a:pt x="501682" y="470897"/>
                    <a:pt x="502654" y="470092"/>
                  </a:cubicBezTo>
                  <a:cubicBezTo>
                    <a:pt x="503625" y="469287"/>
                    <a:pt x="505797" y="467754"/>
                    <a:pt x="509169" y="465492"/>
                  </a:cubicBezTo>
                  <a:cubicBezTo>
                    <a:pt x="513708" y="462396"/>
                    <a:pt x="519261" y="457100"/>
                    <a:pt x="525828" y="449604"/>
                  </a:cubicBezTo>
                  <a:cubicBezTo>
                    <a:pt x="532396" y="442108"/>
                    <a:pt x="538806" y="433840"/>
                    <a:pt x="545059" y="424801"/>
                  </a:cubicBezTo>
                  <a:cubicBezTo>
                    <a:pt x="543245" y="424920"/>
                    <a:pt x="541730" y="425025"/>
                    <a:pt x="540516" y="425115"/>
                  </a:cubicBezTo>
                  <a:cubicBezTo>
                    <a:pt x="539301" y="425206"/>
                    <a:pt x="538301" y="425253"/>
                    <a:pt x="537515" y="425258"/>
                  </a:cubicBezTo>
                  <a:cubicBezTo>
                    <a:pt x="532400" y="425244"/>
                    <a:pt x="527543" y="424644"/>
                    <a:pt x="522942" y="423458"/>
                  </a:cubicBezTo>
                  <a:cubicBezTo>
                    <a:pt x="518342" y="422272"/>
                    <a:pt x="514512" y="420586"/>
                    <a:pt x="511455" y="418400"/>
                  </a:cubicBezTo>
                  <a:cubicBezTo>
                    <a:pt x="508769" y="416628"/>
                    <a:pt x="506369" y="414514"/>
                    <a:pt x="504254" y="412056"/>
                  </a:cubicBezTo>
                  <a:cubicBezTo>
                    <a:pt x="502139" y="409599"/>
                    <a:pt x="499968" y="406456"/>
                    <a:pt x="497739" y="402627"/>
                  </a:cubicBezTo>
                  <a:lnTo>
                    <a:pt x="499568" y="401026"/>
                  </a:lnTo>
                  <a:cubicBezTo>
                    <a:pt x="504487" y="405294"/>
                    <a:pt x="509221" y="408246"/>
                    <a:pt x="513770" y="409885"/>
                  </a:cubicBezTo>
                  <a:cubicBezTo>
                    <a:pt x="518318" y="411523"/>
                    <a:pt x="524023" y="412304"/>
                    <a:pt x="530886" y="412228"/>
                  </a:cubicBezTo>
                  <a:cubicBezTo>
                    <a:pt x="534472" y="412242"/>
                    <a:pt x="538044" y="412042"/>
                    <a:pt x="541602" y="411628"/>
                  </a:cubicBezTo>
                  <a:cubicBezTo>
                    <a:pt x="545159" y="411213"/>
                    <a:pt x="549131" y="410499"/>
                    <a:pt x="553517" y="409485"/>
                  </a:cubicBezTo>
                  <a:cubicBezTo>
                    <a:pt x="555851" y="405322"/>
                    <a:pt x="557756" y="400903"/>
                    <a:pt x="559232" y="396226"/>
                  </a:cubicBezTo>
                  <a:cubicBezTo>
                    <a:pt x="560709" y="391549"/>
                    <a:pt x="561471" y="387587"/>
                    <a:pt x="561518" y="384339"/>
                  </a:cubicBezTo>
                  <a:cubicBezTo>
                    <a:pt x="561571" y="380505"/>
                    <a:pt x="560152" y="377428"/>
                    <a:pt x="557261" y="375109"/>
                  </a:cubicBezTo>
                  <a:cubicBezTo>
                    <a:pt x="554370" y="372790"/>
                    <a:pt x="549693" y="370913"/>
                    <a:pt x="543230" y="369480"/>
                  </a:cubicBezTo>
                  <a:cubicBezTo>
                    <a:pt x="545516" y="368137"/>
                    <a:pt x="547517" y="367222"/>
                    <a:pt x="549231" y="366736"/>
                  </a:cubicBezTo>
                  <a:cubicBezTo>
                    <a:pt x="550946" y="366251"/>
                    <a:pt x="553060" y="366022"/>
                    <a:pt x="555575" y="366051"/>
                  </a:cubicBezTo>
                  <a:close/>
                  <a:moveTo>
                    <a:pt x="93041" y="361936"/>
                  </a:moveTo>
                  <a:cubicBezTo>
                    <a:pt x="96598" y="362279"/>
                    <a:pt x="99770" y="362564"/>
                    <a:pt x="102556" y="362793"/>
                  </a:cubicBezTo>
                  <a:cubicBezTo>
                    <a:pt x="105342" y="363022"/>
                    <a:pt x="107657" y="363193"/>
                    <a:pt x="109500" y="363307"/>
                  </a:cubicBezTo>
                  <a:cubicBezTo>
                    <a:pt x="117020" y="363950"/>
                    <a:pt x="122211" y="364665"/>
                    <a:pt x="125073" y="365451"/>
                  </a:cubicBezTo>
                  <a:cubicBezTo>
                    <a:pt x="127936" y="366236"/>
                    <a:pt x="129298" y="367351"/>
                    <a:pt x="129159" y="368794"/>
                  </a:cubicBezTo>
                  <a:cubicBezTo>
                    <a:pt x="129188" y="369804"/>
                    <a:pt x="128445" y="370756"/>
                    <a:pt x="126931" y="371651"/>
                  </a:cubicBezTo>
                  <a:cubicBezTo>
                    <a:pt x="125416" y="372547"/>
                    <a:pt x="122959" y="373499"/>
                    <a:pt x="119558" y="374509"/>
                  </a:cubicBezTo>
                  <a:lnTo>
                    <a:pt x="119558" y="404455"/>
                  </a:lnTo>
                  <a:lnTo>
                    <a:pt x="154763" y="404455"/>
                  </a:lnTo>
                  <a:cubicBezTo>
                    <a:pt x="157858" y="401036"/>
                    <a:pt x="160925" y="397702"/>
                    <a:pt x="163964" y="394454"/>
                  </a:cubicBezTo>
                  <a:cubicBezTo>
                    <a:pt x="167002" y="391206"/>
                    <a:pt x="169955" y="387987"/>
                    <a:pt x="172822" y="384796"/>
                  </a:cubicBezTo>
                  <a:cubicBezTo>
                    <a:pt x="178204" y="388768"/>
                    <a:pt x="182528" y="392082"/>
                    <a:pt x="185795" y="394740"/>
                  </a:cubicBezTo>
                  <a:cubicBezTo>
                    <a:pt x="189062" y="397397"/>
                    <a:pt x="193272" y="400941"/>
                    <a:pt x="198425" y="405370"/>
                  </a:cubicBezTo>
                  <a:cubicBezTo>
                    <a:pt x="198782" y="405851"/>
                    <a:pt x="199097" y="406318"/>
                    <a:pt x="199368" y="406770"/>
                  </a:cubicBezTo>
                  <a:cubicBezTo>
                    <a:pt x="199640" y="407222"/>
                    <a:pt x="199783" y="407518"/>
                    <a:pt x="199797" y="407656"/>
                  </a:cubicBezTo>
                  <a:cubicBezTo>
                    <a:pt x="199783" y="408123"/>
                    <a:pt x="199525" y="408504"/>
                    <a:pt x="199025" y="408799"/>
                  </a:cubicBezTo>
                  <a:cubicBezTo>
                    <a:pt x="198525" y="409094"/>
                    <a:pt x="197868" y="409247"/>
                    <a:pt x="197054" y="409256"/>
                  </a:cubicBezTo>
                  <a:lnTo>
                    <a:pt x="119558" y="409256"/>
                  </a:lnTo>
                  <a:lnTo>
                    <a:pt x="119558" y="453604"/>
                  </a:lnTo>
                  <a:lnTo>
                    <a:pt x="167336" y="453604"/>
                  </a:lnTo>
                  <a:cubicBezTo>
                    <a:pt x="170546" y="450052"/>
                    <a:pt x="173670" y="446584"/>
                    <a:pt x="176708" y="443203"/>
                  </a:cubicBezTo>
                  <a:cubicBezTo>
                    <a:pt x="179747" y="439822"/>
                    <a:pt x="182642" y="436583"/>
                    <a:pt x="185395" y="433488"/>
                  </a:cubicBezTo>
                  <a:cubicBezTo>
                    <a:pt x="190896" y="437679"/>
                    <a:pt x="195325" y="441127"/>
                    <a:pt x="198682" y="443832"/>
                  </a:cubicBezTo>
                  <a:cubicBezTo>
                    <a:pt x="202040" y="446537"/>
                    <a:pt x="206298" y="450099"/>
                    <a:pt x="211455" y="454519"/>
                  </a:cubicBezTo>
                  <a:cubicBezTo>
                    <a:pt x="211913" y="455081"/>
                    <a:pt x="212256" y="455557"/>
                    <a:pt x="212484" y="455948"/>
                  </a:cubicBezTo>
                  <a:cubicBezTo>
                    <a:pt x="212713" y="456338"/>
                    <a:pt x="212827" y="456700"/>
                    <a:pt x="212827" y="457033"/>
                  </a:cubicBezTo>
                  <a:cubicBezTo>
                    <a:pt x="212789" y="457948"/>
                    <a:pt x="211951" y="458405"/>
                    <a:pt x="210312" y="458405"/>
                  </a:cubicBezTo>
                  <a:lnTo>
                    <a:pt x="121158" y="458405"/>
                  </a:lnTo>
                  <a:cubicBezTo>
                    <a:pt x="124064" y="465054"/>
                    <a:pt x="127797" y="471245"/>
                    <a:pt x="132360" y="476979"/>
                  </a:cubicBezTo>
                  <a:cubicBezTo>
                    <a:pt x="136922" y="482713"/>
                    <a:pt x="142714" y="488561"/>
                    <a:pt x="149733" y="494524"/>
                  </a:cubicBezTo>
                  <a:cubicBezTo>
                    <a:pt x="159297" y="502677"/>
                    <a:pt x="169546" y="509288"/>
                    <a:pt x="180480" y="514355"/>
                  </a:cubicBezTo>
                  <a:cubicBezTo>
                    <a:pt x="191415" y="519422"/>
                    <a:pt x="203950" y="523404"/>
                    <a:pt x="218085" y="526299"/>
                  </a:cubicBezTo>
                  <a:lnTo>
                    <a:pt x="217856" y="528814"/>
                  </a:lnTo>
                  <a:cubicBezTo>
                    <a:pt x="212922" y="530762"/>
                    <a:pt x="208960" y="533438"/>
                    <a:pt x="205969" y="536843"/>
                  </a:cubicBezTo>
                  <a:cubicBezTo>
                    <a:pt x="202978" y="540249"/>
                    <a:pt x="200387" y="545040"/>
                    <a:pt x="198197" y="551217"/>
                  </a:cubicBezTo>
                  <a:cubicBezTo>
                    <a:pt x="197868" y="552122"/>
                    <a:pt x="197497" y="552769"/>
                    <a:pt x="197082" y="553160"/>
                  </a:cubicBezTo>
                  <a:cubicBezTo>
                    <a:pt x="196668" y="553550"/>
                    <a:pt x="196125" y="553741"/>
                    <a:pt x="195454" y="553731"/>
                  </a:cubicBezTo>
                  <a:cubicBezTo>
                    <a:pt x="193939" y="553650"/>
                    <a:pt x="191196" y="552441"/>
                    <a:pt x="187224" y="550102"/>
                  </a:cubicBezTo>
                  <a:cubicBezTo>
                    <a:pt x="183252" y="547764"/>
                    <a:pt x="178909" y="544783"/>
                    <a:pt x="174194" y="541158"/>
                  </a:cubicBezTo>
                  <a:cubicBezTo>
                    <a:pt x="161187" y="531176"/>
                    <a:pt x="150281" y="519994"/>
                    <a:pt x="141475" y="507611"/>
                  </a:cubicBezTo>
                  <a:cubicBezTo>
                    <a:pt x="132669" y="495229"/>
                    <a:pt x="125135" y="480503"/>
                    <a:pt x="118872" y="463434"/>
                  </a:cubicBezTo>
                  <a:lnTo>
                    <a:pt x="119558" y="508469"/>
                  </a:lnTo>
                  <a:cubicBezTo>
                    <a:pt x="119568" y="515327"/>
                    <a:pt x="119606" y="521499"/>
                    <a:pt x="119673" y="526985"/>
                  </a:cubicBezTo>
                  <a:cubicBezTo>
                    <a:pt x="119739" y="532471"/>
                    <a:pt x="119777" y="537272"/>
                    <a:pt x="119787" y="541387"/>
                  </a:cubicBezTo>
                  <a:cubicBezTo>
                    <a:pt x="119860" y="545227"/>
                    <a:pt x="119917" y="548190"/>
                    <a:pt x="119956" y="550277"/>
                  </a:cubicBezTo>
                  <a:cubicBezTo>
                    <a:pt x="119996" y="552364"/>
                    <a:pt x="120035" y="554311"/>
                    <a:pt x="120075" y="556119"/>
                  </a:cubicBezTo>
                  <a:cubicBezTo>
                    <a:pt x="120114" y="557927"/>
                    <a:pt x="120171" y="560331"/>
                    <a:pt x="120244" y="563333"/>
                  </a:cubicBezTo>
                  <a:cubicBezTo>
                    <a:pt x="120244" y="564914"/>
                    <a:pt x="120073" y="566152"/>
                    <a:pt x="119730" y="567047"/>
                  </a:cubicBezTo>
                  <a:cubicBezTo>
                    <a:pt x="119387" y="567943"/>
                    <a:pt x="118872" y="568609"/>
                    <a:pt x="118187" y="569048"/>
                  </a:cubicBezTo>
                  <a:cubicBezTo>
                    <a:pt x="117029" y="569962"/>
                    <a:pt x="115058" y="570648"/>
                    <a:pt x="112272" y="571105"/>
                  </a:cubicBezTo>
                  <a:cubicBezTo>
                    <a:pt x="109486" y="571562"/>
                    <a:pt x="105971" y="571791"/>
                    <a:pt x="101727" y="571791"/>
                  </a:cubicBezTo>
                  <a:cubicBezTo>
                    <a:pt x="98265" y="571848"/>
                    <a:pt x="95932" y="571448"/>
                    <a:pt x="94727" y="570591"/>
                  </a:cubicBezTo>
                  <a:cubicBezTo>
                    <a:pt x="93522" y="569733"/>
                    <a:pt x="92960" y="568076"/>
                    <a:pt x="93041" y="565619"/>
                  </a:cubicBezTo>
                  <a:lnTo>
                    <a:pt x="93041" y="565161"/>
                  </a:lnTo>
                  <a:cubicBezTo>
                    <a:pt x="93341" y="556740"/>
                    <a:pt x="93578" y="549783"/>
                    <a:pt x="93752" y="544291"/>
                  </a:cubicBezTo>
                  <a:cubicBezTo>
                    <a:pt x="93925" y="538799"/>
                    <a:pt x="94061" y="533637"/>
                    <a:pt x="94158" y="528805"/>
                  </a:cubicBezTo>
                  <a:cubicBezTo>
                    <a:pt x="94256" y="523974"/>
                    <a:pt x="94340" y="518338"/>
                    <a:pt x="94412" y="511898"/>
                  </a:cubicBezTo>
                  <a:lnTo>
                    <a:pt x="94869" y="482865"/>
                  </a:lnTo>
                  <a:cubicBezTo>
                    <a:pt x="79782" y="503706"/>
                    <a:pt x="62408" y="520775"/>
                    <a:pt x="42749" y="534072"/>
                  </a:cubicBezTo>
                  <a:cubicBezTo>
                    <a:pt x="37186" y="537820"/>
                    <a:pt x="31052" y="541525"/>
                    <a:pt x="24346" y="545187"/>
                  </a:cubicBezTo>
                  <a:cubicBezTo>
                    <a:pt x="17641" y="548850"/>
                    <a:pt x="10135" y="552612"/>
                    <a:pt x="1829" y="556475"/>
                  </a:cubicBezTo>
                  <a:lnTo>
                    <a:pt x="0" y="553503"/>
                  </a:lnTo>
                  <a:cubicBezTo>
                    <a:pt x="11969" y="544606"/>
                    <a:pt x="22037" y="536281"/>
                    <a:pt x="30204" y="528528"/>
                  </a:cubicBezTo>
                  <a:cubicBezTo>
                    <a:pt x="38372" y="520775"/>
                    <a:pt x="46211" y="512107"/>
                    <a:pt x="53721" y="502525"/>
                  </a:cubicBezTo>
                  <a:cubicBezTo>
                    <a:pt x="59217" y="495529"/>
                    <a:pt x="64342" y="488318"/>
                    <a:pt x="69095" y="480894"/>
                  </a:cubicBezTo>
                  <a:cubicBezTo>
                    <a:pt x="73848" y="473469"/>
                    <a:pt x="78172" y="465973"/>
                    <a:pt x="82068" y="458405"/>
                  </a:cubicBezTo>
                  <a:lnTo>
                    <a:pt x="26518" y="458405"/>
                  </a:lnTo>
                  <a:cubicBezTo>
                    <a:pt x="23332" y="458391"/>
                    <a:pt x="20389" y="458476"/>
                    <a:pt x="17688" y="458662"/>
                  </a:cubicBezTo>
                  <a:cubicBezTo>
                    <a:pt x="14988" y="458848"/>
                    <a:pt x="11759" y="459219"/>
                    <a:pt x="8001" y="459777"/>
                  </a:cubicBezTo>
                  <a:lnTo>
                    <a:pt x="6401" y="451318"/>
                  </a:lnTo>
                  <a:cubicBezTo>
                    <a:pt x="10049" y="452114"/>
                    <a:pt x="13555" y="452695"/>
                    <a:pt x="16917" y="453061"/>
                  </a:cubicBezTo>
                  <a:cubicBezTo>
                    <a:pt x="20279" y="453428"/>
                    <a:pt x="23556" y="453609"/>
                    <a:pt x="26747" y="453604"/>
                  </a:cubicBezTo>
                  <a:lnTo>
                    <a:pt x="94641" y="453604"/>
                  </a:lnTo>
                  <a:lnTo>
                    <a:pt x="94641" y="409256"/>
                  </a:lnTo>
                  <a:lnTo>
                    <a:pt x="39548" y="409256"/>
                  </a:lnTo>
                  <a:cubicBezTo>
                    <a:pt x="36272" y="409242"/>
                    <a:pt x="33452" y="409327"/>
                    <a:pt x="31090" y="409513"/>
                  </a:cubicBezTo>
                  <a:cubicBezTo>
                    <a:pt x="28728" y="409699"/>
                    <a:pt x="25908" y="410070"/>
                    <a:pt x="22632" y="410628"/>
                  </a:cubicBezTo>
                  <a:lnTo>
                    <a:pt x="20803" y="402169"/>
                  </a:lnTo>
                  <a:cubicBezTo>
                    <a:pt x="24094" y="402965"/>
                    <a:pt x="27285" y="403546"/>
                    <a:pt x="30376" y="403913"/>
                  </a:cubicBezTo>
                  <a:cubicBezTo>
                    <a:pt x="33467" y="404279"/>
                    <a:pt x="36600" y="404460"/>
                    <a:pt x="39777" y="404455"/>
                  </a:cubicBezTo>
                  <a:lnTo>
                    <a:pt x="94641" y="404455"/>
                  </a:lnTo>
                  <a:lnTo>
                    <a:pt x="94641" y="388453"/>
                  </a:lnTo>
                  <a:cubicBezTo>
                    <a:pt x="94646" y="382962"/>
                    <a:pt x="94522" y="378171"/>
                    <a:pt x="94269" y="374080"/>
                  </a:cubicBezTo>
                  <a:cubicBezTo>
                    <a:pt x="94017" y="369989"/>
                    <a:pt x="93607" y="365941"/>
                    <a:pt x="93041" y="361936"/>
                  </a:cubicBezTo>
                  <a:close/>
                  <a:moveTo>
                    <a:pt x="332080" y="361479"/>
                  </a:moveTo>
                  <a:cubicBezTo>
                    <a:pt x="340693" y="362299"/>
                    <a:pt x="347139" y="362945"/>
                    <a:pt x="351418" y="363417"/>
                  </a:cubicBezTo>
                  <a:cubicBezTo>
                    <a:pt x="355696" y="363890"/>
                    <a:pt x="358705" y="364299"/>
                    <a:pt x="360443" y="364645"/>
                  </a:cubicBezTo>
                  <a:cubicBezTo>
                    <a:pt x="362182" y="364991"/>
                    <a:pt x="363548" y="365383"/>
                    <a:pt x="364541" y="365822"/>
                  </a:cubicBezTo>
                  <a:cubicBezTo>
                    <a:pt x="366370" y="366508"/>
                    <a:pt x="367284" y="367422"/>
                    <a:pt x="367284" y="368565"/>
                  </a:cubicBezTo>
                  <a:cubicBezTo>
                    <a:pt x="367313" y="369584"/>
                    <a:pt x="366570" y="370575"/>
                    <a:pt x="365056" y="371537"/>
                  </a:cubicBezTo>
                  <a:cubicBezTo>
                    <a:pt x="363541" y="372499"/>
                    <a:pt x="361084" y="373490"/>
                    <a:pt x="357683" y="374509"/>
                  </a:cubicBezTo>
                  <a:lnTo>
                    <a:pt x="357683" y="397369"/>
                  </a:lnTo>
                  <a:lnTo>
                    <a:pt x="399517" y="397369"/>
                  </a:lnTo>
                  <a:cubicBezTo>
                    <a:pt x="402746" y="393273"/>
                    <a:pt x="405432" y="389977"/>
                    <a:pt x="407575" y="387482"/>
                  </a:cubicBezTo>
                  <a:cubicBezTo>
                    <a:pt x="409718" y="384986"/>
                    <a:pt x="412519" y="381805"/>
                    <a:pt x="415976" y="377938"/>
                  </a:cubicBezTo>
                  <a:cubicBezTo>
                    <a:pt x="421477" y="381910"/>
                    <a:pt x="425963" y="385224"/>
                    <a:pt x="429435" y="387882"/>
                  </a:cubicBezTo>
                  <a:cubicBezTo>
                    <a:pt x="432907" y="390539"/>
                    <a:pt x="437336" y="394083"/>
                    <a:pt x="442723" y="398512"/>
                  </a:cubicBezTo>
                  <a:cubicBezTo>
                    <a:pt x="443637" y="399388"/>
                    <a:pt x="444094" y="400150"/>
                    <a:pt x="444094" y="400798"/>
                  </a:cubicBezTo>
                  <a:cubicBezTo>
                    <a:pt x="444085" y="401155"/>
                    <a:pt x="443875" y="401469"/>
                    <a:pt x="443465" y="401741"/>
                  </a:cubicBezTo>
                  <a:cubicBezTo>
                    <a:pt x="443056" y="402012"/>
                    <a:pt x="442503" y="402155"/>
                    <a:pt x="441808" y="402169"/>
                  </a:cubicBezTo>
                  <a:lnTo>
                    <a:pt x="357683" y="402169"/>
                  </a:lnTo>
                  <a:lnTo>
                    <a:pt x="357683" y="464349"/>
                  </a:lnTo>
                  <a:lnTo>
                    <a:pt x="367970" y="464349"/>
                  </a:lnTo>
                  <a:cubicBezTo>
                    <a:pt x="373347" y="454824"/>
                    <a:pt x="378024" y="445184"/>
                    <a:pt x="382001" y="435431"/>
                  </a:cubicBezTo>
                  <a:cubicBezTo>
                    <a:pt x="385977" y="425677"/>
                    <a:pt x="389225" y="416038"/>
                    <a:pt x="391745" y="406513"/>
                  </a:cubicBezTo>
                  <a:cubicBezTo>
                    <a:pt x="402226" y="410391"/>
                    <a:pt x="409813" y="413227"/>
                    <a:pt x="414503" y="415022"/>
                  </a:cubicBezTo>
                  <a:cubicBezTo>
                    <a:pt x="419194" y="416817"/>
                    <a:pt x="422106" y="418078"/>
                    <a:pt x="423241" y="418806"/>
                  </a:cubicBezTo>
                  <a:cubicBezTo>
                    <a:pt x="424375" y="419535"/>
                    <a:pt x="424849" y="420237"/>
                    <a:pt x="424663" y="420915"/>
                  </a:cubicBezTo>
                  <a:cubicBezTo>
                    <a:pt x="424706" y="422039"/>
                    <a:pt x="423934" y="422877"/>
                    <a:pt x="422349" y="423429"/>
                  </a:cubicBezTo>
                  <a:cubicBezTo>
                    <a:pt x="420763" y="423982"/>
                    <a:pt x="418105" y="424363"/>
                    <a:pt x="414376" y="424572"/>
                  </a:cubicBezTo>
                  <a:cubicBezTo>
                    <a:pt x="407960" y="431748"/>
                    <a:pt x="402682" y="437539"/>
                    <a:pt x="398543" y="441946"/>
                  </a:cubicBezTo>
                  <a:cubicBezTo>
                    <a:pt x="394405" y="446353"/>
                    <a:pt x="390583" y="450214"/>
                    <a:pt x="387080" y="453528"/>
                  </a:cubicBezTo>
                  <a:cubicBezTo>
                    <a:pt x="383576" y="456843"/>
                    <a:pt x="379568" y="460450"/>
                    <a:pt x="375057" y="464349"/>
                  </a:cubicBezTo>
                  <a:lnTo>
                    <a:pt x="409347" y="464349"/>
                  </a:lnTo>
                  <a:cubicBezTo>
                    <a:pt x="412681" y="460358"/>
                    <a:pt x="415386" y="457138"/>
                    <a:pt x="417462" y="454690"/>
                  </a:cubicBezTo>
                  <a:cubicBezTo>
                    <a:pt x="419539" y="452242"/>
                    <a:pt x="422244" y="449137"/>
                    <a:pt x="425578" y="445375"/>
                  </a:cubicBezTo>
                  <a:cubicBezTo>
                    <a:pt x="431069" y="449352"/>
                    <a:pt x="435517" y="452657"/>
                    <a:pt x="438922" y="455290"/>
                  </a:cubicBezTo>
                  <a:cubicBezTo>
                    <a:pt x="442327" y="457924"/>
                    <a:pt x="446718" y="461401"/>
                    <a:pt x="452095" y="465720"/>
                  </a:cubicBezTo>
                  <a:cubicBezTo>
                    <a:pt x="453010" y="466635"/>
                    <a:pt x="453467" y="467321"/>
                    <a:pt x="453467" y="467778"/>
                  </a:cubicBezTo>
                  <a:cubicBezTo>
                    <a:pt x="453457" y="468235"/>
                    <a:pt x="453248" y="468578"/>
                    <a:pt x="452838" y="468806"/>
                  </a:cubicBezTo>
                  <a:cubicBezTo>
                    <a:pt x="452429" y="469035"/>
                    <a:pt x="451876" y="469149"/>
                    <a:pt x="451181" y="469149"/>
                  </a:cubicBezTo>
                  <a:lnTo>
                    <a:pt x="358598" y="469149"/>
                  </a:lnTo>
                  <a:cubicBezTo>
                    <a:pt x="363017" y="476522"/>
                    <a:pt x="367780" y="482865"/>
                    <a:pt x="372885" y="488180"/>
                  </a:cubicBezTo>
                  <a:cubicBezTo>
                    <a:pt x="377991" y="493495"/>
                    <a:pt x="384353" y="498810"/>
                    <a:pt x="391973" y="504125"/>
                  </a:cubicBezTo>
                  <a:cubicBezTo>
                    <a:pt x="401541" y="510807"/>
                    <a:pt x="411495" y="516189"/>
                    <a:pt x="421834" y="520270"/>
                  </a:cubicBezTo>
                  <a:cubicBezTo>
                    <a:pt x="432174" y="524351"/>
                    <a:pt x="443785" y="527504"/>
                    <a:pt x="456667" y="529728"/>
                  </a:cubicBezTo>
                  <a:lnTo>
                    <a:pt x="456439" y="532243"/>
                  </a:lnTo>
                  <a:cubicBezTo>
                    <a:pt x="451781" y="533910"/>
                    <a:pt x="448123" y="536234"/>
                    <a:pt x="445466" y="539215"/>
                  </a:cubicBezTo>
                  <a:cubicBezTo>
                    <a:pt x="442808" y="542197"/>
                    <a:pt x="440294" y="546807"/>
                    <a:pt x="437922" y="553046"/>
                  </a:cubicBezTo>
                  <a:cubicBezTo>
                    <a:pt x="437270" y="554717"/>
                    <a:pt x="436688" y="555832"/>
                    <a:pt x="436179" y="556389"/>
                  </a:cubicBezTo>
                  <a:cubicBezTo>
                    <a:pt x="435669" y="556946"/>
                    <a:pt x="435031" y="557203"/>
                    <a:pt x="434264" y="557160"/>
                  </a:cubicBezTo>
                  <a:cubicBezTo>
                    <a:pt x="432978" y="557079"/>
                    <a:pt x="430521" y="556041"/>
                    <a:pt x="426892" y="554046"/>
                  </a:cubicBezTo>
                  <a:cubicBezTo>
                    <a:pt x="423263" y="552050"/>
                    <a:pt x="419320" y="549583"/>
                    <a:pt x="415062" y="546645"/>
                  </a:cubicBezTo>
                  <a:cubicBezTo>
                    <a:pt x="401922" y="537344"/>
                    <a:pt x="390883" y="527028"/>
                    <a:pt x="381943" y="515698"/>
                  </a:cubicBezTo>
                  <a:cubicBezTo>
                    <a:pt x="373004" y="504368"/>
                    <a:pt x="364765" y="490223"/>
                    <a:pt x="357226" y="473264"/>
                  </a:cubicBezTo>
                  <a:lnTo>
                    <a:pt x="357683" y="513726"/>
                  </a:lnTo>
                  <a:cubicBezTo>
                    <a:pt x="358026" y="528366"/>
                    <a:pt x="358312" y="539891"/>
                    <a:pt x="358541" y="548302"/>
                  </a:cubicBezTo>
                  <a:cubicBezTo>
                    <a:pt x="358769" y="556713"/>
                    <a:pt x="358941" y="561951"/>
                    <a:pt x="359055" y="564018"/>
                  </a:cubicBezTo>
                  <a:cubicBezTo>
                    <a:pt x="359064" y="565818"/>
                    <a:pt x="358817" y="567190"/>
                    <a:pt x="358312" y="568133"/>
                  </a:cubicBezTo>
                  <a:cubicBezTo>
                    <a:pt x="357807" y="569076"/>
                    <a:pt x="356988" y="569762"/>
                    <a:pt x="355854" y="570190"/>
                  </a:cubicBezTo>
                  <a:cubicBezTo>
                    <a:pt x="354659" y="570667"/>
                    <a:pt x="352478" y="571086"/>
                    <a:pt x="349311" y="571448"/>
                  </a:cubicBezTo>
                  <a:cubicBezTo>
                    <a:pt x="346144" y="571810"/>
                    <a:pt x="342991" y="572000"/>
                    <a:pt x="339853" y="572019"/>
                  </a:cubicBezTo>
                  <a:cubicBezTo>
                    <a:pt x="337028" y="572048"/>
                    <a:pt x="335019" y="571648"/>
                    <a:pt x="333823" y="570819"/>
                  </a:cubicBezTo>
                  <a:cubicBezTo>
                    <a:pt x="332628" y="569990"/>
                    <a:pt x="332047" y="568562"/>
                    <a:pt x="332080" y="566533"/>
                  </a:cubicBezTo>
                  <a:cubicBezTo>
                    <a:pt x="332080" y="566519"/>
                    <a:pt x="332080" y="566433"/>
                    <a:pt x="332080" y="566276"/>
                  </a:cubicBezTo>
                  <a:cubicBezTo>
                    <a:pt x="332080" y="566119"/>
                    <a:pt x="332080" y="565976"/>
                    <a:pt x="332080" y="565847"/>
                  </a:cubicBezTo>
                  <a:cubicBezTo>
                    <a:pt x="332316" y="561518"/>
                    <a:pt x="332556" y="556384"/>
                    <a:pt x="332800" y="550446"/>
                  </a:cubicBezTo>
                  <a:cubicBezTo>
                    <a:pt x="333044" y="544508"/>
                    <a:pt x="333250" y="538596"/>
                    <a:pt x="333418" y="532709"/>
                  </a:cubicBezTo>
                  <a:cubicBezTo>
                    <a:pt x="333586" y="526821"/>
                    <a:pt x="333673" y="521789"/>
                    <a:pt x="333680" y="517612"/>
                  </a:cubicBezTo>
                  <a:lnTo>
                    <a:pt x="334137" y="493838"/>
                  </a:lnTo>
                  <a:cubicBezTo>
                    <a:pt x="326984" y="502482"/>
                    <a:pt x="319917" y="509997"/>
                    <a:pt x="312935" y="516384"/>
                  </a:cubicBezTo>
                  <a:cubicBezTo>
                    <a:pt x="305953" y="522770"/>
                    <a:pt x="298085" y="528971"/>
                    <a:pt x="289332" y="534986"/>
                  </a:cubicBezTo>
                  <a:cubicBezTo>
                    <a:pt x="282374" y="539872"/>
                    <a:pt x="275259" y="544273"/>
                    <a:pt x="267986" y="548188"/>
                  </a:cubicBezTo>
                  <a:cubicBezTo>
                    <a:pt x="260714" y="552103"/>
                    <a:pt x="251827" y="556389"/>
                    <a:pt x="241326" y="561046"/>
                  </a:cubicBezTo>
                  <a:lnTo>
                    <a:pt x="239497" y="558075"/>
                  </a:lnTo>
                  <a:cubicBezTo>
                    <a:pt x="258057" y="545125"/>
                    <a:pt x="273859" y="531533"/>
                    <a:pt x="286903" y="517298"/>
                  </a:cubicBezTo>
                  <a:cubicBezTo>
                    <a:pt x="299947" y="503063"/>
                    <a:pt x="311349" y="487013"/>
                    <a:pt x="321107" y="469149"/>
                  </a:cubicBezTo>
                  <a:lnTo>
                    <a:pt x="262814" y="469149"/>
                  </a:lnTo>
                  <a:cubicBezTo>
                    <a:pt x="259847" y="469135"/>
                    <a:pt x="257095" y="469221"/>
                    <a:pt x="254556" y="469406"/>
                  </a:cubicBezTo>
                  <a:cubicBezTo>
                    <a:pt x="252018" y="469592"/>
                    <a:pt x="248979" y="469964"/>
                    <a:pt x="245441" y="470521"/>
                  </a:cubicBezTo>
                  <a:lnTo>
                    <a:pt x="243612" y="462291"/>
                  </a:lnTo>
                  <a:cubicBezTo>
                    <a:pt x="247069" y="463077"/>
                    <a:pt x="250270" y="463620"/>
                    <a:pt x="253213" y="463920"/>
                  </a:cubicBezTo>
                  <a:cubicBezTo>
                    <a:pt x="256156" y="464220"/>
                    <a:pt x="259357" y="464363"/>
                    <a:pt x="262814" y="464349"/>
                  </a:cubicBezTo>
                  <a:lnTo>
                    <a:pt x="333680" y="464349"/>
                  </a:lnTo>
                  <a:lnTo>
                    <a:pt x="333680" y="402169"/>
                  </a:lnTo>
                  <a:lnTo>
                    <a:pt x="272644" y="402169"/>
                  </a:lnTo>
                  <a:cubicBezTo>
                    <a:pt x="269568" y="402160"/>
                    <a:pt x="266805" y="402236"/>
                    <a:pt x="264357" y="402398"/>
                  </a:cubicBezTo>
                  <a:cubicBezTo>
                    <a:pt x="261909" y="402560"/>
                    <a:pt x="259033" y="402865"/>
                    <a:pt x="255728" y="403312"/>
                  </a:cubicBezTo>
                  <a:lnTo>
                    <a:pt x="253899" y="395311"/>
                  </a:lnTo>
                  <a:cubicBezTo>
                    <a:pt x="257356" y="396097"/>
                    <a:pt x="260614" y="396640"/>
                    <a:pt x="263672" y="396940"/>
                  </a:cubicBezTo>
                  <a:cubicBezTo>
                    <a:pt x="266729" y="397240"/>
                    <a:pt x="270101" y="397383"/>
                    <a:pt x="273787" y="397369"/>
                  </a:cubicBezTo>
                  <a:lnTo>
                    <a:pt x="333680" y="397369"/>
                  </a:lnTo>
                  <a:lnTo>
                    <a:pt x="333680" y="389368"/>
                  </a:lnTo>
                  <a:cubicBezTo>
                    <a:pt x="333685" y="383548"/>
                    <a:pt x="333561" y="378500"/>
                    <a:pt x="333309" y="374223"/>
                  </a:cubicBezTo>
                  <a:cubicBezTo>
                    <a:pt x="333056" y="369946"/>
                    <a:pt x="332647" y="365698"/>
                    <a:pt x="332080" y="361479"/>
                  </a:cubicBezTo>
                  <a:close/>
                  <a:moveTo>
                    <a:pt x="769316" y="359893"/>
                  </a:moveTo>
                  <a:cubicBezTo>
                    <a:pt x="773726" y="363336"/>
                    <a:pt x="777307" y="366222"/>
                    <a:pt x="780060" y="368550"/>
                  </a:cubicBezTo>
                  <a:cubicBezTo>
                    <a:pt x="782813" y="370878"/>
                    <a:pt x="786394" y="373932"/>
                    <a:pt x="790804" y="377714"/>
                  </a:cubicBezTo>
                  <a:cubicBezTo>
                    <a:pt x="791252" y="378060"/>
                    <a:pt x="791557" y="378391"/>
                    <a:pt x="791719" y="378708"/>
                  </a:cubicBezTo>
                  <a:cubicBezTo>
                    <a:pt x="791881" y="379025"/>
                    <a:pt x="791957" y="379300"/>
                    <a:pt x="791947" y="379532"/>
                  </a:cubicBezTo>
                  <a:cubicBezTo>
                    <a:pt x="791985" y="380441"/>
                    <a:pt x="790995" y="380895"/>
                    <a:pt x="788975" y="380895"/>
                  </a:cubicBezTo>
                  <a:lnTo>
                    <a:pt x="728625" y="380895"/>
                  </a:lnTo>
                  <a:cubicBezTo>
                    <a:pt x="726325" y="380886"/>
                    <a:pt x="724239" y="380962"/>
                    <a:pt x="722367" y="381124"/>
                  </a:cubicBezTo>
                  <a:cubicBezTo>
                    <a:pt x="720495" y="381286"/>
                    <a:pt x="718238" y="381591"/>
                    <a:pt x="715595" y="382040"/>
                  </a:cubicBezTo>
                  <a:lnTo>
                    <a:pt x="714223" y="374295"/>
                  </a:lnTo>
                  <a:cubicBezTo>
                    <a:pt x="717238" y="374971"/>
                    <a:pt x="719838" y="375447"/>
                    <a:pt x="722024" y="375723"/>
                  </a:cubicBezTo>
                  <a:cubicBezTo>
                    <a:pt x="724210" y="376000"/>
                    <a:pt x="726410" y="376133"/>
                    <a:pt x="728625" y="376123"/>
                  </a:cubicBezTo>
                  <a:lnTo>
                    <a:pt x="754685" y="376123"/>
                  </a:lnTo>
                  <a:cubicBezTo>
                    <a:pt x="757695" y="372675"/>
                    <a:pt x="760134" y="369913"/>
                    <a:pt x="762001" y="367837"/>
                  </a:cubicBezTo>
                  <a:cubicBezTo>
                    <a:pt x="763867" y="365760"/>
                    <a:pt x="766306" y="363112"/>
                    <a:pt x="769316" y="359893"/>
                  </a:cubicBezTo>
                  <a:close/>
                  <a:moveTo>
                    <a:pt x="892988" y="357835"/>
                  </a:moveTo>
                  <a:cubicBezTo>
                    <a:pt x="897837" y="361388"/>
                    <a:pt x="901742" y="364341"/>
                    <a:pt x="904704" y="366693"/>
                  </a:cubicBezTo>
                  <a:cubicBezTo>
                    <a:pt x="907666" y="369044"/>
                    <a:pt x="911457" y="372109"/>
                    <a:pt x="916077" y="375887"/>
                  </a:cubicBezTo>
                  <a:cubicBezTo>
                    <a:pt x="916534" y="376327"/>
                    <a:pt x="916877" y="376696"/>
                    <a:pt x="917106" y="376994"/>
                  </a:cubicBezTo>
                  <a:cubicBezTo>
                    <a:pt x="917334" y="377293"/>
                    <a:pt x="917449" y="377605"/>
                    <a:pt x="917449" y="377932"/>
                  </a:cubicBezTo>
                  <a:cubicBezTo>
                    <a:pt x="917439" y="378386"/>
                    <a:pt x="917172" y="378727"/>
                    <a:pt x="916648" y="378954"/>
                  </a:cubicBezTo>
                  <a:cubicBezTo>
                    <a:pt x="916125" y="379182"/>
                    <a:pt x="915401" y="379295"/>
                    <a:pt x="914477" y="379295"/>
                  </a:cubicBezTo>
                  <a:lnTo>
                    <a:pt x="857327" y="379295"/>
                  </a:lnTo>
                  <a:cubicBezTo>
                    <a:pt x="855727" y="386388"/>
                    <a:pt x="852983" y="397827"/>
                    <a:pt x="849097" y="413614"/>
                  </a:cubicBezTo>
                  <a:lnTo>
                    <a:pt x="871500" y="413614"/>
                  </a:lnTo>
                  <a:cubicBezTo>
                    <a:pt x="873972" y="410811"/>
                    <a:pt x="876000" y="408580"/>
                    <a:pt x="877586" y="406922"/>
                  </a:cubicBezTo>
                  <a:cubicBezTo>
                    <a:pt x="879172" y="405263"/>
                    <a:pt x="881258" y="403147"/>
                    <a:pt x="883844" y="400573"/>
                  </a:cubicBezTo>
                  <a:cubicBezTo>
                    <a:pt x="887726" y="403261"/>
                    <a:pt x="890821" y="405434"/>
                    <a:pt x="893131" y="407093"/>
                  </a:cubicBezTo>
                  <a:cubicBezTo>
                    <a:pt x="895441" y="408752"/>
                    <a:pt x="898365" y="410925"/>
                    <a:pt x="901904" y="413614"/>
                  </a:cubicBezTo>
                  <a:cubicBezTo>
                    <a:pt x="902699" y="414286"/>
                    <a:pt x="903280" y="414873"/>
                    <a:pt x="903647" y="415375"/>
                  </a:cubicBezTo>
                  <a:cubicBezTo>
                    <a:pt x="904013" y="415877"/>
                    <a:pt x="904195" y="416350"/>
                    <a:pt x="904190" y="416795"/>
                  </a:cubicBezTo>
                  <a:cubicBezTo>
                    <a:pt x="904223" y="417681"/>
                    <a:pt x="903642" y="418641"/>
                    <a:pt x="902447" y="419674"/>
                  </a:cubicBezTo>
                  <a:cubicBezTo>
                    <a:pt x="901251" y="420707"/>
                    <a:pt x="899241" y="421955"/>
                    <a:pt x="896417" y="423418"/>
                  </a:cubicBezTo>
                  <a:lnTo>
                    <a:pt x="896417" y="462991"/>
                  </a:lnTo>
                  <a:lnTo>
                    <a:pt x="899618" y="462991"/>
                  </a:lnTo>
                  <a:cubicBezTo>
                    <a:pt x="901661" y="459865"/>
                    <a:pt x="903347" y="457311"/>
                    <a:pt x="904676" y="455328"/>
                  </a:cubicBezTo>
                  <a:cubicBezTo>
                    <a:pt x="906004" y="453346"/>
                    <a:pt x="907747" y="450792"/>
                    <a:pt x="909905" y="447665"/>
                  </a:cubicBezTo>
                  <a:cubicBezTo>
                    <a:pt x="913153" y="450892"/>
                    <a:pt x="915744" y="453589"/>
                    <a:pt x="917677" y="455756"/>
                  </a:cubicBezTo>
                  <a:cubicBezTo>
                    <a:pt x="919611" y="457923"/>
                    <a:pt x="921973" y="460790"/>
                    <a:pt x="924764" y="464355"/>
                  </a:cubicBezTo>
                  <a:cubicBezTo>
                    <a:pt x="925102" y="464710"/>
                    <a:pt x="925340" y="465079"/>
                    <a:pt x="925478" y="465463"/>
                  </a:cubicBezTo>
                  <a:cubicBezTo>
                    <a:pt x="925616" y="465846"/>
                    <a:pt x="925683" y="466159"/>
                    <a:pt x="925678" y="466400"/>
                  </a:cubicBezTo>
                  <a:cubicBezTo>
                    <a:pt x="925640" y="467309"/>
                    <a:pt x="924802" y="467763"/>
                    <a:pt x="923163" y="467763"/>
                  </a:cubicBezTo>
                  <a:lnTo>
                    <a:pt x="808406" y="467763"/>
                  </a:lnTo>
                  <a:cubicBezTo>
                    <a:pt x="803110" y="467802"/>
                    <a:pt x="798386" y="468183"/>
                    <a:pt x="794233" y="468906"/>
                  </a:cubicBezTo>
                  <a:lnTo>
                    <a:pt x="792633" y="461619"/>
                  </a:lnTo>
                  <a:cubicBezTo>
                    <a:pt x="795228" y="462076"/>
                    <a:pt x="797753" y="462419"/>
                    <a:pt x="800205" y="462648"/>
                  </a:cubicBezTo>
                  <a:cubicBezTo>
                    <a:pt x="802658" y="462877"/>
                    <a:pt x="805239" y="462991"/>
                    <a:pt x="807949" y="462991"/>
                  </a:cubicBezTo>
                  <a:lnTo>
                    <a:pt x="811150" y="462991"/>
                  </a:lnTo>
                  <a:cubicBezTo>
                    <a:pt x="815988" y="447208"/>
                    <a:pt x="820255" y="432339"/>
                    <a:pt x="823951" y="418386"/>
                  </a:cubicBezTo>
                  <a:lnTo>
                    <a:pt x="815264" y="418386"/>
                  </a:lnTo>
                  <a:cubicBezTo>
                    <a:pt x="812750" y="418376"/>
                    <a:pt x="810464" y="418452"/>
                    <a:pt x="808406" y="418615"/>
                  </a:cubicBezTo>
                  <a:cubicBezTo>
                    <a:pt x="806349" y="418777"/>
                    <a:pt x="803834" y="419082"/>
                    <a:pt x="800863" y="419529"/>
                  </a:cubicBezTo>
                  <a:lnTo>
                    <a:pt x="799491" y="412012"/>
                  </a:lnTo>
                  <a:cubicBezTo>
                    <a:pt x="802577" y="412579"/>
                    <a:pt x="805263" y="412989"/>
                    <a:pt x="807549" y="413242"/>
                  </a:cubicBezTo>
                  <a:cubicBezTo>
                    <a:pt x="809835" y="413495"/>
                    <a:pt x="812407" y="413618"/>
                    <a:pt x="815264" y="413614"/>
                  </a:cubicBezTo>
                  <a:lnTo>
                    <a:pt x="825094" y="413614"/>
                  </a:lnTo>
                  <a:cubicBezTo>
                    <a:pt x="827113" y="405835"/>
                    <a:pt x="829704" y="394395"/>
                    <a:pt x="832867" y="379295"/>
                  </a:cubicBezTo>
                  <a:lnTo>
                    <a:pt x="814350" y="379295"/>
                  </a:lnTo>
                  <a:cubicBezTo>
                    <a:pt x="811278" y="379286"/>
                    <a:pt x="808621" y="379362"/>
                    <a:pt x="806378" y="379524"/>
                  </a:cubicBezTo>
                  <a:cubicBezTo>
                    <a:pt x="804134" y="379686"/>
                    <a:pt x="801534" y="379991"/>
                    <a:pt x="798577" y="380439"/>
                  </a:cubicBezTo>
                  <a:lnTo>
                    <a:pt x="796976" y="372694"/>
                  </a:lnTo>
                  <a:cubicBezTo>
                    <a:pt x="800434" y="373371"/>
                    <a:pt x="803520" y="373847"/>
                    <a:pt x="806235" y="374123"/>
                  </a:cubicBezTo>
                  <a:cubicBezTo>
                    <a:pt x="808949" y="374399"/>
                    <a:pt x="811807" y="374533"/>
                    <a:pt x="814807" y="374523"/>
                  </a:cubicBezTo>
                  <a:lnTo>
                    <a:pt x="878129" y="374523"/>
                  </a:lnTo>
                  <a:cubicBezTo>
                    <a:pt x="881149" y="371070"/>
                    <a:pt x="883625" y="368260"/>
                    <a:pt x="885559" y="366093"/>
                  </a:cubicBezTo>
                  <a:cubicBezTo>
                    <a:pt x="887492" y="363927"/>
                    <a:pt x="889969" y="361174"/>
                    <a:pt x="892988" y="357835"/>
                  </a:cubicBezTo>
                  <a:close/>
                  <a:moveTo>
                    <a:pt x="811378" y="134174"/>
                  </a:moveTo>
                  <a:lnTo>
                    <a:pt x="814121" y="134860"/>
                  </a:lnTo>
                  <a:cubicBezTo>
                    <a:pt x="813893" y="136993"/>
                    <a:pt x="813721" y="138727"/>
                    <a:pt x="813607" y="140060"/>
                  </a:cubicBezTo>
                  <a:cubicBezTo>
                    <a:pt x="813493" y="141394"/>
                    <a:pt x="813436" y="142556"/>
                    <a:pt x="813436" y="143547"/>
                  </a:cubicBezTo>
                  <a:cubicBezTo>
                    <a:pt x="813416" y="153357"/>
                    <a:pt x="816712" y="160654"/>
                    <a:pt x="823322" y="165435"/>
                  </a:cubicBezTo>
                  <a:cubicBezTo>
                    <a:pt x="829933" y="170217"/>
                    <a:pt x="839972" y="172598"/>
                    <a:pt x="853440" y="172579"/>
                  </a:cubicBezTo>
                  <a:cubicBezTo>
                    <a:pt x="858308" y="172607"/>
                    <a:pt x="862575" y="172322"/>
                    <a:pt x="866242" y="171722"/>
                  </a:cubicBezTo>
                  <a:cubicBezTo>
                    <a:pt x="869909" y="171122"/>
                    <a:pt x="873948" y="170036"/>
                    <a:pt x="878358" y="168464"/>
                  </a:cubicBezTo>
                  <a:cubicBezTo>
                    <a:pt x="879996" y="167816"/>
                    <a:pt x="881520" y="167512"/>
                    <a:pt x="882930" y="167550"/>
                  </a:cubicBezTo>
                  <a:cubicBezTo>
                    <a:pt x="885359" y="167616"/>
                    <a:pt x="888216" y="168512"/>
                    <a:pt x="891502" y="170236"/>
                  </a:cubicBezTo>
                  <a:cubicBezTo>
                    <a:pt x="894789" y="171960"/>
                    <a:pt x="897646" y="174112"/>
                    <a:pt x="900075" y="176694"/>
                  </a:cubicBezTo>
                  <a:cubicBezTo>
                    <a:pt x="901218" y="177932"/>
                    <a:pt x="902075" y="179227"/>
                    <a:pt x="902647" y="180580"/>
                  </a:cubicBezTo>
                  <a:cubicBezTo>
                    <a:pt x="903218" y="181932"/>
                    <a:pt x="903504" y="183456"/>
                    <a:pt x="903504" y="185152"/>
                  </a:cubicBezTo>
                  <a:cubicBezTo>
                    <a:pt x="903556" y="189138"/>
                    <a:pt x="900823" y="192081"/>
                    <a:pt x="895303" y="193982"/>
                  </a:cubicBezTo>
                  <a:cubicBezTo>
                    <a:pt x="889783" y="195882"/>
                    <a:pt x="881163" y="196825"/>
                    <a:pt x="869442" y="196810"/>
                  </a:cubicBezTo>
                  <a:cubicBezTo>
                    <a:pt x="858422" y="196796"/>
                    <a:pt x="848802" y="195739"/>
                    <a:pt x="840582" y="193639"/>
                  </a:cubicBezTo>
                  <a:cubicBezTo>
                    <a:pt x="832362" y="191538"/>
                    <a:pt x="825828" y="188481"/>
                    <a:pt x="820979" y="184466"/>
                  </a:cubicBezTo>
                  <a:cubicBezTo>
                    <a:pt x="816617" y="180775"/>
                    <a:pt x="813283" y="176327"/>
                    <a:pt x="810978" y="171122"/>
                  </a:cubicBezTo>
                  <a:cubicBezTo>
                    <a:pt x="808673" y="165916"/>
                    <a:pt x="807511" y="160153"/>
                    <a:pt x="807492" y="153834"/>
                  </a:cubicBezTo>
                  <a:cubicBezTo>
                    <a:pt x="807482" y="150471"/>
                    <a:pt x="807787" y="147252"/>
                    <a:pt x="808406" y="144175"/>
                  </a:cubicBezTo>
                  <a:cubicBezTo>
                    <a:pt x="809025" y="141099"/>
                    <a:pt x="810016" y="137765"/>
                    <a:pt x="811378" y="134174"/>
                  </a:cubicBezTo>
                  <a:close/>
                  <a:moveTo>
                    <a:pt x="354254" y="89354"/>
                  </a:moveTo>
                  <a:lnTo>
                    <a:pt x="354254" y="122073"/>
                  </a:lnTo>
                  <a:lnTo>
                    <a:pt x="412319" y="122073"/>
                  </a:lnTo>
                  <a:lnTo>
                    <a:pt x="412319" y="89354"/>
                  </a:lnTo>
                  <a:close/>
                  <a:moveTo>
                    <a:pt x="872186" y="76795"/>
                  </a:moveTo>
                  <a:cubicBezTo>
                    <a:pt x="879825" y="76862"/>
                    <a:pt x="885864" y="78272"/>
                    <a:pt x="890302" y="81025"/>
                  </a:cubicBezTo>
                  <a:cubicBezTo>
                    <a:pt x="894741" y="83777"/>
                    <a:pt x="897008" y="87473"/>
                    <a:pt x="897103" y="92112"/>
                  </a:cubicBezTo>
                  <a:cubicBezTo>
                    <a:pt x="897141" y="98512"/>
                    <a:pt x="893407" y="101713"/>
                    <a:pt x="885902" y="101713"/>
                  </a:cubicBezTo>
                  <a:lnTo>
                    <a:pt x="876986" y="101484"/>
                  </a:lnTo>
                  <a:cubicBezTo>
                    <a:pt x="870624" y="101446"/>
                    <a:pt x="863918" y="103123"/>
                    <a:pt x="856869" y="106513"/>
                  </a:cubicBezTo>
                  <a:cubicBezTo>
                    <a:pt x="856269" y="106747"/>
                    <a:pt x="855469" y="107137"/>
                    <a:pt x="854469" y="107685"/>
                  </a:cubicBezTo>
                  <a:cubicBezTo>
                    <a:pt x="853469" y="108233"/>
                    <a:pt x="851069" y="109595"/>
                    <a:pt x="847268" y="111771"/>
                  </a:cubicBezTo>
                  <a:cubicBezTo>
                    <a:pt x="845982" y="112524"/>
                    <a:pt x="844954" y="113133"/>
                    <a:pt x="844182" y="113600"/>
                  </a:cubicBezTo>
                  <a:cubicBezTo>
                    <a:pt x="843411" y="114067"/>
                    <a:pt x="842382" y="114676"/>
                    <a:pt x="841096" y="115429"/>
                  </a:cubicBezTo>
                  <a:lnTo>
                    <a:pt x="839725" y="113371"/>
                  </a:lnTo>
                  <a:lnTo>
                    <a:pt x="862813" y="91654"/>
                  </a:lnTo>
                  <a:cubicBezTo>
                    <a:pt x="860337" y="91654"/>
                    <a:pt x="858432" y="91654"/>
                    <a:pt x="857098" y="91654"/>
                  </a:cubicBezTo>
                  <a:cubicBezTo>
                    <a:pt x="851440" y="91669"/>
                    <a:pt x="845325" y="92326"/>
                    <a:pt x="838753" y="93626"/>
                  </a:cubicBezTo>
                  <a:cubicBezTo>
                    <a:pt x="832181" y="94926"/>
                    <a:pt x="825494" y="96784"/>
                    <a:pt x="818693" y="99198"/>
                  </a:cubicBezTo>
                  <a:lnTo>
                    <a:pt x="817779" y="96912"/>
                  </a:lnTo>
                  <a:cubicBezTo>
                    <a:pt x="825918" y="90573"/>
                    <a:pt x="834729" y="85649"/>
                    <a:pt x="844211" y="82139"/>
                  </a:cubicBezTo>
                  <a:cubicBezTo>
                    <a:pt x="853693" y="78629"/>
                    <a:pt x="863018" y="76848"/>
                    <a:pt x="872186" y="76795"/>
                  </a:cubicBezTo>
                  <a:close/>
                  <a:moveTo>
                    <a:pt x="354254" y="53693"/>
                  </a:moveTo>
                  <a:lnTo>
                    <a:pt x="354254" y="84582"/>
                  </a:lnTo>
                  <a:lnTo>
                    <a:pt x="412319" y="84582"/>
                  </a:lnTo>
                  <a:lnTo>
                    <a:pt x="412319" y="53693"/>
                  </a:lnTo>
                  <a:close/>
                  <a:moveTo>
                    <a:pt x="1083336" y="53021"/>
                  </a:moveTo>
                  <a:cubicBezTo>
                    <a:pt x="1093680" y="54712"/>
                    <a:pt x="1102710" y="57731"/>
                    <a:pt x="1110425" y="62079"/>
                  </a:cubicBezTo>
                  <a:cubicBezTo>
                    <a:pt x="1118140" y="66427"/>
                    <a:pt x="1124884" y="72247"/>
                    <a:pt x="1130656" y="79539"/>
                  </a:cubicBezTo>
                  <a:cubicBezTo>
                    <a:pt x="1141362" y="92836"/>
                    <a:pt x="1146696" y="108076"/>
                    <a:pt x="1146658" y="125259"/>
                  </a:cubicBezTo>
                  <a:cubicBezTo>
                    <a:pt x="1146568" y="133164"/>
                    <a:pt x="1144806" y="139527"/>
                    <a:pt x="1141372" y="144347"/>
                  </a:cubicBezTo>
                  <a:cubicBezTo>
                    <a:pt x="1137938" y="149166"/>
                    <a:pt x="1133376" y="151643"/>
                    <a:pt x="1127684" y="151776"/>
                  </a:cubicBezTo>
                  <a:cubicBezTo>
                    <a:pt x="1125903" y="151805"/>
                    <a:pt x="1124322" y="151462"/>
                    <a:pt x="1122941" y="150748"/>
                  </a:cubicBezTo>
                  <a:cubicBezTo>
                    <a:pt x="1121560" y="150033"/>
                    <a:pt x="1120093" y="148776"/>
                    <a:pt x="1118540" y="146976"/>
                  </a:cubicBezTo>
                  <a:cubicBezTo>
                    <a:pt x="1116839" y="144948"/>
                    <a:pt x="1114832" y="143415"/>
                    <a:pt x="1112521" y="142378"/>
                  </a:cubicBezTo>
                  <a:cubicBezTo>
                    <a:pt x="1110209" y="141341"/>
                    <a:pt x="1106831" y="140621"/>
                    <a:pt x="1102386" y="140219"/>
                  </a:cubicBezTo>
                  <a:cubicBezTo>
                    <a:pt x="1097941" y="139817"/>
                    <a:pt x="1091667" y="139555"/>
                    <a:pt x="1083565" y="139432"/>
                  </a:cubicBezTo>
                  <a:lnTo>
                    <a:pt x="1083107" y="137146"/>
                  </a:lnTo>
                  <a:cubicBezTo>
                    <a:pt x="1093032" y="134217"/>
                    <a:pt x="1100500" y="131959"/>
                    <a:pt x="1105510" y="130374"/>
                  </a:cubicBezTo>
                  <a:cubicBezTo>
                    <a:pt x="1110520" y="128788"/>
                    <a:pt x="1113873" y="127616"/>
                    <a:pt x="1115569" y="126859"/>
                  </a:cubicBezTo>
                  <a:cubicBezTo>
                    <a:pt x="1117569" y="126040"/>
                    <a:pt x="1118883" y="125163"/>
                    <a:pt x="1119512" y="124230"/>
                  </a:cubicBezTo>
                  <a:cubicBezTo>
                    <a:pt x="1120141" y="123296"/>
                    <a:pt x="1120426" y="121734"/>
                    <a:pt x="1120369" y="119544"/>
                  </a:cubicBezTo>
                  <a:cubicBezTo>
                    <a:pt x="1120336" y="114372"/>
                    <a:pt x="1119660" y="108828"/>
                    <a:pt x="1118340" y="102913"/>
                  </a:cubicBezTo>
                  <a:cubicBezTo>
                    <a:pt x="1117021" y="96998"/>
                    <a:pt x="1115259" y="91569"/>
                    <a:pt x="1113054" y="86625"/>
                  </a:cubicBezTo>
                  <a:cubicBezTo>
                    <a:pt x="1109663" y="79229"/>
                    <a:pt x="1105472" y="72990"/>
                    <a:pt x="1100481" y="67909"/>
                  </a:cubicBezTo>
                  <a:cubicBezTo>
                    <a:pt x="1095490" y="62827"/>
                    <a:pt x="1089470" y="58703"/>
                    <a:pt x="1082422" y="55536"/>
                  </a:cubicBezTo>
                  <a:close/>
                  <a:moveTo>
                    <a:pt x="955777" y="26961"/>
                  </a:moveTo>
                  <a:cubicBezTo>
                    <a:pt x="958282" y="26918"/>
                    <a:pt x="960644" y="27289"/>
                    <a:pt x="962864" y="28075"/>
                  </a:cubicBezTo>
                  <a:cubicBezTo>
                    <a:pt x="965083" y="28861"/>
                    <a:pt x="967902" y="30318"/>
                    <a:pt x="971322" y="32447"/>
                  </a:cubicBezTo>
                  <a:cubicBezTo>
                    <a:pt x="976818" y="35657"/>
                    <a:pt x="981542" y="39238"/>
                    <a:pt x="985495" y="43191"/>
                  </a:cubicBezTo>
                  <a:cubicBezTo>
                    <a:pt x="989448" y="47144"/>
                    <a:pt x="992572" y="51411"/>
                    <a:pt x="994868" y="55993"/>
                  </a:cubicBezTo>
                  <a:cubicBezTo>
                    <a:pt x="995654" y="57550"/>
                    <a:pt x="996196" y="59007"/>
                    <a:pt x="996497" y="60365"/>
                  </a:cubicBezTo>
                  <a:cubicBezTo>
                    <a:pt x="996797" y="61722"/>
                    <a:pt x="996939" y="63237"/>
                    <a:pt x="996925" y="64908"/>
                  </a:cubicBezTo>
                  <a:cubicBezTo>
                    <a:pt x="996930" y="65875"/>
                    <a:pt x="996806" y="66970"/>
                    <a:pt x="996554" y="68194"/>
                  </a:cubicBezTo>
                  <a:cubicBezTo>
                    <a:pt x="996301" y="69418"/>
                    <a:pt x="995892" y="71142"/>
                    <a:pt x="995325" y="73366"/>
                  </a:cubicBezTo>
                  <a:cubicBezTo>
                    <a:pt x="993715" y="78848"/>
                    <a:pt x="992477" y="84573"/>
                    <a:pt x="991610" y="90540"/>
                  </a:cubicBezTo>
                  <a:cubicBezTo>
                    <a:pt x="990743" y="96507"/>
                    <a:pt x="990305" y="102060"/>
                    <a:pt x="990296" y="107199"/>
                  </a:cubicBezTo>
                  <a:cubicBezTo>
                    <a:pt x="990301" y="112267"/>
                    <a:pt x="990691" y="117277"/>
                    <a:pt x="991467" y="122230"/>
                  </a:cubicBezTo>
                  <a:cubicBezTo>
                    <a:pt x="992244" y="127183"/>
                    <a:pt x="993377" y="131850"/>
                    <a:pt x="994868" y="136231"/>
                  </a:cubicBezTo>
                  <a:cubicBezTo>
                    <a:pt x="995839" y="139237"/>
                    <a:pt x="996982" y="141685"/>
                    <a:pt x="998297" y="143575"/>
                  </a:cubicBezTo>
                  <a:cubicBezTo>
                    <a:pt x="999611" y="145466"/>
                    <a:pt x="1001440" y="147285"/>
                    <a:pt x="1003783" y="149033"/>
                  </a:cubicBezTo>
                  <a:cubicBezTo>
                    <a:pt x="1011065" y="136465"/>
                    <a:pt x="1017304" y="125883"/>
                    <a:pt x="1022500" y="117286"/>
                  </a:cubicBezTo>
                  <a:cubicBezTo>
                    <a:pt x="1027696" y="108690"/>
                    <a:pt x="1032734" y="100679"/>
                    <a:pt x="1037616" y="93255"/>
                  </a:cubicBezTo>
                  <a:lnTo>
                    <a:pt x="1039902" y="94398"/>
                  </a:lnTo>
                  <a:cubicBezTo>
                    <a:pt x="1036905" y="102177"/>
                    <a:pt x="1034568" y="108386"/>
                    <a:pt x="1032892" y="113024"/>
                  </a:cubicBezTo>
                  <a:cubicBezTo>
                    <a:pt x="1031215" y="117663"/>
                    <a:pt x="1029894" y="121602"/>
                    <a:pt x="1028929" y="124844"/>
                  </a:cubicBezTo>
                  <a:cubicBezTo>
                    <a:pt x="1027964" y="128085"/>
                    <a:pt x="1027050" y="131500"/>
                    <a:pt x="1026186" y="135088"/>
                  </a:cubicBezTo>
                  <a:cubicBezTo>
                    <a:pt x="1025262" y="139046"/>
                    <a:pt x="1024538" y="142732"/>
                    <a:pt x="1024014" y="146147"/>
                  </a:cubicBezTo>
                  <a:cubicBezTo>
                    <a:pt x="1023490" y="149562"/>
                    <a:pt x="1023224" y="152276"/>
                    <a:pt x="1023214" y="154291"/>
                  </a:cubicBezTo>
                  <a:cubicBezTo>
                    <a:pt x="1023176" y="156172"/>
                    <a:pt x="1023367" y="158010"/>
                    <a:pt x="1023786" y="159806"/>
                  </a:cubicBezTo>
                  <a:cubicBezTo>
                    <a:pt x="1024205" y="161601"/>
                    <a:pt x="1025081" y="164411"/>
                    <a:pt x="1026415" y="168235"/>
                  </a:cubicBezTo>
                  <a:cubicBezTo>
                    <a:pt x="1026643" y="169117"/>
                    <a:pt x="1026815" y="169926"/>
                    <a:pt x="1026929" y="170664"/>
                  </a:cubicBezTo>
                  <a:cubicBezTo>
                    <a:pt x="1027043" y="171403"/>
                    <a:pt x="1027100" y="172269"/>
                    <a:pt x="1027100" y="173265"/>
                  </a:cubicBezTo>
                  <a:cubicBezTo>
                    <a:pt x="1027043" y="176422"/>
                    <a:pt x="1026015" y="179023"/>
                    <a:pt x="1024014" y="181066"/>
                  </a:cubicBezTo>
                  <a:cubicBezTo>
                    <a:pt x="1022014" y="183109"/>
                    <a:pt x="1019385" y="184166"/>
                    <a:pt x="1016128" y="184237"/>
                  </a:cubicBezTo>
                  <a:cubicBezTo>
                    <a:pt x="1011313" y="184137"/>
                    <a:pt x="1006198" y="182109"/>
                    <a:pt x="1000783" y="178151"/>
                  </a:cubicBezTo>
                  <a:cubicBezTo>
                    <a:pt x="995368" y="174193"/>
                    <a:pt x="990424" y="168907"/>
                    <a:pt x="985952" y="162292"/>
                  </a:cubicBezTo>
                  <a:cubicBezTo>
                    <a:pt x="974522" y="144956"/>
                    <a:pt x="968807" y="120877"/>
                    <a:pt x="968807" y="90054"/>
                  </a:cubicBezTo>
                  <a:cubicBezTo>
                    <a:pt x="968805" y="89655"/>
                    <a:pt x="968810" y="89031"/>
                    <a:pt x="968824" y="88183"/>
                  </a:cubicBezTo>
                  <a:cubicBezTo>
                    <a:pt x="968838" y="87335"/>
                    <a:pt x="968878" y="85458"/>
                    <a:pt x="968943" y="82553"/>
                  </a:cubicBezTo>
                  <a:cubicBezTo>
                    <a:pt x="969008" y="79647"/>
                    <a:pt x="969115" y="74909"/>
                    <a:pt x="969265" y="68337"/>
                  </a:cubicBezTo>
                  <a:cubicBezTo>
                    <a:pt x="969265" y="67528"/>
                    <a:pt x="969265" y="66804"/>
                    <a:pt x="969265" y="66166"/>
                  </a:cubicBezTo>
                  <a:cubicBezTo>
                    <a:pt x="969265" y="65527"/>
                    <a:pt x="969265" y="65032"/>
                    <a:pt x="969265" y="64680"/>
                  </a:cubicBezTo>
                  <a:cubicBezTo>
                    <a:pt x="969403" y="55907"/>
                    <a:pt x="968555" y="48935"/>
                    <a:pt x="966721" y="43763"/>
                  </a:cubicBezTo>
                  <a:cubicBezTo>
                    <a:pt x="964888" y="38591"/>
                    <a:pt x="961240" y="32990"/>
                    <a:pt x="955777" y="26961"/>
                  </a:cubicBezTo>
                  <a:close/>
                  <a:moveTo>
                    <a:pt x="354254" y="18260"/>
                  </a:moveTo>
                  <a:lnTo>
                    <a:pt x="354254" y="48921"/>
                  </a:lnTo>
                  <a:lnTo>
                    <a:pt x="412319" y="48921"/>
                  </a:lnTo>
                  <a:lnTo>
                    <a:pt x="412319" y="18260"/>
                  </a:lnTo>
                  <a:close/>
                  <a:moveTo>
                    <a:pt x="524028" y="7530"/>
                  </a:moveTo>
                  <a:cubicBezTo>
                    <a:pt x="528352" y="7558"/>
                    <a:pt x="533077" y="8301"/>
                    <a:pt x="538201" y="9758"/>
                  </a:cubicBezTo>
                  <a:cubicBezTo>
                    <a:pt x="543326" y="11216"/>
                    <a:pt x="548279" y="13216"/>
                    <a:pt x="553060" y="15759"/>
                  </a:cubicBezTo>
                  <a:cubicBezTo>
                    <a:pt x="558070" y="18383"/>
                    <a:pt x="561766" y="21079"/>
                    <a:pt x="564147" y="23846"/>
                  </a:cubicBezTo>
                  <a:cubicBezTo>
                    <a:pt x="566528" y="26613"/>
                    <a:pt x="567710" y="29480"/>
                    <a:pt x="567691" y="32447"/>
                  </a:cubicBezTo>
                  <a:cubicBezTo>
                    <a:pt x="567719" y="33804"/>
                    <a:pt x="567548" y="35090"/>
                    <a:pt x="567176" y="36305"/>
                  </a:cubicBezTo>
                  <a:cubicBezTo>
                    <a:pt x="566805" y="37519"/>
                    <a:pt x="566062" y="39434"/>
                    <a:pt x="564947" y="42048"/>
                  </a:cubicBezTo>
                  <a:cubicBezTo>
                    <a:pt x="563208" y="46045"/>
                    <a:pt x="561458" y="52039"/>
                    <a:pt x="559697" y="60033"/>
                  </a:cubicBezTo>
                  <a:cubicBezTo>
                    <a:pt x="557936" y="68026"/>
                    <a:pt x="556314" y="77014"/>
                    <a:pt x="554832" y="86997"/>
                  </a:cubicBezTo>
                  <a:cubicBezTo>
                    <a:pt x="553350" y="96980"/>
                    <a:pt x="552156" y="106953"/>
                    <a:pt x="551253" y="116918"/>
                  </a:cubicBezTo>
                  <a:cubicBezTo>
                    <a:pt x="550349" y="126883"/>
                    <a:pt x="549885" y="135836"/>
                    <a:pt x="549860" y="143775"/>
                  </a:cubicBezTo>
                  <a:cubicBezTo>
                    <a:pt x="549822" y="154700"/>
                    <a:pt x="552355" y="162740"/>
                    <a:pt x="557461" y="167893"/>
                  </a:cubicBezTo>
                  <a:cubicBezTo>
                    <a:pt x="562566" y="173046"/>
                    <a:pt x="570472" y="175598"/>
                    <a:pt x="581178" y="175551"/>
                  </a:cubicBezTo>
                  <a:cubicBezTo>
                    <a:pt x="590989" y="175517"/>
                    <a:pt x="601085" y="173812"/>
                    <a:pt x="611467" y="170436"/>
                  </a:cubicBezTo>
                  <a:cubicBezTo>
                    <a:pt x="621850" y="167059"/>
                    <a:pt x="631946" y="162211"/>
                    <a:pt x="641757" y="155891"/>
                  </a:cubicBezTo>
                  <a:cubicBezTo>
                    <a:pt x="647186" y="152486"/>
                    <a:pt x="651930" y="148952"/>
                    <a:pt x="655987" y="145290"/>
                  </a:cubicBezTo>
                  <a:cubicBezTo>
                    <a:pt x="660045" y="141627"/>
                    <a:pt x="665131" y="136322"/>
                    <a:pt x="671246" y="129373"/>
                  </a:cubicBezTo>
                  <a:lnTo>
                    <a:pt x="673532" y="130974"/>
                  </a:lnTo>
                  <a:cubicBezTo>
                    <a:pt x="672837" y="132226"/>
                    <a:pt x="672227" y="133322"/>
                    <a:pt x="671704" y="134260"/>
                  </a:cubicBezTo>
                  <a:cubicBezTo>
                    <a:pt x="671180" y="135198"/>
                    <a:pt x="670799" y="136008"/>
                    <a:pt x="670561" y="136689"/>
                  </a:cubicBezTo>
                  <a:cubicBezTo>
                    <a:pt x="667886" y="141831"/>
                    <a:pt x="665818" y="145745"/>
                    <a:pt x="664354" y="148432"/>
                  </a:cubicBezTo>
                  <a:cubicBezTo>
                    <a:pt x="662891" y="151119"/>
                    <a:pt x="661618" y="153272"/>
                    <a:pt x="660536" y="154892"/>
                  </a:cubicBezTo>
                  <a:cubicBezTo>
                    <a:pt x="659454" y="156512"/>
                    <a:pt x="658147" y="158293"/>
                    <a:pt x="656616" y="160234"/>
                  </a:cubicBezTo>
                  <a:cubicBezTo>
                    <a:pt x="646953" y="172793"/>
                    <a:pt x="635704" y="182537"/>
                    <a:pt x="622869" y="189467"/>
                  </a:cubicBezTo>
                  <a:cubicBezTo>
                    <a:pt x="610034" y="196396"/>
                    <a:pt x="596670" y="199911"/>
                    <a:pt x="582778" y="200011"/>
                  </a:cubicBezTo>
                  <a:cubicBezTo>
                    <a:pt x="573229" y="199982"/>
                    <a:pt x="564838" y="198211"/>
                    <a:pt x="557604" y="194696"/>
                  </a:cubicBezTo>
                  <a:cubicBezTo>
                    <a:pt x="550369" y="191181"/>
                    <a:pt x="544664" y="186095"/>
                    <a:pt x="540487" y="179437"/>
                  </a:cubicBezTo>
                  <a:cubicBezTo>
                    <a:pt x="537315" y="174531"/>
                    <a:pt x="535029" y="168169"/>
                    <a:pt x="533629" y="160349"/>
                  </a:cubicBezTo>
                  <a:cubicBezTo>
                    <a:pt x="532229" y="152529"/>
                    <a:pt x="531543" y="142508"/>
                    <a:pt x="531572" y="130288"/>
                  </a:cubicBezTo>
                  <a:cubicBezTo>
                    <a:pt x="531558" y="125902"/>
                    <a:pt x="531611" y="121389"/>
                    <a:pt x="531733" y="116750"/>
                  </a:cubicBezTo>
                  <a:cubicBezTo>
                    <a:pt x="531854" y="112110"/>
                    <a:pt x="532128" y="105311"/>
                    <a:pt x="532554" y="96353"/>
                  </a:cubicBezTo>
                  <a:cubicBezTo>
                    <a:pt x="532980" y="87396"/>
                    <a:pt x="533643" y="74247"/>
                    <a:pt x="534544" y="56907"/>
                  </a:cubicBezTo>
                  <a:cubicBezTo>
                    <a:pt x="534810" y="50011"/>
                    <a:pt x="534963" y="43687"/>
                    <a:pt x="535001" y="37933"/>
                  </a:cubicBezTo>
                  <a:cubicBezTo>
                    <a:pt x="535167" y="30061"/>
                    <a:pt x="533977" y="24146"/>
                    <a:pt x="531429" y="20188"/>
                  </a:cubicBezTo>
                  <a:cubicBezTo>
                    <a:pt x="528881" y="16231"/>
                    <a:pt x="523976" y="12773"/>
                    <a:pt x="516713" y="9816"/>
                  </a:cubicBezTo>
                  <a:cubicBezTo>
                    <a:pt x="518132" y="8920"/>
                    <a:pt x="519351" y="8311"/>
                    <a:pt x="520370" y="7987"/>
                  </a:cubicBezTo>
                  <a:cubicBezTo>
                    <a:pt x="521390" y="7663"/>
                    <a:pt x="522609" y="7511"/>
                    <a:pt x="524028" y="7530"/>
                  </a:cubicBezTo>
                  <a:close/>
                  <a:moveTo>
                    <a:pt x="773431" y="5929"/>
                  </a:moveTo>
                  <a:cubicBezTo>
                    <a:pt x="777612" y="5944"/>
                    <a:pt x="781994" y="6487"/>
                    <a:pt x="786575" y="7558"/>
                  </a:cubicBezTo>
                  <a:cubicBezTo>
                    <a:pt x="791157" y="8630"/>
                    <a:pt x="795538" y="10144"/>
                    <a:pt x="799719" y="12102"/>
                  </a:cubicBezTo>
                  <a:cubicBezTo>
                    <a:pt x="802839" y="13511"/>
                    <a:pt x="805287" y="15207"/>
                    <a:pt x="807063" y="17188"/>
                  </a:cubicBezTo>
                  <a:cubicBezTo>
                    <a:pt x="808840" y="19169"/>
                    <a:pt x="809745" y="21208"/>
                    <a:pt x="809778" y="23303"/>
                  </a:cubicBezTo>
                  <a:cubicBezTo>
                    <a:pt x="809845" y="24551"/>
                    <a:pt x="809654" y="25656"/>
                    <a:pt x="809206" y="26618"/>
                  </a:cubicBezTo>
                  <a:cubicBezTo>
                    <a:pt x="808759" y="27580"/>
                    <a:pt x="807654" y="29142"/>
                    <a:pt x="805892" y="31304"/>
                  </a:cubicBezTo>
                  <a:cubicBezTo>
                    <a:pt x="804382" y="33276"/>
                    <a:pt x="802772" y="36076"/>
                    <a:pt x="801063" y="39705"/>
                  </a:cubicBezTo>
                  <a:cubicBezTo>
                    <a:pt x="799353" y="43334"/>
                    <a:pt x="797000" y="48992"/>
                    <a:pt x="794005" y="56679"/>
                  </a:cubicBezTo>
                  <a:cubicBezTo>
                    <a:pt x="800477" y="54307"/>
                    <a:pt x="805477" y="52135"/>
                    <a:pt x="809006" y="50164"/>
                  </a:cubicBezTo>
                  <a:cubicBezTo>
                    <a:pt x="812535" y="48192"/>
                    <a:pt x="816222" y="45563"/>
                    <a:pt x="820065" y="42277"/>
                  </a:cubicBezTo>
                  <a:cubicBezTo>
                    <a:pt x="821332" y="41134"/>
                    <a:pt x="822627" y="40277"/>
                    <a:pt x="823951" y="39705"/>
                  </a:cubicBezTo>
                  <a:cubicBezTo>
                    <a:pt x="825275" y="39134"/>
                    <a:pt x="826571" y="38848"/>
                    <a:pt x="827837" y="38848"/>
                  </a:cubicBezTo>
                  <a:cubicBezTo>
                    <a:pt x="830014" y="38876"/>
                    <a:pt x="832462" y="39276"/>
                    <a:pt x="835181" y="40048"/>
                  </a:cubicBezTo>
                  <a:cubicBezTo>
                    <a:pt x="837901" y="40820"/>
                    <a:pt x="840177" y="41791"/>
                    <a:pt x="842011" y="42963"/>
                  </a:cubicBezTo>
                  <a:cubicBezTo>
                    <a:pt x="844487" y="44372"/>
                    <a:pt x="845706" y="46582"/>
                    <a:pt x="845668" y="49592"/>
                  </a:cubicBezTo>
                  <a:cubicBezTo>
                    <a:pt x="845849" y="53397"/>
                    <a:pt x="841315" y="57445"/>
                    <a:pt x="832066" y="61736"/>
                  </a:cubicBezTo>
                  <a:cubicBezTo>
                    <a:pt x="822818" y="66027"/>
                    <a:pt x="807768" y="71047"/>
                    <a:pt x="786918" y="76795"/>
                  </a:cubicBezTo>
                  <a:cubicBezTo>
                    <a:pt x="785989" y="79357"/>
                    <a:pt x="785205" y="81549"/>
                    <a:pt x="784564" y="83374"/>
                  </a:cubicBezTo>
                  <a:cubicBezTo>
                    <a:pt x="783924" y="85199"/>
                    <a:pt x="783054" y="87747"/>
                    <a:pt x="781956" y="91019"/>
                  </a:cubicBezTo>
                  <a:cubicBezTo>
                    <a:pt x="780859" y="94292"/>
                    <a:pt x="779160" y="99380"/>
                    <a:pt x="776860" y="106285"/>
                  </a:cubicBezTo>
                  <a:cubicBezTo>
                    <a:pt x="775515" y="110400"/>
                    <a:pt x="774344" y="113956"/>
                    <a:pt x="773346" y="116953"/>
                  </a:cubicBezTo>
                  <a:cubicBezTo>
                    <a:pt x="772348" y="119950"/>
                    <a:pt x="770906" y="124217"/>
                    <a:pt x="769019" y="129754"/>
                  </a:cubicBezTo>
                  <a:cubicBezTo>
                    <a:pt x="767133" y="135292"/>
                    <a:pt x="764184" y="143928"/>
                    <a:pt x="760172" y="155662"/>
                  </a:cubicBezTo>
                  <a:cubicBezTo>
                    <a:pt x="756905" y="165478"/>
                    <a:pt x="754295" y="172993"/>
                    <a:pt x="752342" y="178208"/>
                  </a:cubicBezTo>
                  <a:cubicBezTo>
                    <a:pt x="750390" y="183423"/>
                    <a:pt x="748808" y="187109"/>
                    <a:pt x="747599" y="189267"/>
                  </a:cubicBezTo>
                  <a:cubicBezTo>
                    <a:pt x="746446" y="191215"/>
                    <a:pt x="745094" y="192691"/>
                    <a:pt x="743541" y="193696"/>
                  </a:cubicBezTo>
                  <a:cubicBezTo>
                    <a:pt x="741989" y="194701"/>
                    <a:pt x="740293" y="195205"/>
                    <a:pt x="738455" y="195210"/>
                  </a:cubicBezTo>
                  <a:cubicBezTo>
                    <a:pt x="737050" y="195191"/>
                    <a:pt x="735688" y="194829"/>
                    <a:pt x="734368" y="194124"/>
                  </a:cubicBezTo>
                  <a:cubicBezTo>
                    <a:pt x="733049" y="193420"/>
                    <a:pt x="731973" y="192486"/>
                    <a:pt x="731140" y="191324"/>
                  </a:cubicBezTo>
                  <a:cubicBezTo>
                    <a:pt x="729401" y="188800"/>
                    <a:pt x="728020" y="185619"/>
                    <a:pt x="726996" y="181780"/>
                  </a:cubicBezTo>
                  <a:cubicBezTo>
                    <a:pt x="725972" y="177941"/>
                    <a:pt x="725448" y="174189"/>
                    <a:pt x="725425" y="170521"/>
                  </a:cubicBezTo>
                  <a:cubicBezTo>
                    <a:pt x="725348" y="167621"/>
                    <a:pt x="725672" y="165307"/>
                    <a:pt x="726396" y="163578"/>
                  </a:cubicBezTo>
                  <a:cubicBezTo>
                    <a:pt x="727120" y="161849"/>
                    <a:pt x="728701" y="159592"/>
                    <a:pt x="731140" y="156805"/>
                  </a:cubicBezTo>
                  <a:cubicBezTo>
                    <a:pt x="736778" y="149862"/>
                    <a:pt x="742703" y="139803"/>
                    <a:pt x="748913" y="126630"/>
                  </a:cubicBezTo>
                  <a:cubicBezTo>
                    <a:pt x="755123" y="113457"/>
                    <a:pt x="761391" y="97684"/>
                    <a:pt x="767715" y="79310"/>
                  </a:cubicBezTo>
                  <a:cubicBezTo>
                    <a:pt x="765153" y="79758"/>
                    <a:pt x="762734" y="80063"/>
                    <a:pt x="760458" y="80224"/>
                  </a:cubicBezTo>
                  <a:cubicBezTo>
                    <a:pt x="758181" y="80386"/>
                    <a:pt x="755647" y="80463"/>
                    <a:pt x="752857" y="80453"/>
                  </a:cubicBezTo>
                  <a:cubicBezTo>
                    <a:pt x="743946" y="80529"/>
                    <a:pt x="736621" y="78491"/>
                    <a:pt x="730882" y="74338"/>
                  </a:cubicBezTo>
                  <a:cubicBezTo>
                    <a:pt x="725144" y="70185"/>
                    <a:pt x="720276" y="63460"/>
                    <a:pt x="716281" y="54164"/>
                  </a:cubicBezTo>
                  <a:lnTo>
                    <a:pt x="718567" y="52792"/>
                  </a:lnTo>
                  <a:cubicBezTo>
                    <a:pt x="722877" y="57745"/>
                    <a:pt x="727058" y="61213"/>
                    <a:pt x="731111" y="63194"/>
                  </a:cubicBezTo>
                  <a:cubicBezTo>
                    <a:pt x="735164" y="65175"/>
                    <a:pt x="739974" y="66127"/>
                    <a:pt x="745541" y="66051"/>
                  </a:cubicBezTo>
                  <a:cubicBezTo>
                    <a:pt x="749785" y="66051"/>
                    <a:pt x="754214" y="65765"/>
                    <a:pt x="758829" y="65194"/>
                  </a:cubicBezTo>
                  <a:cubicBezTo>
                    <a:pt x="763444" y="64622"/>
                    <a:pt x="768158" y="63765"/>
                    <a:pt x="772973" y="62622"/>
                  </a:cubicBezTo>
                  <a:cubicBezTo>
                    <a:pt x="775050" y="54888"/>
                    <a:pt x="776669" y="47839"/>
                    <a:pt x="777831" y="41477"/>
                  </a:cubicBezTo>
                  <a:cubicBezTo>
                    <a:pt x="778993" y="35114"/>
                    <a:pt x="779584" y="29894"/>
                    <a:pt x="779603" y="25818"/>
                  </a:cubicBezTo>
                  <a:cubicBezTo>
                    <a:pt x="779603" y="23632"/>
                    <a:pt x="779203" y="21603"/>
                    <a:pt x="778403" y="19731"/>
                  </a:cubicBezTo>
                  <a:cubicBezTo>
                    <a:pt x="777602" y="17860"/>
                    <a:pt x="776402" y="16231"/>
                    <a:pt x="774802" y="14845"/>
                  </a:cubicBezTo>
                  <a:cubicBezTo>
                    <a:pt x="773521" y="13626"/>
                    <a:pt x="771911" y="12578"/>
                    <a:pt x="769973" y="11702"/>
                  </a:cubicBezTo>
                  <a:cubicBezTo>
                    <a:pt x="768035" y="10825"/>
                    <a:pt x="765225" y="9892"/>
                    <a:pt x="761543" y="8901"/>
                  </a:cubicBezTo>
                  <a:cubicBezTo>
                    <a:pt x="763453" y="7677"/>
                    <a:pt x="765177" y="6868"/>
                    <a:pt x="766715" y="6472"/>
                  </a:cubicBezTo>
                  <a:cubicBezTo>
                    <a:pt x="768254" y="6077"/>
                    <a:pt x="770492" y="5896"/>
                    <a:pt x="773431" y="5929"/>
                  </a:cubicBezTo>
                  <a:close/>
                  <a:moveTo>
                    <a:pt x="305562" y="2286"/>
                  </a:moveTo>
                  <a:cubicBezTo>
                    <a:pt x="309873" y="5731"/>
                    <a:pt x="313368" y="8614"/>
                    <a:pt x="316049" y="10933"/>
                  </a:cubicBezTo>
                  <a:cubicBezTo>
                    <a:pt x="318731" y="13253"/>
                    <a:pt x="322169" y="16285"/>
                    <a:pt x="326365" y="20030"/>
                  </a:cubicBezTo>
                  <a:cubicBezTo>
                    <a:pt x="326603" y="20466"/>
                    <a:pt x="326813" y="20848"/>
                    <a:pt x="326994" y="21176"/>
                  </a:cubicBezTo>
                  <a:cubicBezTo>
                    <a:pt x="327175" y="21503"/>
                    <a:pt x="327270" y="21776"/>
                    <a:pt x="327280" y="21994"/>
                  </a:cubicBezTo>
                  <a:cubicBezTo>
                    <a:pt x="327270" y="22335"/>
                    <a:pt x="327060" y="22635"/>
                    <a:pt x="326651" y="22894"/>
                  </a:cubicBezTo>
                  <a:cubicBezTo>
                    <a:pt x="326241" y="23153"/>
                    <a:pt x="325689" y="23289"/>
                    <a:pt x="324993" y="23303"/>
                  </a:cubicBezTo>
                  <a:lnTo>
                    <a:pt x="293447" y="23303"/>
                  </a:lnTo>
                  <a:lnTo>
                    <a:pt x="293447" y="80453"/>
                  </a:lnTo>
                  <a:lnTo>
                    <a:pt x="295504" y="80453"/>
                  </a:lnTo>
                  <a:cubicBezTo>
                    <a:pt x="297971" y="77224"/>
                    <a:pt x="300009" y="74595"/>
                    <a:pt x="301619" y="72566"/>
                  </a:cubicBezTo>
                  <a:cubicBezTo>
                    <a:pt x="303229" y="70538"/>
                    <a:pt x="305381" y="67909"/>
                    <a:pt x="308077" y="64680"/>
                  </a:cubicBezTo>
                  <a:cubicBezTo>
                    <a:pt x="311854" y="68128"/>
                    <a:pt x="314873" y="70947"/>
                    <a:pt x="317135" y="73138"/>
                  </a:cubicBezTo>
                  <a:cubicBezTo>
                    <a:pt x="319398" y="75329"/>
                    <a:pt x="322246" y="78148"/>
                    <a:pt x="325679" y="81596"/>
                  </a:cubicBezTo>
                  <a:cubicBezTo>
                    <a:pt x="326403" y="82472"/>
                    <a:pt x="326784" y="83234"/>
                    <a:pt x="326822" y="83882"/>
                  </a:cubicBezTo>
                  <a:cubicBezTo>
                    <a:pt x="326808" y="84339"/>
                    <a:pt x="326551" y="84682"/>
                    <a:pt x="326051" y="84911"/>
                  </a:cubicBezTo>
                  <a:cubicBezTo>
                    <a:pt x="325551" y="85139"/>
                    <a:pt x="324893" y="85254"/>
                    <a:pt x="324079" y="85254"/>
                  </a:cubicBezTo>
                  <a:lnTo>
                    <a:pt x="293447" y="85254"/>
                  </a:lnTo>
                  <a:lnTo>
                    <a:pt x="293447" y="138746"/>
                  </a:lnTo>
                  <a:cubicBezTo>
                    <a:pt x="298395" y="137251"/>
                    <a:pt x="302957" y="135784"/>
                    <a:pt x="307134" y="134345"/>
                  </a:cubicBezTo>
                  <a:cubicBezTo>
                    <a:pt x="311311" y="132907"/>
                    <a:pt x="316959" y="130869"/>
                    <a:pt x="324079" y="128230"/>
                  </a:cubicBezTo>
                  <a:lnTo>
                    <a:pt x="325222" y="130516"/>
                  </a:lnTo>
                  <a:cubicBezTo>
                    <a:pt x="307125" y="145375"/>
                    <a:pt x="285484" y="160006"/>
                    <a:pt x="260300" y="174408"/>
                  </a:cubicBezTo>
                  <a:cubicBezTo>
                    <a:pt x="259962" y="178246"/>
                    <a:pt x="259495" y="180970"/>
                    <a:pt x="258900" y="182580"/>
                  </a:cubicBezTo>
                  <a:cubicBezTo>
                    <a:pt x="258304" y="184190"/>
                    <a:pt x="257552" y="184971"/>
                    <a:pt x="256642" y="184923"/>
                  </a:cubicBezTo>
                  <a:cubicBezTo>
                    <a:pt x="255551" y="185271"/>
                    <a:pt x="253961" y="183204"/>
                    <a:pt x="251870" y="178722"/>
                  </a:cubicBezTo>
                  <a:cubicBezTo>
                    <a:pt x="249779" y="174241"/>
                    <a:pt x="246188" y="165259"/>
                    <a:pt x="241097" y="151776"/>
                  </a:cubicBezTo>
                  <a:cubicBezTo>
                    <a:pt x="246536" y="151000"/>
                    <a:pt x="251375" y="150152"/>
                    <a:pt x="255613" y="149233"/>
                  </a:cubicBezTo>
                  <a:cubicBezTo>
                    <a:pt x="259852" y="148314"/>
                    <a:pt x="264462" y="147180"/>
                    <a:pt x="269444" y="145833"/>
                  </a:cubicBezTo>
                  <a:lnTo>
                    <a:pt x="269444" y="85254"/>
                  </a:lnTo>
                  <a:lnTo>
                    <a:pt x="257328" y="85254"/>
                  </a:lnTo>
                  <a:cubicBezTo>
                    <a:pt x="254828" y="85244"/>
                    <a:pt x="252742" y="85320"/>
                    <a:pt x="251070" y="85482"/>
                  </a:cubicBezTo>
                  <a:cubicBezTo>
                    <a:pt x="249398" y="85644"/>
                    <a:pt x="247369" y="85949"/>
                    <a:pt x="244983" y="86397"/>
                  </a:cubicBezTo>
                  <a:lnTo>
                    <a:pt x="243612" y="78624"/>
                  </a:lnTo>
                  <a:cubicBezTo>
                    <a:pt x="246388" y="79301"/>
                    <a:pt x="248836" y="79777"/>
                    <a:pt x="250956" y="80053"/>
                  </a:cubicBezTo>
                  <a:cubicBezTo>
                    <a:pt x="253075" y="80329"/>
                    <a:pt x="255351" y="80463"/>
                    <a:pt x="257785" y="80453"/>
                  </a:cubicBezTo>
                  <a:lnTo>
                    <a:pt x="269444" y="80453"/>
                  </a:lnTo>
                  <a:lnTo>
                    <a:pt x="269444" y="23303"/>
                  </a:lnTo>
                  <a:lnTo>
                    <a:pt x="256185" y="23303"/>
                  </a:lnTo>
                  <a:cubicBezTo>
                    <a:pt x="253980" y="23293"/>
                    <a:pt x="251932" y="23370"/>
                    <a:pt x="250041" y="23532"/>
                  </a:cubicBezTo>
                  <a:cubicBezTo>
                    <a:pt x="248151" y="23694"/>
                    <a:pt x="245931" y="23999"/>
                    <a:pt x="243383" y="24447"/>
                  </a:cubicBezTo>
                  <a:lnTo>
                    <a:pt x="242012" y="16669"/>
                  </a:lnTo>
                  <a:cubicBezTo>
                    <a:pt x="244817" y="17351"/>
                    <a:pt x="247322" y="17863"/>
                    <a:pt x="249527" y="18206"/>
                  </a:cubicBezTo>
                  <a:cubicBezTo>
                    <a:pt x="251732" y="18549"/>
                    <a:pt x="253951" y="18720"/>
                    <a:pt x="256185" y="18721"/>
                  </a:cubicBezTo>
                  <a:lnTo>
                    <a:pt x="291618" y="18721"/>
                  </a:lnTo>
                  <a:cubicBezTo>
                    <a:pt x="294413" y="15275"/>
                    <a:pt x="296709" y="12482"/>
                    <a:pt x="298504" y="10341"/>
                  </a:cubicBezTo>
                  <a:cubicBezTo>
                    <a:pt x="300300" y="8201"/>
                    <a:pt x="302653" y="5516"/>
                    <a:pt x="305562" y="2286"/>
                  </a:cubicBezTo>
                  <a:close/>
                  <a:moveTo>
                    <a:pt x="91669" y="229"/>
                  </a:moveTo>
                  <a:cubicBezTo>
                    <a:pt x="95084" y="462"/>
                    <a:pt x="98027" y="681"/>
                    <a:pt x="100499" y="886"/>
                  </a:cubicBezTo>
                  <a:cubicBezTo>
                    <a:pt x="102970" y="1091"/>
                    <a:pt x="105056" y="1253"/>
                    <a:pt x="106757" y="1372"/>
                  </a:cubicBezTo>
                  <a:cubicBezTo>
                    <a:pt x="112651" y="1962"/>
                    <a:pt x="116915" y="2407"/>
                    <a:pt x="119550" y="2709"/>
                  </a:cubicBezTo>
                  <a:cubicBezTo>
                    <a:pt x="122184" y="3011"/>
                    <a:pt x="123943" y="3288"/>
                    <a:pt x="124825" y="3539"/>
                  </a:cubicBezTo>
                  <a:cubicBezTo>
                    <a:pt x="125707" y="3790"/>
                    <a:pt x="126466" y="4135"/>
                    <a:pt x="127102" y="4572"/>
                  </a:cubicBezTo>
                  <a:cubicBezTo>
                    <a:pt x="127826" y="5067"/>
                    <a:pt x="128207" y="5677"/>
                    <a:pt x="128245" y="6401"/>
                  </a:cubicBezTo>
                  <a:cubicBezTo>
                    <a:pt x="128236" y="6868"/>
                    <a:pt x="128026" y="7363"/>
                    <a:pt x="127616" y="7887"/>
                  </a:cubicBezTo>
                  <a:cubicBezTo>
                    <a:pt x="127207" y="8411"/>
                    <a:pt x="126654" y="8906"/>
                    <a:pt x="125959" y="9373"/>
                  </a:cubicBezTo>
                  <a:cubicBezTo>
                    <a:pt x="125816" y="9563"/>
                    <a:pt x="125530" y="9754"/>
                    <a:pt x="125102" y="9944"/>
                  </a:cubicBezTo>
                  <a:cubicBezTo>
                    <a:pt x="124673" y="10135"/>
                    <a:pt x="123587" y="10554"/>
                    <a:pt x="121844" y="11202"/>
                  </a:cubicBezTo>
                  <a:cubicBezTo>
                    <a:pt x="121320" y="11411"/>
                    <a:pt x="120882" y="11621"/>
                    <a:pt x="120530" y="11830"/>
                  </a:cubicBezTo>
                  <a:cubicBezTo>
                    <a:pt x="120177" y="12040"/>
                    <a:pt x="119625" y="12364"/>
                    <a:pt x="118872" y="12802"/>
                  </a:cubicBezTo>
                  <a:lnTo>
                    <a:pt x="118872" y="32233"/>
                  </a:lnTo>
                  <a:lnTo>
                    <a:pt x="171679" y="32233"/>
                  </a:lnTo>
                  <a:cubicBezTo>
                    <a:pt x="174818" y="29313"/>
                    <a:pt x="177342" y="26923"/>
                    <a:pt x="179251" y="25060"/>
                  </a:cubicBezTo>
                  <a:cubicBezTo>
                    <a:pt x="181161" y="23198"/>
                    <a:pt x="183514" y="20865"/>
                    <a:pt x="186309" y="18060"/>
                  </a:cubicBezTo>
                  <a:cubicBezTo>
                    <a:pt x="190426" y="20998"/>
                    <a:pt x="193572" y="23249"/>
                    <a:pt x="195750" y="24815"/>
                  </a:cubicBezTo>
                  <a:cubicBezTo>
                    <a:pt x="197927" y="26381"/>
                    <a:pt x="200041" y="27920"/>
                    <a:pt x="202091" y="29432"/>
                  </a:cubicBezTo>
                  <a:cubicBezTo>
                    <a:pt x="204142" y="30945"/>
                    <a:pt x="207035" y="33090"/>
                    <a:pt x="210770" y="35869"/>
                  </a:cubicBezTo>
                  <a:cubicBezTo>
                    <a:pt x="211675" y="36647"/>
                    <a:pt x="212322" y="37312"/>
                    <a:pt x="212713" y="37864"/>
                  </a:cubicBezTo>
                  <a:cubicBezTo>
                    <a:pt x="213103" y="38416"/>
                    <a:pt x="213294" y="38968"/>
                    <a:pt x="213284" y="39522"/>
                  </a:cubicBezTo>
                  <a:cubicBezTo>
                    <a:pt x="213308" y="41109"/>
                    <a:pt x="212117" y="42396"/>
                    <a:pt x="209712" y="43382"/>
                  </a:cubicBezTo>
                  <a:cubicBezTo>
                    <a:pt x="207307" y="44369"/>
                    <a:pt x="203545" y="45141"/>
                    <a:pt x="198425" y="45699"/>
                  </a:cubicBezTo>
                  <a:cubicBezTo>
                    <a:pt x="193972" y="48197"/>
                    <a:pt x="190934" y="49894"/>
                    <a:pt x="189310" y="50790"/>
                  </a:cubicBezTo>
                  <a:cubicBezTo>
                    <a:pt x="187686" y="51686"/>
                    <a:pt x="186076" y="52582"/>
                    <a:pt x="184481" y="53478"/>
                  </a:cubicBezTo>
                  <a:cubicBezTo>
                    <a:pt x="181537" y="55113"/>
                    <a:pt x="179480" y="56247"/>
                    <a:pt x="178308" y="56881"/>
                  </a:cubicBezTo>
                  <a:cubicBezTo>
                    <a:pt x="177137" y="57515"/>
                    <a:pt x="175994" y="58135"/>
                    <a:pt x="174880" y="58740"/>
                  </a:cubicBezTo>
                  <a:cubicBezTo>
                    <a:pt x="178318" y="61267"/>
                    <a:pt x="181557" y="63650"/>
                    <a:pt x="184595" y="65889"/>
                  </a:cubicBezTo>
                  <a:cubicBezTo>
                    <a:pt x="187633" y="68128"/>
                    <a:pt x="190415" y="70165"/>
                    <a:pt x="192939" y="72000"/>
                  </a:cubicBezTo>
                  <a:cubicBezTo>
                    <a:pt x="193168" y="72331"/>
                    <a:pt x="193339" y="72634"/>
                    <a:pt x="193453" y="72909"/>
                  </a:cubicBezTo>
                  <a:cubicBezTo>
                    <a:pt x="193568" y="73183"/>
                    <a:pt x="193625" y="73486"/>
                    <a:pt x="193625" y="73818"/>
                  </a:cubicBezTo>
                  <a:cubicBezTo>
                    <a:pt x="193587" y="74726"/>
                    <a:pt x="192977" y="75181"/>
                    <a:pt x="191796" y="75181"/>
                  </a:cubicBezTo>
                  <a:lnTo>
                    <a:pt x="117501" y="75181"/>
                  </a:lnTo>
                  <a:cubicBezTo>
                    <a:pt x="117287" y="80392"/>
                    <a:pt x="117087" y="84617"/>
                    <a:pt x="116901" y="87854"/>
                  </a:cubicBezTo>
                  <a:cubicBezTo>
                    <a:pt x="116715" y="91092"/>
                    <a:pt x="116458" y="95030"/>
                    <a:pt x="116129" y="99670"/>
                  </a:cubicBezTo>
                  <a:lnTo>
                    <a:pt x="153162" y="99670"/>
                  </a:lnTo>
                  <a:cubicBezTo>
                    <a:pt x="156291" y="96113"/>
                    <a:pt x="158892" y="93214"/>
                    <a:pt x="160963" y="90973"/>
                  </a:cubicBezTo>
                  <a:cubicBezTo>
                    <a:pt x="163035" y="88732"/>
                    <a:pt x="165693" y="85833"/>
                    <a:pt x="168936" y="82276"/>
                  </a:cubicBezTo>
                  <a:cubicBezTo>
                    <a:pt x="172663" y="85053"/>
                    <a:pt x="175572" y="87229"/>
                    <a:pt x="177665" y="88802"/>
                  </a:cubicBezTo>
                  <a:cubicBezTo>
                    <a:pt x="179758" y="90375"/>
                    <a:pt x="181990" y="92075"/>
                    <a:pt x="184362" y="93901"/>
                  </a:cubicBezTo>
                  <a:cubicBezTo>
                    <a:pt x="186734" y="95727"/>
                    <a:pt x="190203" y="98407"/>
                    <a:pt x="194768" y="101942"/>
                  </a:cubicBezTo>
                  <a:cubicBezTo>
                    <a:pt x="195415" y="102434"/>
                    <a:pt x="195720" y="102813"/>
                    <a:pt x="195682" y="103078"/>
                  </a:cubicBezTo>
                  <a:cubicBezTo>
                    <a:pt x="195668" y="103433"/>
                    <a:pt x="195468" y="103746"/>
                    <a:pt x="195082" y="104016"/>
                  </a:cubicBezTo>
                  <a:cubicBezTo>
                    <a:pt x="194696" y="104286"/>
                    <a:pt x="194210" y="104428"/>
                    <a:pt x="193625" y="104442"/>
                  </a:cubicBezTo>
                  <a:lnTo>
                    <a:pt x="115672" y="104442"/>
                  </a:lnTo>
                  <a:cubicBezTo>
                    <a:pt x="115329" y="109543"/>
                    <a:pt x="114815" y="114329"/>
                    <a:pt x="114129" y="118801"/>
                  </a:cubicBezTo>
                  <a:cubicBezTo>
                    <a:pt x="113443" y="123273"/>
                    <a:pt x="112586" y="127716"/>
                    <a:pt x="111557" y="132131"/>
                  </a:cubicBezTo>
                  <a:lnTo>
                    <a:pt x="164364" y="132131"/>
                  </a:lnTo>
                  <a:cubicBezTo>
                    <a:pt x="167917" y="128145"/>
                    <a:pt x="170812" y="124961"/>
                    <a:pt x="173051" y="122577"/>
                  </a:cubicBezTo>
                  <a:cubicBezTo>
                    <a:pt x="175289" y="120193"/>
                    <a:pt x="178185" y="117123"/>
                    <a:pt x="181738" y="113366"/>
                  </a:cubicBezTo>
                  <a:cubicBezTo>
                    <a:pt x="187119" y="117233"/>
                    <a:pt x="191558" y="120484"/>
                    <a:pt x="195053" y="123119"/>
                  </a:cubicBezTo>
                  <a:cubicBezTo>
                    <a:pt x="198549" y="125754"/>
                    <a:pt x="203102" y="129288"/>
                    <a:pt x="208712" y="133722"/>
                  </a:cubicBezTo>
                  <a:cubicBezTo>
                    <a:pt x="209436" y="134441"/>
                    <a:pt x="209817" y="135047"/>
                    <a:pt x="209855" y="135540"/>
                  </a:cubicBezTo>
                  <a:cubicBezTo>
                    <a:pt x="209836" y="135895"/>
                    <a:pt x="209646" y="136207"/>
                    <a:pt x="209284" y="136477"/>
                  </a:cubicBezTo>
                  <a:cubicBezTo>
                    <a:pt x="208922" y="136747"/>
                    <a:pt x="208503" y="136889"/>
                    <a:pt x="208027" y="136903"/>
                  </a:cubicBezTo>
                  <a:lnTo>
                    <a:pt x="114758" y="136903"/>
                  </a:lnTo>
                  <a:cubicBezTo>
                    <a:pt x="119053" y="142694"/>
                    <a:pt x="123092" y="147342"/>
                    <a:pt x="126873" y="150848"/>
                  </a:cubicBezTo>
                  <a:cubicBezTo>
                    <a:pt x="130655" y="154353"/>
                    <a:pt x="135151" y="157629"/>
                    <a:pt x="140361" y="160677"/>
                  </a:cubicBezTo>
                  <a:cubicBezTo>
                    <a:pt x="149219" y="166026"/>
                    <a:pt x="159792" y="170188"/>
                    <a:pt x="172079" y="173165"/>
                  </a:cubicBezTo>
                  <a:cubicBezTo>
                    <a:pt x="184366" y="176141"/>
                    <a:pt x="198711" y="178075"/>
                    <a:pt x="215113" y="178965"/>
                  </a:cubicBezTo>
                  <a:lnTo>
                    <a:pt x="215113" y="180794"/>
                  </a:lnTo>
                  <a:cubicBezTo>
                    <a:pt x="211127" y="182823"/>
                    <a:pt x="208126" y="184880"/>
                    <a:pt x="206112" y="186966"/>
                  </a:cubicBezTo>
                  <a:cubicBezTo>
                    <a:pt x="204097" y="189052"/>
                    <a:pt x="202297" y="192024"/>
                    <a:pt x="200711" y="195882"/>
                  </a:cubicBezTo>
                  <a:cubicBezTo>
                    <a:pt x="199854" y="197668"/>
                    <a:pt x="199225" y="199125"/>
                    <a:pt x="198825" y="200254"/>
                  </a:cubicBezTo>
                  <a:cubicBezTo>
                    <a:pt x="198425" y="201382"/>
                    <a:pt x="197911" y="203126"/>
                    <a:pt x="197282" y="205483"/>
                  </a:cubicBezTo>
                  <a:cubicBezTo>
                    <a:pt x="196787" y="207121"/>
                    <a:pt x="195949" y="207959"/>
                    <a:pt x="194768" y="207998"/>
                  </a:cubicBezTo>
                  <a:cubicBezTo>
                    <a:pt x="194034" y="207983"/>
                    <a:pt x="192929" y="207783"/>
                    <a:pt x="191453" y="207397"/>
                  </a:cubicBezTo>
                  <a:cubicBezTo>
                    <a:pt x="189977" y="207012"/>
                    <a:pt x="188415" y="206526"/>
                    <a:pt x="186767" y="205940"/>
                  </a:cubicBezTo>
                  <a:cubicBezTo>
                    <a:pt x="172670" y="201140"/>
                    <a:pt x="160916" y="195596"/>
                    <a:pt x="151505" y="189310"/>
                  </a:cubicBezTo>
                  <a:cubicBezTo>
                    <a:pt x="142094" y="183023"/>
                    <a:pt x="133884" y="175308"/>
                    <a:pt x="126873" y="166164"/>
                  </a:cubicBezTo>
                  <a:cubicBezTo>
                    <a:pt x="123678" y="162039"/>
                    <a:pt x="120697" y="157544"/>
                    <a:pt x="117930" y="152676"/>
                  </a:cubicBezTo>
                  <a:cubicBezTo>
                    <a:pt x="115162" y="147809"/>
                    <a:pt x="112581" y="142627"/>
                    <a:pt x="110186" y="137132"/>
                  </a:cubicBezTo>
                  <a:cubicBezTo>
                    <a:pt x="107385" y="146423"/>
                    <a:pt x="103442" y="154700"/>
                    <a:pt x="98356" y="161963"/>
                  </a:cubicBezTo>
                  <a:cubicBezTo>
                    <a:pt x="93269" y="169226"/>
                    <a:pt x="86697" y="175960"/>
                    <a:pt x="78639" y="182166"/>
                  </a:cubicBezTo>
                  <a:cubicBezTo>
                    <a:pt x="72248" y="186971"/>
                    <a:pt x="65142" y="191248"/>
                    <a:pt x="57322" y="194996"/>
                  </a:cubicBezTo>
                  <a:cubicBezTo>
                    <a:pt x="49502" y="198744"/>
                    <a:pt x="40910" y="201935"/>
                    <a:pt x="31547" y="204569"/>
                  </a:cubicBezTo>
                  <a:cubicBezTo>
                    <a:pt x="27728" y="205673"/>
                    <a:pt x="23765" y="206664"/>
                    <a:pt x="19660" y="207540"/>
                  </a:cubicBezTo>
                  <a:cubicBezTo>
                    <a:pt x="15555" y="208417"/>
                    <a:pt x="10221" y="209407"/>
                    <a:pt x="3658" y="210512"/>
                  </a:cubicBezTo>
                  <a:lnTo>
                    <a:pt x="2972" y="207998"/>
                  </a:lnTo>
                  <a:cubicBezTo>
                    <a:pt x="10854" y="205007"/>
                    <a:pt x="17150" y="202416"/>
                    <a:pt x="21860" y="200225"/>
                  </a:cubicBezTo>
                  <a:cubicBezTo>
                    <a:pt x="26570" y="198034"/>
                    <a:pt x="31095" y="195672"/>
                    <a:pt x="35433" y="193139"/>
                  </a:cubicBezTo>
                  <a:cubicBezTo>
                    <a:pt x="47887" y="185809"/>
                    <a:pt x="58184" y="177437"/>
                    <a:pt x="66323" y="168021"/>
                  </a:cubicBezTo>
                  <a:cubicBezTo>
                    <a:pt x="74462" y="158606"/>
                    <a:pt x="80472" y="148233"/>
                    <a:pt x="84354" y="136903"/>
                  </a:cubicBezTo>
                  <a:lnTo>
                    <a:pt x="30633" y="136903"/>
                  </a:lnTo>
                  <a:cubicBezTo>
                    <a:pt x="27023" y="136893"/>
                    <a:pt x="23956" y="136970"/>
                    <a:pt x="21432" y="137132"/>
                  </a:cubicBezTo>
                  <a:cubicBezTo>
                    <a:pt x="18908" y="137293"/>
                    <a:pt x="15955" y="137598"/>
                    <a:pt x="12573" y="138046"/>
                  </a:cubicBezTo>
                  <a:lnTo>
                    <a:pt x="10516" y="130071"/>
                  </a:lnTo>
                  <a:cubicBezTo>
                    <a:pt x="14169" y="130858"/>
                    <a:pt x="17493" y="131402"/>
                    <a:pt x="20489" y="131702"/>
                  </a:cubicBezTo>
                  <a:cubicBezTo>
                    <a:pt x="23484" y="132002"/>
                    <a:pt x="26866" y="132145"/>
                    <a:pt x="30633" y="132131"/>
                  </a:cubicBezTo>
                  <a:lnTo>
                    <a:pt x="85725" y="132131"/>
                  </a:lnTo>
                  <a:cubicBezTo>
                    <a:pt x="86849" y="127573"/>
                    <a:pt x="87745" y="123187"/>
                    <a:pt x="88412" y="118973"/>
                  </a:cubicBezTo>
                  <a:cubicBezTo>
                    <a:pt x="89078" y="114758"/>
                    <a:pt x="89631" y="109915"/>
                    <a:pt x="90069" y="104442"/>
                  </a:cubicBezTo>
                  <a:lnTo>
                    <a:pt x="47778" y="104442"/>
                  </a:lnTo>
                  <a:cubicBezTo>
                    <a:pt x="44716" y="104432"/>
                    <a:pt x="41982" y="104508"/>
                    <a:pt x="39577" y="104671"/>
                  </a:cubicBezTo>
                  <a:cubicBezTo>
                    <a:pt x="37172" y="104833"/>
                    <a:pt x="34267" y="105138"/>
                    <a:pt x="30861" y="105586"/>
                  </a:cubicBezTo>
                  <a:lnTo>
                    <a:pt x="29261" y="98068"/>
                  </a:lnTo>
                  <a:cubicBezTo>
                    <a:pt x="32547" y="98735"/>
                    <a:pt x="35519" y="99174"/>
                    <a:pt x="38177" y="99384"/>
                  </a:cubicBezTo>
                  <a:cubicBezTo>
                    <a:pt x="40834" y="99593"/>
                    <a:pt x="44035" y="99689"/>
                    <a:pt x="47778" y="99670"/>
                  </a:cubicBezTo>
                  <a:lnTo>
                    <a:pt x="90526" y="99670"/>
                  </a:lnTo>
                  <a:cubicBezTo>
                    <a:pt x="90748" y="96006"/>
                    <a:pt x="90914" y="93161"/>
                    <a:pt x="91026" y="91134"/>
                  </a:cubicBezTo>
                  <a:cubicBezTo>
                    <a:pt x="91137" y="89106"/>
                    <a:pt x="91236" y="86990"/>
                    <a:pt x="91322" y="84785"/>
                  </a:cubicBezTo>
                  <a:cubicBezTo>
                    <a:pt x="91408" y="82580"/>
                    <a:pt x="91524" y="79378"/>
                    <a:pt x="91669" y="75181"/>
                  </a:cubicBezTo>
                  <a:lnTo>
                    <a:pt x="52578" y="75181"/>
                  </a:lnTo>
                  <a:cubicBezTo>
                    <a:pt x="48983" y="75176"/>
                    <a:pt x="46116" y="75243"/>
                    <a:pt x="43977" y="75381"/>
                  </a:cubicBezTo>
                  <a:cubicBezTo>
                    <a:pt x="41839" y="75519"/>
                    <a:pt x="39372" y="75758"/>
                    <a:pt x="36576" y="76096"/>
                  </a:cubicBezTo>
                  <a:lnTo>
                    <a:pt x="34748" y="68807"/>
                  </a:lnTo>
                  <a:cubicBezTo>
                    <a:pt x="37962" y="69375"/>
                    <a:pt x="40906" y="69785"/>
                    <a:pt x="43577" y="70037"/>
                  </a:cubicBezTo>
                  <a:cubicBezTo>
                    <a:pt x="46249" y="70290"/>
                    <a:pt x="49249" y="70414"/>
                    <a:pt x="52578" y="70409"/>
                  </a:cubicBezTo>
                  <a:lnTo>
                    <a:pt x="91669" y="70409"/>
                  </a:lnTo>
                  <a:cubicBezTo>
                    <a:pt x="91669" y="67740"/>
                    <a:pt x="91669" y="65757"/>
                    <a:pt x="91669" y="64460"/>
                  </a:cubicBezTo>
                  <a:cubicBezTo>
                    <a:pt x="91669" y="63164"/>
                    <a:pt x="91669" y="62096"/>
                    <a:pt x="91669" y="61257"/>
                  </a:cubicBezTo>
                  <a:cubicBezTo>
                    <a:pt x="91674" y="57663"/>
                    <a:pt x="91607" y="54670"/>
                    <a:pt x="91469" y="52277"/>
                  </a:cubicBezTo>
                  <a:cubicBezTo>
                    <a:pt x="91331" y="49884"/>
                    <a:pt x="91093" y="47005"/>
                    <a:pt x="90755" y="43640"/>
                  </a:cubicBezTo>
                  <a:cubicBezTo>
                    <a:pt x="97746" y="44007"/>
                    <a:pt x="104223" y="44474"/>
                    <a:pt x="110186" y="45041"/>
                  </a:cubicBezTo>
                  <a:cubicBezTo>
                    <a:pt x="116148" y="45608"/>
                    <a:pt x="120111" y="46133"/>
                    <a:pt x="122073" y="46614"/>
                  </a:cubicBezTo>
                  <a:cubicBezTo>
                    <a:pt x="123235" y="46857"/>
                    <a:pt x="124168" y="47286"/>
                    <a:pt x="124873" y="47901"/>
                  </a:cubicBezTo>
                  <a:cubicBezTo>
                    <a:pt x="125578" y="48516"/>
                    <a:pt x="125940" y="49231"/>
                    <a:pt x="125959" y="50046"/>
                  </a:cubicBezTo>
                  <a:cubicBezTo>
                    <a:pt x="126026" y="50794"/>
                    <a:pt x="125492" y="51586"/>
                    <a:pt x="124359" y="52420"/>
                  </a:cubicBezTo>
                  <a:cubicBezTo>
                    <a:pt x="123225" y="53254"/>
                    <a:pt x="121092" y="54446"/>
                    <a:pt x="117958" y="55995"/>
                  </a:cubicBezTo>
                  <a:cubicBezTo>
                    <a:pt x="117853" y="60614"/>
                    <a:pt x="117777" y="63674"/>
                    <a:pt x="117729" y="65175"/>
                  </a:cubicBezTo>
                  <a:cubicBezTo>
                    <a:pt x="117682" y="66677"/>
                    <a:pt x="117606" y="68421"/>
                    <a:pt x="117501" y="70409"/>
                  </a:cubicBezTo>
                  <a:lnTo>
                    <a:pt x="152705" y="70409"/>
                  </a:lnTo>
                  <a:cubicBezTo>
                    <a:pt x="155825" y="67187"/>
                    <a:pt x="158330" y="64479"/>
                    <a:pt x="160221" y="62287"/>
                  </a:cubicBezTo>
                  <a:cubicBezTo>
                    <a:pt x="162111" y="60094"/>
                    <a:pt x="164559" y="57158"/>
                    <a:pt x="167564" y="53478"/>
                  </a:cubicBezTo>
                  <a:lnTo>
                    <a:pt x="170536" y="55995"/>
                  </a:lnTo>
                  <a:cubicBezTo>
                    <a:pt x="171355" y="53888"/>
                    <a:pt x="172060" y="51695"/>
                    <a:pt x="172651" y="49417"/>
                  </a:cubicBezTo>
                  <a:cubicBezTo>
                    <a:pt x="173241" y="47139"/>
                    <a:pt x="174289" y="43001"/>
                    <a:pt x="175794" y="37005"/>
                  </a:cubicBezTo>
                  <a:lnTo>
                    <a:pt x="37034" y="37005"/>
                  </a:lnTo>
                  <a:cubicBezTo>
                    <a:pt x="37034" y="37701"/>
                    <a:pt x="37034" y="38311"/>
                    <a:pt x="37034" y="38835"/>
                  </a:cubicBezTo>
                  <a:cubicBezTo>
                    <a:pt x="37034" y="39359"/>
                    <a:pt x="37034" y="39741"/>
                    <a:pt x="37034" y="39979"/>
                  </a:cubicBezTo>
                  <a:cubicBezTo>
                    <a:pt x="37038" y="45432"/>
                    <a:pt x="36572" y="50256"/>
                    <a:pt x="35634" y="54450"/>
                  </a:cubicBezTo>
                  <a:cubicBezTo>
                    <a:pt x="34695" y="58645"/>
                    <a:pt x="33257" y="62439"/>
                    <a:pt x="31319" y="65833"/>
                  </a:cubicBezTo>
                  <a:cubicBezTo>
                    <a:pt x="29442" y="68949"/>
                    <a:pt x="27194" y="71392"/>
                    <a:pt x="24575" y="73163"/>
                  </a:cubicBezTo>
                  <a:cubicBezTo>
                    <a:pt x="21956" y="74933"/>
                    <a:pt x="19251" y="75835"/>
                    <a:pt x="16460" y="75867"/>
                  </a:cubicBezTo>
                  <a:cubicBezTo>
                    <a:pt x="14650" y="75877"/>
                    <a:pt x="13069" y="75516"/>
                    <a:pt x="11716" y="74786"/>
                  </a:cubicBezTo>
                  <a:cubicBezTo>
                    <a:pt x="10364" y="74055"/>
                    <a:pt x="9125" y="72899"/>
                    <a:pt x="8001" y="71318"/>
                  </a:cubicBezTo>
                  <a:cubicBezTo>
                    <a:pt x="6958" y="69581"/>
                    <a:pt x="6130" y="67686"/>
                    <a:pt x="5515" y="65632"/>
                  </a:cubicBezTo>
                  <a:cubicBezTo>
                    <a:pt x="4901" y="63578"/>
                    <a:pt x="4587" y="61510"/>
                    <a:pt x="4572" y="59427"/>
                  </a:cubicBezTo>
                  <a:cubicBezTo>
                    <a:pt x="4544" y="57063"/>
                    <a:pt x="5058" y="55042"/>
                    <a:pt x="6116" y="53364"/>
                  </a:cubicBezTo>
                  <a:cubicBezTo>
                    <a:pt x="7173" y="51686"/>
                    <a:pt x="8944" y="50122"/>
                    <a:pt x="11430" y="48673"/>
                  </a:cubicBezTo>
                  <a:cubicBezTo>
                    <a:pt x="18298" y="44907"/>
                    <a:pt x="23022" y="41002"/>
                    <a:pt x="25604" y="36956"/>
                  </a:cubicBezTo>
                  <a:cubicBezTo>
                    <a:pt x="28185" y="32911"/>
                    <a:pt x="29938" y="26612"/>
                    <a:pt x="30861" y="18060"/>
                  </a:cubicBezTo>
                  <a:lnTo>
                    <a:pt x="33147" y="17831"/>
                  </a:lnTo>
                  <a:cubicBezTo>
                    <a:pt x="34357" y="21217"/>
                    <a:pt x="35195" y="23875"/>
                    <a:pt x="35662" y="25803"/>
                  </a:cubicBezTo>
                  <a:cubicBezTo>
                    <a:pt x="36129" y="27732"/>
                    <a:pt x="36510" y="29875"/>
                    <a:pt x="36805" y="32233"/>
                  </a:cubicBezTo>
                  <a:lnTo>
                    <a:pt x="92583" y="32233"/>
                  </a:lnTo>
                  <a:lnTo>
                    <a:pt x="92583" y="16917"/>
                  </a:lnTo>
                  <a:cubicBezTo>
                    <a:pt x="92588" y="13749"/>
                    <a:pt x="92522" y="10997"/>
                    <a:pt x="92383" y="8658"/>
                  </a:cubicBezTo>
                  <a:cubicBezTo>
                    <a:pt x="92245" y="6320"/>
                    <a:pt x="92007" y="3510"/>
                    <a:pt x="91669" y="229"/>
                  </a:cubicBezTo>
                  <a:close/>
                  <a:moveTo>
                    <a:pt x="327965" y="0"/>
                  </a:moveTo>
                  <a:cubicBezTo>
                    <a:pt x="333899" y="2462"/>
                    <a:pt x="338662" y="4567"/>
                    <a:pt x="342253" y="6315"/>
                  </a:cubicBezTo>
                  <a:cubicBezTo>
                    <a:pt x="345844" y="8063"/>
                    <a:pt x="350378" y="10454"/>
                    <a:pt x="355854" y="13488"/>
                  </a:cubicBezTo>
                  <a:lnTo>
                    <a:pt x="410719" y="13488"/>
                  </a:lnTo>
                  <a:cubicBezTo>
                    <a:pt x="413405" y="10682"/>
                    <a:pt x="415576" y="8406"/>
                    <a:pt x="417234" y="6658"/>
                  </a:cubicBezTo>
                  <a:cubicBezTo>
                    <a:pt x="418891" y="4910"/>
                    <a:pt x="421063" y="2691"/>
                    <a:pt x="423749" y="0"/>
                  </a:cubicBezTo>
                  <a:cubicBezTo>
                    <a:pt x="427964" y="2796"/>
                    <a:pt x="431307" y="5091"/>
                    <a:pt x="433779" y="6886"/>
                  </a:cubicBezTo>
                  <a:cubicBezTo>
                    <a:pt x="436250" y="8682"/>
                    <a:pt x="439308" y="11033"/>
                    <a:pt x="442951" y="13942"/>
                  </a:cubicBezTo>
                  <a:cubicBezTo>
                    <a:pt x="444085" y="14837"/>
                    <a:pt x="444904" y="15604"/>
                    <a:pt x="445409" y="16243"/>
                  </a:cubicBezTo>
                  <a:cubicBezTo>
                    <a:pt x="445913" y="16882"/>
                    <a:pt x="446161" y="17478"/>
                    <a:pt x="446152" y="18032"/>
                  </a:cubicBezTo>
                  <a:cubicBezTo>
                    <a:pt x="446218" y="18969"/>
                    <a:pt x="445628" y="19974"/>
                    <a:pt x="444380" y="21048"/>
                  </a:cubicBezTo>
                  <a:cubicBezTo>
                    <a:pt x="443132" y="22122"/>
                    <a:pt x="440827" y="23636"/>
                    <a:pt x="437465" y="25590"/>
                  </a:cubicBezTo>
                  <a:lnTo>
                    <a:pt x="437465" y="45032"/>
                  </a:lnTo>
                  <a:cubicBezTo>
                    <a:pt x="437462" y="55138"/>
                    <a:pt x="437493" y="64383"/>
                    <a:pt x="437558" y="72769"/>
                  </a:cubicBezTo>
                  <a:cubicBezTo>
                    <a:pt x="437623" y="81154"/>
                    <a:pt x="437738" y="89756"/>
                    <a:pt x="437905" y="98574"/>
                  </a:cubicBezTo>
                  <a:cubicBezTo>
                    <a:pt x="438072" y="107391"/>
                    <a:pt x="438306" y="117501"/>
                    <a:pt x="438608" y="128903"/>
                  </a:cubicBezTo>
                  <a:cubicBezTo>
                    <a:pt x="438617" y="130022"/>
                    <a:pt x="438484" y="130870"/>
                    <a:pt x="438208" y="131446"/>
                  </a:cubicBezTo>
                  <a:cubicBezTo>
                    <a:pt x="437932" y="132023"/>
                    <a:pt x="437455" y="132471"/>
                    <a:pt x="436779" y="132790"/>
                  </a:cubicBezTo>
                  <a:cubicBezTo>
                    <a:pt x="435398" y="133376"/>
                    <a:pt x="433074" y="133862"/>
                    <a:pt x="429807" y="134247"/>
                  </a:cubicBezTo>
                  <a:cubicBezTo>
                    <a:pt x="426540" y="134633"/>
                    <a:pt x="423072" y="134833"/>
                    <a:pt x="419405" y="134848"/>
                  </a:cubicBezTo>
                  <a:cubicBezTo>
                    <a:pt x="417076" y="134876"/>
                    <a:pt x="415448" y="134705"/>
                    <a:pt x="414519" y="134333"/>
                  </a:cubicBezTo>
                  <a:cubicBezTo>
                    <a:pt x="413590" y="133962"/>
                    <a:pt x="412933" y="133218"/>
                    <a:pt x="412547" y="132104"/>
                  </a:cubicBezTo>
                  <a:lnTo>
                    <a:pt x="412547" y="180350"/>
                  </a:lnTo>
                  <a:cubicBezTo>
                    <a:pt x="412381" y="182332"/>
                    <a:pt x="412828" y="183570"/>
                    <a:pt x="413890" y="184066"/>
                  </a:cubicBezTo>
                  <a:cubicBezTo>
                    <a:pt x="414952" y="184561"/>
                    <a:pt x="417629" y="184771"/>
                    <a:pt x="421920" y="184695"/>
                  </a:cubicBezTo>
                  <a:cubicBezTo>
                    <a:pt x="425258" y="184742"/>
                    <a:pt x="427725" y="184418"/>
                    <a:pt x="429321" y="183723"/>
                  </a:cubicBezTo>
                  <a:cubicBezTo>
                    <a:pt x="430916" y="183027"/>
                    <a:pt x="432183" y="181674"/>
                    <a:pt x="433121" y="179664"/>
                  </a:cubicBezTo>
                  <a:cubicBezTo>
                    <a:pt x="433821" y="178349"/>
                    <a:pt x="434593" y="176520"/>
                    <a:pt x="435436" y="174176"/>
                  </a:cubicBezTo>
                  <a:cubicBezTo>
                    <a:pt x="436279" y="171833"/>
                    <a:pt x="437108" y="169318"/>
                    <a:pt x="437922" y="166631"/>
                  </a:cubicBezTo>
                  <a:cubicBezTo>
                    <a:pt x="438151" y="165721"/>
                    <a:pt x="438551" y="164282"/>
                    <a:pt x="439122" y="162315"/>
                  </a:cubicBezTo>
                  <a:cubicBezTo>
                    <a:pt x="439694" y="160348"/>
                    <a:pt x="440437" y="157823"/>
                    <a:pt x="441351" y="154741"/>
                  </a:cubicBezTo>
                  <a:cubicBezTo>
                    <a:pt x="441727" y="153374"/>
                    <a:pt x="442289" y="151420"/>
                    <a:pt x="443037" y="148881"/>
                  </a:cubicBezTo>
                  <a:cubicBezTo>
                    <a:pt x="443785" y="146342"/>
                    <a:pt x="444518" y="143875"/>
                    <a:pt x="445237" y="141479"/>
                  </a:cubicBezTo>
                  <a:lnTo>
                    <a:pt x="447523" y="141479"/>
                  </a:lnTo>
                  <a:lnTo>
                    <a:pt x="447066" y="174634"/>
                  </a:lnTo>
                  <a:cubicBezTo>
                    <a:pt x="447066" y="174867"/>
                    <a:pt x="447066" y="175086"/>
                    <a:pt x="447066" y="175291"/>
                  </a:cubicBezTo>
                  <a:cubicBezTo>
                    <a:pt x="447066" y="175496"/>
                    <a:pt x="447066" y="175658"/>
                    <a:pt x="447066" y="175777"/>
                  </a:cubicBezTo>
                  <a:cubicBezTo>
                    <a:pt x="446980" y="177625"/>
                    <a:pt x="447266" y="178902"/>
                    <a:pt x="447923" y="179607"/>
                  </a:cubicBezTo>
                  <a:cubicBezTo>
                    <a:pt x="448580" y="180312"/>
                    <a:pt x="450124" y="181017"/>
                    <a:pt x="452552" y="181722"/>
                  </a:cubicBezTo>
                  <a:cubicBezTo>
                    <a:pt x="454081" y="182351"/>
                    <a:pt x="455367" y="183494"/>
                    <a:pt x="456410" y="185152"/>
                  </a:cubicBezTo>
                  <a:cubicBezTo>
                    <a:pt x="457453" y="186809"/>
                    <a:pt x="457996" y="188638"/>
                    <a:pt x="458039" y="190638"/>
                  </a:cubicBezTo>
                  <a:cubicBezTo>
                    <a:pt x="458024" y="192724"/>
                    <a:pt x="457482" y="194667"/>
                    <a:pt x="456410" y="196468"/>
                  </a:cubicBezTo>
                  <a:cubicBezTo>
                    <a:pt x="455338" y="198268"/>
                    <a:pt x="453824" y="199754"/>
                    <a:pt x="451867" y="200925"/>
                  </a:cubicBezTo>
                  <a:cubicBezTo>
                    <a:pt x="449076" y="202616"/>
                    <a:pt x="445456" y="203807"/>
                    <a:pt x="441008" y="204497"/>
                  </a:cubicBezTo>
                  <a:cubicBezTo>
                    <a:pt x="436560" y="205188"/>
                    <a:pt x="430197" y="205521"/>
                    <a:pt x="421920" y="205497"/>
                  </a:cubicBezTo>
                  <a:cubicBezTo>
                    <a:pt x="412028" y="205531"/>
                    <a:pt x="405065" y="205350"/>
                    <a:pt x="401032" y="204954"/>
                  </a:cubicBezTo>
                  <a:cubicBezTo>
                    <a:pt x="396998" y="204559"/>
                    <a:pt x="394207" y="203749"/>
                    <a:pt x="392659" y="202525"/>
                  </a:cubicBezTo>
                  <a:cubicBezTo>
                    <a:pt x="390630" y="201316"/>
                    <a:pt x="389202" y="199563"/>
                    <a:pt x="388373" y="197268"/>
                  </a:cubicBezTo>
                  <a:cubicBezTo>
                    <a:pt x="387544" y="194972"/>
                    <a:pt x="387144" y="191848"/>
                    <a:pt x="387173" y="187895"/>
                  </a:cubicBezTo>
                  <a:lnTo>
                    <a:pt x="387173" y="126845"/>
                  </a:lnTo>
                  <a:lnTo>
                    <a:pt x="354254" y="126845"/>
                  </a:lnTo>
                  <a:lnTo>
                    <a:pt x="354254" y="130503"/>
                  </a:lnTo>
                  <a:cubicBezTo>
                    <a:pt x="359974" y="131537"/>
                    <a:pt x="364708" y="132442"/>
                    <a:pt x="368456" y="133218"/>
                  </a:cubicBezTo>
                  <a:cubicBezTo>
                    <a:pt x="372204" y="133995"/>
                    <a:pt x="374938" y="134614"/>
                    <a:pt x="376657" y="135076"/>
                  </a:cubicBezTo>
                  <a:cubicBezTo>
                    <a:pt x="379857" y="135991"/>
                    <a:pt x="381458" y="137134"/>
                    <a:pt x="381458" y="138506"/>
                  </a:cubicBezTo>
                  <a:cubicBezTo>
                    <a:pt x="381520" y="139264"/>
                    <a:pt x="381053" y="139921"/>
                    <a:pt x="380057" y="140478"/>
                  </a:cubicBezTo>
                  <a:cubicBezTo>
                    <a:pt x="379062" y="141036"/>
                    <a:pt x="377167" y="141750"/>
                    <a:pt x="374371" y="142622"/>
                  </a:cubicBezTo>
                  <a:cubicBezTo>
                    <a:pt x="371052" y="154136"/>
                    <a:pt x="366718" y="163634"/>
                    <a:pt x="361369" y="171118"/>
                  </a:cubicBezTo>
                  <a:cubicBezTo>
                    <a:pt x="356021" y="178602"/>
                    <a:pt x="349001" y="184956"/>
                    <a:pt x="340310" y="190181"/>
                  </a:cubicBezTo>
                  <a:cubicBezTo>
                    <a:pt x="331971" y="195372"/>
                    <a:pt x="322874" y="199506"/>
                    <a:pt x="313021" y="202583"/>
                  </a:cubicBezTo>
                  <a:cubicBezTo>
                    <a:pt x="303167" y="205659"/>
                    <a:pt x="291156" y="208079"/>
                    <a:pt x="276987" y="209841"/>
                  </a:cubicBezTo>
                  <a:lnTo>
                    <a:pt x="275844" y="207097"/>
                  </a:lnTo>
                  <a:cubicBezTo>
                    <a:pt x="289418" y="202835"/>
                    <a:pt x="300790" y="197758"/>
                    <a:pt x="309963" y="191867"/>
                  </a:cubicBezTo>
                  <a:cubicBezTo>
                    <a:pt x="319136" y="185975"/>
                    <a:pt x="326965" y="178783"/>
                    <a:pt x="333452" y="170289"/>
                  </a:cubicBezTo>
                  <a:cubicBezTo>
                    <a:pt x="337552" y="165045"/>
                    <a:pt x="340838" y="159585"/>
                    <a:pt x="343310" y="153912"/>
                  </a:cubicBezTo>
                  <a:cubicBezTo>
                    <a:pt x="345782" y="148238"/>
                    <a:pt x="347525" y="142265"/>
                    <a:pt x="348539" y="135991"/>
                  </a:cubicBezTo>
                  <a:cubicBezTo>
                    <a:pt x="346344" y="136210"/>
                    <a:pt x="344448" y="136343"/>
                    <a:pt x="342853" y="136391"/>
                  </a:cubicBezTo>
                  <a:cubicBezTo>
                    <a:pt x="341257" y="136439"/>
                    <a:pt x="339419" y="136458"/>
                    <a:pt x="337338" y="136448"/>
                  </a:cubicBezTo>
                  <a:cubicBezTo>
                    <a:pt x="333647" y="136482"/>
                    <a:pt x="331142" y="136186"/>
                    <a:pt x="329823" y="135562"/>
                  </a:cubicBezTo>
                  <a:cubicBezTo>
                    <a:pt x="328503" y="134938"/>
                    <a:pt x="327884" y="133785"/>
                    <a:pt x="327965" y="132104"/>
                  </a:cubicBezTo>
                  <a:cubicBezTo>
                    <a:pt x="327965" y="132090"/>
                    <a:pt x="327965" y="132004"/>
                    <a:pt x="327965" y="131847"/>
                  </a:cubicBezTo>
                  <a:cubicBezTo>
                    <a:pt x="327965" y="131689"/>
                    <a:pt x="327965" y="131546"/>
                    <a:pt x="327965" y="131418"/>
                  </a:cubicBezTo>
                  <a:cubicBezTo>
                    <a:pt x="328267" y="124182"/>
                    <a:pt x="328501" y="117305"/>
                    <a:pt x="328668" y="110785"/>
                  </a:cubicBezTo>
                  <a:cubicBezTo>
                    <a:pt x="328835" y="104266"/>
                    <a:pt x="328950" y="96286"/>
                    <a:pt x="329015" y="86847"/>
                  </a:cubicBezTo>
                  <a:cubicBezTo>
                    <a:pt x="329080" y="77407"/>
                    <a:pt x="329111" y="64689"/>
                    <a:pt x="329108" y="48692"/>
                  </a:cubicBezTo>
                  <a:cubicBezTo>
                    <a:pt x="329111" y="41512"/>
                    <a:pt x="329080" y="35387"/>
                    <a:pt x="329015" y="30316"/>
                  </a:cubicBezTo>
                  <a:cubicBezTo>
                    <a:pt x="328950" y="25245"/>
                    <a:pt x="328835" y="20393"/>
                    <a:pt x="328668" y="15759"/>
                  </a:cubicBezTo>
                  <a:cubicBezTo>
                    <a:pt x="328501" y="11124"/>
                    <a:pt x="328267" y="5871"/>
                    <a:pt x="32796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a:lnSpc>
                  <a:spcPct val="130000"/>
                </a:lnSpc>
              </a:pPr>
              <a:endParaRPr kumimoji="1" lang="en-US" altLang="ja-JP" sz="1400" b="1" dirty="0">
                <a:solidFill>
                  <a:schemeClr val="bg1"/>
                </a:solidFill>
                <a:latin typeface="ヒラギノ明朝 ProN W6" panose="02020600000000000000" pitchFamily="18" charset="-128"/>
                <a:ea typeface="ヒラギノ明朝 ProN W6" panose="02020600000000000000" pitchFamily="18" charset="-128"/>
              </a:endParaRPr>
            </a:p>
          </p:txBody>
        </p:sp>
        <p:sp>
          <p:nvSpPr>
            <p:cNvPr id="11" name="テキスト ボックス 10">
              <a:extLst>
                <a:ext uri="{FF2B5EF4-FFF2-40B4-BE49-F238E27FC236}">
                  <a16:creationId xmlns:a16="http://schemas.microsoft.com/office/drawing/2014/main" id="{3D79AC8F-3B39-5514-F304-7AAC0DCE79D6}"/>
                </a:ext>
              </a:extLst>
            </p:cNvPr>
            <p:cNvSpPr txBox="1"/>
            <p:nvPr/>
          </p:nvSpPr>
          <p:spPr>
            <a:xfrm>
              <a:off x="652856" y="1357392"/>
              <a:ext cx="1003049" cy="98067"/>
            </a:xfrm>
            <a:custGeom>
              <a:avLst/>
              <a:gdLst/>
              <a:ahLst/>
              <a:cxnLst/>
              <a:rect l="l" t="t" r="r" b="b"/>
              <a:pathLst>
                <a:path w="1003049" h="98067">
                  <a:moveTo>
                    <a:pt x="949090" y="75006"/>
                  </a:moveTo>
                  <a:lnTo>
                    <a:pt x="949090" y="89059"/>
                  </a:lnTo>
                  <a:lnTo>
                    <a:pt x="964283" y="89059"/>
                  </a:lnTo>
                  <a:lnTo>
                    <a:pt x="964283" y="75006"/>
                  </a:lnTo>
                  <a:close/>
                  <a:moveTo>
                    <a:pt x="949090" y="60337"/>
                  </a:moveTo>
                  <a:lnTo>
                    <a:pt x="949090" y="72819"/>
                  </a:lnTo>
                  <a:lnTo>
                    <a:pt x="964283" y="72819"/>
                  </a:lnTo>
                  <a:lnTo>
                    <a:pt x="964283" y="60337"/>
                  </a:lnTo>
                  <a:close/>
                  <a:moveTo>
                    <a:pt x="24099" y="47136"/>
                  </a:moveTo>
                  <a:cubicBezTo>
                    <a:pt x="23632" y="48745"/>
                    <a:pt x="23238" y="50083"/>
                    <a:pt x="22919" y="51148"/>
                  </a:cubicBezTo>
                  <a:cubicBezTo>
                    <a:pt x="22599" y="52214"/>
                    <a:pt x="22222" y="53419"/>
                    <a:pt x="21786" y="54765"/>
                  </a:cubicBezTo>
                  <a:cubicBezTo>
                    <a:pt x="21350" y="56110"/>
                    <a:pt x="20724" y="58007"/>
                    <a:pt x="19908" y="60455"/>
                  </a:cubicBezTo>
                  <a:lnTo>
                    <a:pt x="43901" y="60455"/>
                  </a:lnTo>
                  <a:lnTo>
                    <a:pt x="43691" y="47136"/>
                  </a:lnTo>
                  <a:close/>
                  <a:moveTo>
                    <a:pt x="949090" y="46088"/>
                  </a:moveTo>
                  <a:lnTo>
                    <a:pt x="949090" y="58150"/>
                  </a:lnTo>
                  <a:lnTo>
                    <a:pt x="964283" y="58150"/>
                  </a:lnTo>
                  <a:lnTo>
                    <a:pt x="964283" y="46088"/>
                  </a:lnTo>
                  <a:close/>
                  <a:moveTo>
                    <a:pt x="134322" y="41268"/>
                  </a:moveTo>
                  <a:cubicBezTo>
                    <a:pt x="131983" y="41286"/>
                    <a:pt x="129795" y="41932"/>
                    <a:pt x="127757" y="43207"/>
                  </a:cubicBezTo>
                  <a:cubicBezTo>
                    <a:pt x="125720" y="44482"/>
                    <a:pt x="124029" y="46282"/>
                    <a:pt x="122686" y="48605"/>
                  </a:cubicBezTo>
                  <a:cubicBezTo>
                    <a:pt x="121957" y="49841"/>
                    <a:pt x="121424" y="51299"/>
                    <a:pt x="121088" y="52980"/>
                  </a:cubicBezTo>
                  <a:cubicBezTo>
                    <a:pt x="120751" y="54662"/>
                    <a:pt x="120585" y="56697"/>
                    <a:pt x="120590" y="59085"/>
                  </a:cubicBezTo>
                  <a:cubicBezTo>
                    <a:pt x="120592" y="62677"/>
                    <a:pt x="120876" y="66105"/>
                    <a:pt x="121441" y="69369"/>
                  </a:cubicBezTo>
                  <a:cubicBezTo>
                    <a:pt x="122007" y="72634"/>
                    <a:pt x="122841" y="75564"/>
                    <a:pt x="123944" y="78160"/>
                  </a:cubicBezTo>
                  <a:cubicBezTo>
                    <a:pt x="125021" y="80647"/>
                    <a:pt x="126484" y="82590"/>
                    <a:pt x="128334" y="83990"/>
                  </a:cubicBezTo>
                  <a:cubicBezTo>
                    <a:pt x="130184" y="85389"/>
                    <a:pt x="132249" y="86101"/>
                    <a:pt x="134532" y="86125"/>
                  </a:cubicBezTo>
                  <a:cubicBezTo>
                    <a:pt x="138550" y="86064"/>
                    <a:pt x="141677" y="83959"/>
                    <a:pt x="143914" y="79811"/>
                  </a:cubicBezTo>
                  <a:cubicBezTo>
                    <a:pt x="146150" y="75662"/>
                    <a:pt x="147286" y="69837"/>
                    <a:pt x="147320" y="62334"/>
                  </a:cubicBezTo>
                  <a:cubicBezTo>
                    <a:pt x="147283" y="55771"/>
                    <a:pt x="146126" y="50635"/>
                    <a:pt x="143848" y="46928"/>
                  </a:cubicBezTo>
                  <a:cubicBezTo>
                    <a:pt x="141570" y="43220"/>
                    <a:pt x="138395" y="41334"/>
                    <a:pt x="134322" y="41268"/>
                  </a:cubicBezTo>
                  <a:close/>
                  <a:moveTo>
                    <a:pt x="210846" y="32572"/>
                  </a:moveTo>
                  <a:lnTo>
                    <a:pt x="210846" y="62236"/>
                  </a:lnTo>
                  <a:lnTo>
                    <a:pt x="229600" y="62236"/>
                  </a:lnTo>
                  <a:lnTo>
                    <a:pt x="229600" y="32572"/>
                  </a:lnTo>
                  <a:close/>
                  <a:moveTo>
                    <a:pt x="54483" y="31943"/>
                  </a:moveTo>
                  <a:lnTo>
                    <a:pt x="54693" y="44949"/>
                  </a:lnTo>
                  <a:lnTo>
                    <a:pt x="75753" y="44949"/>
                  </a:lnTo>
                  <a:lnTo>
                    <a:pt x="75753" y="31943"/>
                  </a:lnTo>
                  <a:close/>
                  <a:moveTo>
                    <a:pt x="530724" y="29016"/>
                  </a:moveTo>
                  <a:cubicBezTo>
                    <a:pt x="533989" y="29313"/>
                    <a:pt x="536469" y="29558"/>
                    <a:pt x="538163" y="29750"/>
                  </a:cubicBezTo>
                  <a:cubicBezTo>
                    <a:pt x="541655" y="30040"/>
                    <a:pt x="544048" y="30350"/>
                    <a:pt x="545340" y="30680"/>
                  </a:cubicBezTo>
                  <a:cubicBezTo>
                    <a:pt x="546632" y="31009"/>
                    <a:pt x="547243" y="31502"/>
                    <a:pt x="547173" y="32159"/>
                  </a:cubicBezTo>
                  <a:cubicBezTo>
                    <a:pt x="547215" y="32605"/>
                    <a:pt x="546949" y="32998"/>
                    <a:pt x="546375" y="33338"/>
                  </a:cubicBezTo>
                  <a:cubicBezTo>
                    <a:pt x="545801" y="33679"/>
                    <a:pt x="544670" y="34124"/>
                    <a:pt x="542982" y="34674"/>
                  </a:cubicBezTo>
                  <a:lnTo>
                    <a:pt x="542982" y="58458"/>
                  </a:lnTo>
                  <a:lnTo>
                    <a:pt x="553565" y="58458"/>
                  </a:lnTo>
                  <a:cubicBezTo>
                    <a:pt x="555097" y="56581"/>
                    <a:pt x="556354" y="55070"/>
                    <a:pt x="557337" y="53926"/>
                  </a:cubicBezTo>
                  <a:cubicBezTo>
                    <a:pt x="558319" y="52783"/>
                    <a:pt x="559576" y="51325"/>
                    <a:pt x="561109" y="49552"/>
                  </a:cubicBezTo>
                  <a:cubicBezTo>
                    <a:pt x="563577" y="51373"/>
                    <a:pt x="565581" y="52892"/>
                    <a:pt x="567120" y="54110"/>
                  </a:cubicBezTo>
                  <a:cubicBezTo>
                    <a:pt x="568659" y="55328"/>
                    <a:pt x="570637" y="56952"/>
                    <a:pt x="573053" y="58982"/>
                  </a:cubicBezTo>
                  <a:cubicBezTo>
                    <a:pt x="573559" y="59488"/>
                    <a:pt x="573804" y="59838"/>
                    <a:pt x="573786" y="60030"/>
                  </a:cubicBezTo>
                  <a:cubicBezTo>
                    <a:pt x="573780" y="60193"/>
                    <a:pt x="573688" y="60337"/>
                    <a:pt x="573511" y="60462"/>
                  </a:cubicBezTo>
                  <a:cubicBezTo>
                    <a:pt x="573335" y="60586"/>
                    <a:pt x="573112" y="60652"/>
                    <a:pt x="572843" y="60658"/>
                  </a:cubicBezTo>
                  <a:lnTo>
                    <a:pt x="542982" y="60658"/>
                  </a:lnTo>
                  <a:lnTo>
                    <a:pt x="542982" y="91253"/>
                  </a:lnTo>
                  <a:lnTo>
                    <a:pt x="562052" y="91253"/>
                  </a:lnTo>
                  <a:lnTo>
                    <a:pt x="570434" y="81718"/>
                  </a:lnTo>
                  <a:cubicBezTo>
                    <a:pt x="573057" y="83687"/>
                    <a:pt x="575196" y="85328"/>
                    <a:pt x="576851" y="86642"/>
                  </a:cubicBezTo>
                  <a:cubicBezTo>
                    <a:pt x="578506" y="87957"/>
                    <a:pt x="580592" y="89703"/>
                    <a:pt x="583111" y="91881"/>
                  </a:cubicBezTo>
                  <a:cubicBezTo>
                    <a:pt x="583316" y="92091"/>
                    <a:pt x="583456" y="92274"/>
                    <a:pt x="583530" y="92431"/>
                  </a:cubicBezTo>
                  <a:cubicBezTo>
                    <a:pt x="583605" y="92588"/>
                    <a:pt x="583640" y="92719"/>
                    <a:pt x="583635" y="92824"/>
                  </a:cubicBezTo>
                  <a:cubicBezTo>
                    <a:pt x="583618" y="93243"/>
                    <a:pt x="583338" y="93453"/>
                    <a:pt x="582797" y="93453"/>
                  </a:cubicBezTo>
                  <a:lnTo>
                    <a:pt x="495624" y="93453"/>
                  </a:lnTo>
                  <a:cubicBezTo>
                    <a:pt x="494162" y="93446"/>
                    <a:pt x="492869" y="93486"/>
                    <a:pt x="491748" y="93571"/>
                  </a:cubicBezTo>
                  <a:cubicBezTo>
                    <a:pt x="490626" y="93656"/>
                    <a:pt x="489333" y="93826"/>
                    <a:pt x="487871" y="94081"/>
                  </a:cubicBezTo>
                  <a:lnTo>
                    <a:pt x="487137" y="90414"/>
                  </a:lnTo>
                  <a:cubicBezTo>
                    <a:pt x="488572" y="90724"/>
                    <a:pt x="489973" y="90943"/>
                    <a:pt x="491341" y="91069"/>
                  </a:cubicBezTo>
                  <a:cubicBezTo>
                    <a:pt x="492710" y="91196"/>
                    <a:pt x="494242" y="91257"/>
                    <a:pt x="495939" y="91253"/>
                  </a:cubicBezTo>
                  <a:lnTo>
                    <a:pt x="505159" y="91253"/>
                  </a:lnTo>
                  <a:lnTo>
                    <a:pt x="505159" y="56467"/>
                  </a:lnTo>
                  <a:cubicBezTo>
                    <a:pt x="505161" y="54372"/>
                    <a:pt x="505130" y="52643"/>
                    <a:pt x="505067" y="51281"/>
                  </a:cubicBezTo>
                  <a:cubicBezTo>
                    <a:pt x="505004" y="49919"/>
                    <a:pt x="504895" y="48295"/>
                    <a:pt x="504740" y="46409"/>
                  </a:cubicBezTo>
                  <a:cubicBezTo>
                    <a:pt x="507900" y="46706"/>
                    <a:pt x="510275" y="46950"/>
                    <a:pt x="511864" y="47142"/>
                  </a:cubicBezTo>
                  <a:cubicBezTo>
                    <a:pt x="515352" y="47389"/>
                    <a:pt x="517727" y="47681"/>
                    <a:pt x="518989" y="48020"/>
                  </a:cubicBezTo>
                  <a:cubicBezTo>
                    <a:pt x="520251" y="48358"/>
                    <a:pt x="520844" y="48834"/>
                    <a:pt x="520770" y="49447"/>
                  </a:cubicBezTo>
                  <a:cubicBezTo>
                    <a:pt x="520796" y="49901"/>
                    <a:pt x="520508" y="50329"/>
                    <a:pt x="519906" y="50731"/>
                  </a:cubicBezTo>
                  <a:cubicBezTo>
                    <a:pt x="519303" y="51132"/>
                    <a:pt x="518229" y="51613"/>
                    <a:pt x="516684" y="52171"/>
                  </a:cubicBezTo>
                  <a:lnTo>
                    <a:pt x="516684" y="91253"/>
                  </a:lnTo>
                  <a:lnTo>
                    <a:pt x="531248" y="91253"/>
                  </a:lnTo>
                  <a:lnTo>
                    <a:pt x="531248" y="39179"/>
                  </a:lnTo>
                  <a:cubicBezTo>
                    <a:pt x="531252" y="37374"/>
                    <a:pt x="531217" y="35746"/>
                    <a:pt x="531143" y="34294"/>
                  </a:cubicBezTo>
                  <a:cubicBezTo>
                    <a:pt x="531069" y="32843"/>
                    <a:pt x="530929" y="31083"/>
                    <a:pt x="530724" y="29016"/>
                  </a:cubicBezTo>
                  <a:close/>
                  <a:moveTo>
                    <a:pt x="781031" y="27654"/>
                  </a:moveTo>
                  <a:cubicBezTo>
                    <a:pt x="783502" y="29525"/>
                    <a:pt x="785502" y="31075"/>
                    <a:pt x="787030" y="32304"/>
                  </a:cubicBezTo>
                  <a:cubicBezTo>
                    <a:pt x="788558" y="33532"/>
                    <a:pt x="790505" y="35161"/>
                    <a:pt x="792871" y="37189"/>
                  </a:cubicBezTo>
                  <a:cubicBezTo>
                    <a:pt x="793030" y="37394"/>
                    <a:pt x="793157" y="37560"/>
                    <a:pt x="793251" y="37686"/>
                  </a:cubicBezTo>
                  <a:cubicBezTo>
                    <a:pt x="793344" y="37813"/>
                    <a:pt x="793393" y="37926"/>
                    <a:pt x="793395" y="38027"/>
                  </a:cubicBezTo>
                  <a:cubicBezTo>
                    <a:pt x="793390" y="38236"/>
                    <a:pt x="793294" y="38394"/>
                    <a:pt x="793107" y="38498"/>
                  </a:cubicBezTo>
                  <a:cubicBezTo>
                    <a:pt x="792919" y="38603"/>
                    <a:pt x="792666" y="38656"/>
                    <a:pt x="792347" y="38656"/>
                  </a:cubicBezTo>
                  <a:lnTo>
                    <a:pt x="760600" y="38656"/>
                  </a:lnTo>
                  <a:lnTo>
                    <a:pt x="760600" y="61706"/>
                  </a:lnTo>
                  <a:cubicBezTo>
                    <a:pt x="760600" y="63683"/>
                    <a:pt x="760600" y="65224"/>
                    <a:pt x="760600" y="66332"/>
                  </a:cubicBezTo>
                  <a:cubicBezTo>
                    <a:pt x="760600" y="67439"/>
                    <a:pt x="760600" y="68616"/>
                    <a:pt x="760600" y="69863"/>
                  </a:cubicBezTo>
                  <a:cubicBezTo>
                    <a:pt x="760600" y="71110"/>
                    <a:pt x="760600" y="72931"/>
                    <a:pt x="760600" y="75327"/>
                  </a:cubicBezTo>
                  <a:cubicBezTo>
                    <a:pt x="760634" y="76977"/>
                    <a:pt x="760659" y="78240"/>
                    <a:pt x="760674" y="79114"/>
                  </a:cubicBezTo>
                  <a:cubicBezTo>
                    <a:pt x="760689" y="79989"/>
                    <a:pt x="760698" y="80840"/>
                    <a:pt x="760701" y="81668"/>
                  </a:cubicBezTo>
                  <a:cubicBezTo>
                    <a:pt x="760704" y="82495"/>
                    <a:pt x="760706" y="83665"/>
                    <a:pt x="760705" y="85176"/>
                  </a:cubicBezTo>
                  <a:cubicBezTo>
                    <a:pt x="760709" y="85446"/>
                    <a:pt x="760727" y="85691"/>
                    <a:pt x="760757" y="85909"/>
                  </a:cubicBezTo>
                  <a:cubicBezTo>
                    <a:pt x="760788" y="86127"/>
                    <a:pt x="760805" y="86267"/>
                    <a:pt x="760810" y="86328"/>
                  </a:cubicBezTo>
                  <a:cubicBezTo>
                    <a:pt x="760827" y="88819"/>
                    <a:pt x="760190" y="90831"/>
                    <a:pt x="758898" y="92366"/>
                  </a:cubicBezTo>
                  <a:cubicBezTo>
                    <a:pt x="757605" y="93900"/>
                    <a:pt x="755553" y="95101"/>
                    <a:pt x="752742" y="95967"/>
                  </a:cubicBezTo>
                  <a:cubicBezTo>
                    <a:pt x="751736" y="96240"/>
                    <a:pt x="750526" y="96480"/>
                    <a:pt x="749114" y="96688"/>
                  </a:cubicBezTo>
                  <a:cubicBezTo>
                    <a:pt x="747702" y="96895"/>
                    <a:pt x="746466" y="97004"/>
                    <a:pt x="745408" y="97015"/>
                  </a:cubicBezTo>
                  <a:cubicBezTo>
                    <a:pt x="744794" y="97026"/>
                    <a:pt x="744371" y="96926"/>
                    <a:pt x="744137" y="96714"/>
                  </a:cubicBezTo>
                  <a:cubicBezTo>
                    <a:pt x="743904" y="96502"/>
                    <a:pt x="743768" y="96114"/>
                    <a:pt x="743731" y="95548"/>
                  </a:cubicBezTo>
                  <a:cubicBezTo>
                    <a:pt x="743631" y="94512"/>
                    <a:pt x="743465" y="93625"/>
                    <a:pt x="743234" y="92890"/>
                  </a:cubicBezTo>
                  <a:cubicBezTo>
                    <a:pt x="743002" y="92154"/>
                    <a:pt x="742679" y="91504"/>
                    <a:pt x="742265" y="90938"/>
                  </a:cubicBezTo>
                  <a:cubicBezTo>
                    <a:pt x="741540" y="89698"/>
                    <a:pt x="740160" y="88642"/>
                    <a:pt x="738126" y="87769"/>
                  </a:cubicBezTo>
                  <a:cubicBezTo>
                    <a:pt x="736092" y="86896"/>
                    <a:pt x="732407" y="85787"/>
                    <a:pt x="727072" y="84442"/>
                  </a:cubicBezTo>
                  <a:lnTo>
                    <a:pt x="727177" y="83080"/>
                  </a:lnTo>
                  <a:cubicBezTo>
                    <a:pt x="729631" y="83318"/>
                    <a:pt x="731673" y="83494"/>
                    <a:pt x="733304" y="83608"/>
                  </a:cubicBezTo>
                  <a:cubicBezTo>
                    <a:pt x="734935" y="83722"/>
                    <a:pt x="736730" y="83812"/>
                    <a:pt x="738687" y="83880"/>
                  </a:cubicBezTo>
                  <a:cubicBezTo>
                    <a:pt x="740644" y="83947"/>
                    <a:pt x="743338" y="84030"/>
                    <a:pt x="746770" y="84128"/>
                  </a:cubicBezTo>
                  <a:cubicBezTo>
                    <a:pt x="747540" y="84141"/>
                    <a:pt x="748069" y="84036"/>
                    <a:pt x="748355" y="83814"/>
                  </a:cubicBezTo>
                  <a:cubicBezTo>
                    <a:pt x="748641" y="83591"/>
                    <a:pt x="748776" y="83172"/>
                    <a:pt x="748761" y="82556"/>
                  </a:cubicBezTo>
                  <a:lnTo>
                    <a:pt x="748761" y="38656"/>
                  </a:lnTo>
                  <a:lnTo>
                    <a:pt x="730006" y="38656"/>
                  </a:lnTo>
                  <a:cubicBezTo>
                    <a:pt x="728006" y="38653"/>
                    <a:pt x="726269" y="38710"/>
                    <a:pt x="724793" y="38826"/>
                  </a:cubicBezTo>
                  <a:cubicBezTo>
                    <a:pt x="723318" y="38941"/>
                    <a:pt x="721842" y="39129"/>
                    <a:pt x="720367" y="39389"/>
                  </a:cubicBezTo>
                  <a:lnTo>
                    <a:pt x="719738" y="35303"/>
                  </a:lnTo>
                  <a:cubicBezTo>
                    <a:pt x="721318" y="35717"/>
                    <a:pt x="722899" y="36014"/>
                    <a:pt x="724479" y="36193"/>
                  </a:cubicBezTo>
                  <a:cubicBezTo>
                    <a:pt x="726059" y="36372"/>
                    <a:pt x="727902" y="36460"/>
                    <a:pt x="730006" y="36455"/>
                  </a:cubicBezTo>
                  <a:lnTo>
                    <a:pt x="773278" y="36455"/>
                  </a:lnTo>
                  <a:cubicBezTo>
                    <a:pt x="774852" y="34628"/>
                    <a:pt x="776131" y="33148"/>
                    <a:pt x="777115" y="32015"/>
                  </a:cubicBezTo>
                  <a:cubicBezTo>
                    <a:pt x="778100" y="30883"/>
                    <a:pt x="779405" y="29429"/>
                    <a:pt x="781031" y="27654"/>
                  </a:cubicBezTo>
                  <a:close/>
                  <a:moveTo>
                    <a:pt x="330918" y="27445"/>
                  </a:moveTo>
                  <a:cubicBezTo>
                    <a:pt x="330918" y="28929"/>
                    <a:pt x="330918" y="38743"/>
                    <a:pt x="330918" y="56886"/>
                  </a:cubicBezTo>
                  <a:lnTo>
                    <a:pt x="355226" y="56886"/>
                  </a:lnTo>
                  <a:lnTo>
                    <a:pt x="355226" y="27445"/>
                  </a:lnTo>
                  <a:close/>
                  <a:moveTo>
                    <a:pt x="296028" y="27445"/>
                  </a:moveTo>
                  <a:lnTo>
                    <a:pt x="296028" y="56886"/>
                  </a:lnTo>
                  <a:lnTo>
                    <a:pt x="318659" y="56886"/>
                  </a:lnTo>
                  <a:lnTo>
                    <a:pt x="318764" y="46618"/>
                  </a:lnTo>
                  <a:lnTo>
                    <a:pt x="318764" y="36350"/>
                  </a:lnTo>
                  <a:cubicBezTo>
                    <a:pt x="318764" y="35973"/>
                    <a:pt x="318764" y="35261"/>
                    <a:pt x="318764" y="34216"/>
                  </a:cubicBezTo>
                  <a:cubicBezTo>
                    <a:pt x="318764" y="33170"/>
                    <a:pt x="318764" y="30913"/>
                    <a:pt x="318764" y="27445"/>
                  </a:cubicBezTo>
                  <a:close/>
                  <a:moveTo>
                    <a:pt x="447009" y="26397"/>
                  </a:moveTo>
                  <a:cubicBezTo>
                    <a:pt x="452114" y="30354"/>
                    <a:pt x="456388" y="33965"/>
                    <a:pt x="459830" y="37228"/>
                  </a:cubicBezTo>
                  <a:cubicBezTo>
                    <a:pt x="463273" y="40491"/>
                    <a:pt x="466368" y="43866"/>
                    <a:pt x="469116" y="47352"/>
                  </a:cubicBezTo>
                  <a:cubicBezTo>
                    <a:pt x="471489" y="50371"/>
                    <a:pt x="473318" y="53239"/>
                    <a:pt x="474604" y="55956"/>
                  </a:cubicBezTo>
                  <a:cubicBezTo>
                    <a:pt x="475889" y="58674"/>
                    <a:pt x="476540" y="61045"/>
                    <a:pt x="476555" y="63068"/>
                  </a:cubicBezTo>
                  <a:cubicBezTo>
                    <a:pt x="476520" y="65151"/>
                    <a:pt x="476055" y="67237"/>
                    <a:pt x="475162" y="69327"/>
                  </a:cubicBezTo>
                  <a:cubicBezTo>
                    <a:pt x="474269" y="71418"/>
                    <a:pt x="473160" y="73170"/>
                    <a:pt x="471836" y="74586"/>
                  </a:cubicBezTo>
                  <a:cubicBezTo>
                    <a:pt x="470512" y="76001"/>
                    <a:pt x="469187" y="76737"/>
                    <a:pt x="467859" y="76794"/>
                  </a:cubicBezTo>
                  <a:cubicBezTo>
                    <a:pt x="467483" y="76787"/>
                    <a:pt x="467108" y="76643"/>
                    <a:pt x="466733" y="76361"/>
                  </a:cubicBezTo>
                  <a:cubicBezTo>
                    <a:pt x="466357" y="76080"/>
                    <a:pt x="466034" y="75700"/>
                    <a:pt x="465763" y="75222"/>
                  </a:cubicBezTo>
                  <a:cubicBezTo>
                    <a:pt x="465569" y="74903"/>
                    <a:pt x="465381" y="74441"/>
                    <a:pt x="465200" y="73834"/>
                  </a:cubicBezTo>
                  <a:cubicBezTo>
                    <a:pt x="465019" y="73227"/>
                    <a:pt x="464753" y="72188"/>
                    <a:pt x="464401" y="70717"/>
                  </a:cubicBezTo>
                  <a:cubicBezTo>
                    <a:pt x="463570" y="67397"/>
                    <a:pt x="462823" y="64581"/>
                    <a:pt x="462162" y="62269"/>
                  </a:cubicBezTo>
                  <a:cubicBezTo>
                    <a:pt x="461500" y="59958"/>
                    <a:pt x="460885" y="57954"/>
                    <a:pt x="460315" y="56258"/>
                  </a:cubicBezTo>
                  <a:cubicBezTo>
                    <a:pt x="458652" y="51052"/>
                    <a:pt x="456635" y="46088"/>
                    <a:pt x="454264" y="41367"/>
                  </a:cubicBezTo>
                  <a:cubicBezTo>
                    <a:pt x="451894" y="36645"/>
                    <a:pt x="449091" y="31970"/>
                    <a:pt x="445856" y="27340"/>
                  </a:cubicBezTo>
                  <a:close/>
                  <a:moveTo>
                    <a:pt x="399546" y="25454"/>
                  </a:moveTo>
                  <a:cubicBezTo>
                    <a:pt x="405071" y="26956"/>
                    <a:pt x="409073" y="28073"/>
                    <a:pt x="411552" y="28803"/>
                  </a:cubicBezTo>
                  <a:cubicBezTo>
                    <a:pt x="414031" y="29533"/>
                    <a:pt x="415573" y="30083"/>
                    <a:pt x="416178" y="30452"/>
                  </a:cubicBezTo>
                  <a:cubicBezTo>
                    <a:pt x="416782" y="30821"/>
                    <a:pt x="417036" y="31216"/>
                    <a:pt x="416938" y="31636"/>
                  </a:cubicBezTo>
                  <a:cubicBezTo>
                    <a:pt x="416956" y="32262"/>
                    <a:pt x="416580" y="32764"/>
                    <a:pt x="415812" y="33142"/>
                  </a:cubicBezTo>
                  <a:cubicBezTo>
                    <a:pt x="415044" y="33519"/>
                    <a:pt x="413777" y="33786"/>
                    <a:pt x="412014" y="33941"/>
                  </a:cubicBezTo>
                  <a:cubicBezTo>
                    <a:pt x="409977" y="39278"/>
                    <a:pt x="407921" y="43953"/>
                    <a:pt x="405845" y="47967"/>
                  </a:cubicBezTo>
                  <a:cubicBezTo>
                    <a:pt x="403769" y="51982"/>
                    <a:pt x="401320" y="56002"/>
                    <a:pt x="398498" y="60030"/>
                  </a:cubicBezTo>
                  <a:cubicBezTo>
                    <a:pt x="396116" y="63507"/>
                    <a:pt x="393650" y="66637"/>
                    <a:pt x="391098" y="69420"/>
                  </a:cubicBezTo>
                  <a:cubicBezTo>
                    <a:pt x="388546" y="72203"/>
                    <a:pt x="385425" y="75150"/>
                    <a:pt x="381734" y="78260"/>
                  </a:cubicBezTo>
                  <a:lnTo>
                    <a:pt x="380791" y="77422"/>
                  </a:lnTo>
                  <a:cubicBezTo>
                    <a:pt x="383517" y="73070"/>
                    <a:pt x="386054" y="68337"/>
                    <a:pt x="388400" y="63225"/>
                  </a:cubicBezTo>
                  <a:cubicBezTo>
                    <a:pt x="390747" y="58113"/>
                    <a:pt x="392890" y="52647"/>
                    <a:pt x="394831" y="46828"/>
                  </a:cubicBezTo>
                  <a:cubicBezTo>
                    <a:pt x="396337" y="42323"/>
                    <a:pt x="397463" y="38367"/>
                    <a:pt x="398210" y="34962"/>
                  </a:cubicBezTo>
                  <a:cubicBezTo>
                    <a:pt x="398956" y="31557"/>
                    <a:pt x="399401" y="28388"/>
                    <a:pt x="399546" y="25454"/>
                  </a:cubicBezTo>
                  <a:close/>
                  <a:moveTo>
                    <a:pt x="81410" y="24303"/>
                  </a:moveTo>
                  <a:cubicBezTo>
                    <a:pt x="83043" y="25485"/>
                    <a:pt x="84362" y="26451"/>
                    <a:pt x="85366" y="27200"/>
                  </a:cubicBezTo>
                  <a:cubicBezTo>
                    <a:pt x="86370" y="27949"/>
                    <a:pt x="87636" y="28940"/>
                    <a:pt x="89164" y="30173"/>
                  </a:cubicBezTo>
                  <a:cubicBezTo>
                    <a:pt x="89579" y="30481"/>
                    <a:pt x="89875" y="30750"/>
                    <a:pt x="90054" y="30980"/>
                  </a:cubicBezTo>
                  <a:cubicBezTo>
                    <a:pt x="90233" y="31210"/>
                    <a:pt x="90321" y="31427"/>
                    <a:pt x="90316" y="31631"/>
                  </a:cubicBezTo>
                  <a:cubicBezTo>
                    <a:pt x="90340" y="32034"/>
                    <a:pt x="90109" y="32431"/>
                    <a:pt x="89622" y="32822"/>
                  </a:cubicBezTo>
                  <a:cubicBezTo>
                    <a:pt x="89135" y="33213"/>
                    <a:pt x="88249" y="33689"/>
                    <a:pt x="86964" y="34251"/>
                  </a:cubicBezTo>
                  <a:cubicBezTo>
                    <a:pt x="86964" y="34856"/>
                    <a:pt x="86964" y="35350"/>
                    <a:pt x="86964" y="35732"/>
                  </a:cubicBezTo>
                  <a:cubicBezTo>
                    <a:pt x="86964" y="36115"/>
                    <a:pt x="86964" y="36530"/>
                    <a:pt x="86964" y="36978"/>
                  </a:cubicBezTo>
                  <a:cubicBezTo>
                    <a:pt x="86959" y="38049"/>
                    <a:pt x="86968" y="39473"/>
                    <a:pt x="86990" y="41250"/>
                  </a:cubicBezTo>
                  <a:cubicBezTo>
                    <a:pt x="87012" y="43027"/>
                    <a:pt x="87073" y="45653"/>
                    <a:pt x="87173" y="49128"/>
                  </a:cubicBezTo>
                  <a:cubicBezTo>
                    <a:pt x="87175" y="49694"/>
                    <a:pt x="87119" y="50136"/>
                    <a:pt x="87003" y="50452"/>
                  </a:cubicBezTo>
                  <a:cubicBezTo>
                    <a:pt x="86887" y="50769"/>
                    <a:pt x="86699" y="51027"/>
                    <a:pt x="86440" y="51226"/>
                  </a:cubicBezTo>
                  <a:cubicBezTo>
                    <a:pt x="85999" y="51541"/>
                    <a:pt x="85152" y="51777"/>
                    <a:pt x="83899" y="51934"/>
                  </a:cubicBezTo>
                  <a:cubicBezTo>
                    <a:pt x="82646" y="52091"/>
                    <a:pt x="81118" y="52170"/>
                    <a:pt x="79315" y="52170"/>
                  </a:cubicBezTo>
                  <a:cubicBezTo>
                    <a:pt x="77837" y="52194"/>
                    <a:pt x="76864" y="52067"/>
                    <a:pt x="76394" y="51790"/>
                  </a:cubicBezTo>
                  <a:cubicBezTo>
                    <a:pt x="75925" y="51512"/>
                    <a:pt x="75711" y="50940"/>
                    <a:pt x="75753" y="50072"/>
                  </a:cubicBezTo>
                  <a:lnTo>
                    <a:pt x="75753" y="47136"/>
                  </a:lnTo>
                  <a:lnTo>
                    <a:pt x="54798" y="47136"/>
                  </a:lnTo>
                  <a:lnTo>
                    <a:pt x="55007" y="60455"/>
                  </a:lnTo>
                  <a:lnTo>
                    <a:pt x="80153" y="60455"/>
                  </a:lnTo>
                  <a:cubicBezTo>
                    <a:pt x="81391" y="59219"/>
                    <a:pt x="82399" y="58231"/>
                    <a:pt x="83179" y="57492"/>
                  </a:cubicBezTo>
                  <a:cubicBezTo>
                    <a:pt x="83958" y="56754"/>
                    <a:pt x="84940" y="55819"/>
                    <a:pt x="86125" y="54687"/>
                  </a:cubicBezTo>
                  <a:cubicBezTo>
                    <a:pt x="87754" y="55871"/>
                    <a:pt x="89081" y="56859"/>
                    <a:pt x="90107" y="57649"/>
                  </a:cubicBezTo>
                  <a:cubicBezTo>
                    <a:pt x="91133" y="58440"/>
                    <a:pt x="92460" y="59480"/>
                    <a:pt x="94088" y="60768"/>
                  </a:cubicBezTo>
                  <a:cubicBezTo>
                    <a:pt x="94507" y="61124"/>
                    <a:pt x="94822" y="61427"/>
                    <a:pt x="95031" y="61679"/>
                  </a:cubicBezTo>
                  <a:cubicBezTo>
                    <a:pt x="95241" y="61931"/>
                    <a:pt x="95346" y="62182"/>
                    <a:pt x="95346" y="62434"/>
                  </a:cubicBezTo>
                  <a:cubicBezTo>
                    <a:pt x="95365" y="62785"/>
                    <a:pt x="95116" y="63156"/>
                    <a:pt x="94599" y="63547"/>
                  </a:cubicBezTo>
                  <a:cubicBezTo>
                    <a:pt x="94082" y="63937"/>
                    <a:pt x="93178" y="64440"/>
                    <a:pt x="91888" y="65053"/>
                  </a:cubicBezTo>
                  <a:cubicBezTo>
                    <a:pt x="91347" y="69912"/>
                    <a:pt x="90834" y="73715"/>
                    <a:pt x="90347" y="76462"/>
                  </a:cubicBezTo>
                  <a:cubicBezTo>
                    <a:pt x="89861" y="79209"/>
                    <a:pt x="89293" y="81304"/>
                    <a:pt x="88644" y="82746"/>
                  </a:cubicBezTo>
                  <a:cubicBezTo>
                    <a:pt x="87994" y="84189"/>
                    <a:pt x="87155" y="85383"/>
                    <a:pt x="86125" y="86328"/>
                  </a:cubicBezTo>
                  <a:cubicBezTo>
                    <a:pt x="85204" y="87315"/>
                    <a:pt x="84060" y="88092"/>
                    <a:pt x="82694" y="88659"/>
                  </a:cubicBezTo>
                  <a:cubicBezTo>
                    <a:pt x="81328" y="89227"/>
                    <a:pt x="79607" y="89637"/>
                    <a:pt x="77534" y="89891"/>
                  </a:cubicBezTo>
                  <a:cubicBezTo>
                    <a:pt x="76848" y="89945"/>
                    <a:pt x="76255" y="89993"/>
                    <a:pt x="75753" y="90035"/>
                  </a:cubicBezTo>
                  <a:cubicBezTo>
                    <a:pt x="75251" y="90076"/>
                    <a:pt x="74866" y="90098"/>
                    <a:pt x="74600" y="90100"/>
                  </a:cubicBezTo>
                  <a:cubicBezTo>
                    <a:pt x="74030" y="90113"/>
                    <a:pt x="73624" y="90008"/>
                    <a:pt x="73382" y="89786"/>
                  </a:cubicBezTo>
                  <a:cubicBezTo>
                    <a:pt x="73140" y="89563"/>
                    <a:pt x="73022" y="89144"/>
                    <a:pt x="73028" y="88528"/>
                  </a:cubicBezTo>
                  <a:cubicBezTo>
                    <a:pt x="72941" y="86852"/>
                    <a:pt x="72487" y="85490"/>
                    <a:pt x="71666" y="84442"/>
                  </a:cubicBezTo>
                  <a:cubicBezTo>
                    <a:pt x="70950" y="83425"/>
                    <a:pt x="69815" y="82552"/>
                    <a:pt x="68261" y="81823"/>
                  </a:cubicBezTo>
                  <a:cubicBezTo>
                    <a:pt x="66707" y="81094"/>
                    <a:pt x="63686" y="80011"/>
                    <a:pt x="59198" y="78575"/>
                  </a:cubicBezTo>
                  <a:lnTo>
                    <a:pt x="59198" y="77422"/>
                  </a:lnTo>
                  <a:cubicBezTo>
                    <a:pt x="63968" y="77832"/>
                    <a:pt x="67578" y="78112"/>
                    <a:pt x="70029" y="78260"/>
                  </a:cubicBezTo>
                  <a:cubicBezTo>
                    <a:pt x="72481" y="78409"/>
                    <a:pt x="74388" y="78479"/>
                    <a:pt x="75753" y="78470"/>
                  </a:cubicBezTo>
                  <a:cubicBezTo>
                    <a:pt x="76632" y="78485"/>
                    <a:pt x="77335" y="78245"/>
                    <a:pt x="77861" y="77749"/>
                  </a:cubicBezTo>
                  <a:cubicBezTo>
                    <a:pt x="78387" y="77254"/>
                    <a:pt x="78802" y="76411"/>
                    <a:pt x="79105" y="75221"/>
                  </a:cubicBezTo>
                  <a:cubicBezTo>
                    <a:pt x="79516" y="73701"/>
                    <a:pt x="79848" y="71971"/>
                    <a:pt x="80101" y="70032"/>
                  </a:cubicBezTo>
                  <a:cubicBezTo>
                    <a:pt x="80354" y="68093"/>
                    <a:pt x="80581" y="65630"/>
                    <a:pt x="80782" y="62642"/>
                  </a:cubicBezTo>
                  <a:lnTo>
                    <a:pt x="55007" y="62642"/>
                  </a:lnTo>
                  <a:lnTo>
                    <a:pt x="55217" y="73544"/>
                  </a:lnTo>
                  <a:cubicBezTo>
                    <a:pt x="55283" y="77253"/>
                    <a:pt x="55336" y="80081"/>
                    <a:pt x="55376" y="82028"/>
                  </a:cubicBezTo>
                  <a:cubicBezTo>
                    <a:pt x="55415" y="83975"/>
                    <a:pt x="55461" y="85840"/>
                    <a:pt x="55512" y="87624"/>
                  </a:cubicBezTo>
                  <a:cubicBezTo>
                    <a:pt x="55563" y="89408"/>
                    <a:pt x="55639" y="91910"/>
                    <a:pt x="55741" y="95129"/>
                  </a:cubicBezTo>
                  <a:cubicBezTo>
                    <a:pt x="55804" y="96306"/>
                    <a:pt x="55337" y="97096"/>
                    <a:pt x="54339" y="97500"/>
                  </a:cubicBezTo>
                  <a:cubicBezTo>
                    <a:pt x="53342" y="97904"/>
                    <a:pt x="51434" y="98091"/>
                    <a:pt x="48616" y="98063"/>
                  </a:cubicBezTo>
                  <a:cubicBezTo>
                    <a:pt x="46581" y="98094"/>
                    <a:pt x="45254" y="97980"/>
                    <a:pt x="44634" y="97722"/>
                  </a:cubicBezTo>
                  <a:cubicBezTo>
                    <a:pt x="44015" y="97465"/>
                    <a:pt x="43735" y="96880"/>
                    <a:pt x="43796" y="95967"/>
                  </a:cubicBezTo>
                  <a:cubicBezTo>
                    <a:pt x="43865" y="92407"/>
                    <a:pt x="43914" y="89574"/>
                    <a:pt x="43944" y="87469"/>
                  </a:cubicBezTo>
                  <a:cubicBezTo>
                    <a:pt x="43973" y="85364"/>
                    <a:pt x="43992" y="83555"/>
                    <a:pt x="43998" y="82044"/>
                  </a:cubicBezTo>
                  <a:cubicBezTo>
                    <a:pt x="44005" y="80532"/>
                    <a:pt x="44007" y="78887"/>
                    <a:pt x="44006" y="77107"/>
                  </a:cubicBezTo>
                  <a:lnTo>
                    <a:pt x="44006" y="71238"/>
                  </a:lnTo>
                  <a:cubicBezTo>
                    <a:pt x="40581" y="74633"/>
                    <a:pt x="37241" y="77537"/>
                    <a:pt x="33987" y="79950"/>
                  </a:cubicBezTo>
                  <a:cubicBezTo>
                    <a:pt x="30732" y="82362"/>
                    <a:pt x="27052" y="84663"/>
                    <a:pt x="22946" y="86852"/>
                  </a:cubicBezTo>
                  <a:cubicBezTo>
                    <a:pt x="19432" y="88747"/>
                    <a:pt x="16061" y="90327"/>
                    <a:pt x="12835" y="91593"/>
                  </a:cubicBezTo>
                  <a:cubicBezTo>
                    <a:pt x="9609" y="92859"/>
                    <a:pt x="5924" y="94073"/>
                    <a:pt x="1781" y="95234"/>
                  </a:cubicBezTo>
                  <a:lnTo>
                    <a:pt x="1258" y="94186"/>
                  </a:lnTo>
                  <a:cubicBezTo>
                    <a:pt x="5929" y="91449"/>
                    <a:pt x="10260" y="88620"/>
                    <a:pt x="14250" y="85699"/>
                  </a:cubicBezTo>
                  <a:cubicBezTo>
                    <a:pt x="18240" y="82779"/>
                    <a:pt x="22151" y="79530"/>
                    <a:pt x="25984" y="75954"/>
                  </a:cubicBezTo>
                  <a:cubicBezTo>
                    <a:pt x="28416" y="73690"/>
                    <a:pt x="30494" y="71589"/>
                    <a:pt x="32219" y="69652"/>
                  </a:cubicBezTo>
                  <a:cubicBezTo>
                    <a:pt x="33943" y="67715"/>
                    <a:pt x="35812" y="65379"/>
                    <a:pt x="37824" y="62642"/>
                  </a:cubicBezTo>
                  <a:lnTo>
                    <a:pt x="19174" y="62642"/>
                  </a:lnTo>
                  <a:cubicBezTo>
                    <a:pt x="18879" y="63634"/>
                    <a:pt x="18631" y="64455"/>
                    <a:pt x="18428" y="65106"/>
                  </a:cubicBezTo>
                  <a:cubicBezTo>
                    <a:pt x="18225" y="65756"/>
                    <a:pt x="17950" y="66578"/>
                    <a:pt x="17602" y="67569"/>
                  </a:cubicBezTo>
                  <a:cubicBezTo>
                    <a:pt x="17269" y="68239"/>
                    <a:pt x="16810" y="68707"/>
                    <a:pt x="16227" y="68971"/>
                  </a:cubicBezTo>
                  <a:cubicBezTo>
                    <a:pt x="15645" y="69235"/>
                    <a:pt x="14741" y="69362"/>
                    <a:pt x="13516" y="69351"/>
                  </a:cubicBezTo>
                  <a:cubicBezTo>
                    <a:pt x="11139" y="69346"/>
                    <a:pt x="9293" y="69172"/>
                    <a:pt x="7976" y="68827"/>
                  </a:cubicBezTo>
                  <a:cubicBezTo>
                    <a:pt x="6660" y="68482"/>
                    <a:pt x="5992" y="67993"/>
                    <a:pt x="5972" y="67359"/>
                  </a:cubicBezTo>
                  <a:cubicBezTo>
                    <a:pt x="5972" y="67198"/>
                    <a:pt x="5999" y="66997"/>
                    <a:pt x="6051" y="66757"/>
                  </a:cubicBezTo>
                  <a:cubicBezTo>
                    <a:pt x="6103" y="66516"/>
                    <a:pt x="6182" y="66263"/>
                    <a:pt x="6287" y="65997"/>
                  </a:cubicBezTo>
                  <a:cubicBezTo>
                    <a:pt x="8315" y="60750"/>
                    <a:pt x="9969" y="55901"/>
                    <a:pt x="11251" y="51449"/>
                  </a:cubicBezTo>
                  <a:cubicBezTo>
                    <a:pt x="12532" y="46998"/>
                    <a:pt x="13532" y="42698"/>
                    <a:pt x="14250" y="38551"/>
                  </a:cubicBezTo>
                  <a:cubicBezTo>
                    <a:pt x="16629" y="39729"/>
                    <a:pt x="18524" y="40729"/>
                    <a:pt x="19934" y="41553"/>
                  </a:cubicBezTo>
                  <a:cubicBezTo>
                    <a:pt x="21344" y="42377"/>
                    <a:pt x="23081" y="43509"/>
                    <a:pt x="25146" y="44949"/>
                  </a:cubicBezTo>
                  <a:lnTo>
                    <a:pt x="43691" y="44949"/>
                  </a:lnTo>
                  <a:lnTo>
                    <a:pt x="43587" y="31943"/>
                  </a:lnTo>
                  <a:lnTo>
                    <a:pt x="17917" y="31943"/>
                  </a:lnTo>
                  <a:cubicBezTo>
                    <a:pt x="16961" y="31937"/>
                    <a:pt x="16044" y="31976"/>
                    <a:pt x="15166" y="32061"/>
                  </a:cubicBezTo>
                  <a:cubicBezTo>
                    <a:pt x="14289" y="32147"/>
                    <a:pt x="13215" y="32317"/>
                    <a:pt x="11945" y="32573"/>
                  </a:cubicBezTo>
                  <a:lnTo>
                    <a:pt x="11316" y="28917"/>
                  </a:lnTo>
                  <a:cubicBezTo>
                    <a:pt x="12508" y="29227"/>
                    <a:pt x="13634" y="29446"/>
                    <a:pt x="14695" y="29573"/>
                  </a:cubicBezTo>
                  <a:cubicBezTo>
                    <a:pt x="15756" y="29699"/>
                    <a:pt x="16830" y="29761"/>
                    <a:pt x="17917" y="29756"/>
                  </a:cubicBezTo>
                  <a:lnTo>
                    <a:pt x="75857" y="29756"/>
                  </a:lnTo>
                  <a:cubicBezTo>
                    <a:pt x="77209" y="28454"/>
                    <a:pt x="78173" y="27519"/>
                    <a:pt x="78752" y="26951"/>
                  </a:cubicBezTo>
                  <a:cubicBezTo>
                    <a:pt x="79330" y="26383"/>
                    <a:pt x="80216" y="25500"/>
                    <a:pt x="81410" y="24303"/>
                  </a:cubicBezTo>
                  <a:close/>
                  <a:moveTo>
                    <a:pt x="199740" y="23465"/>
                  </a:moveTo>
                  <a:cubicBezTo>
                    <a:pt x="202355" y="24743"/>
                    <a:pt x="204459" y="25831"/>
                    <a:pt x="206052" y="26728"/>
                  </a:cubicBezTo>
                  <a:cubicBezTo>
                    <a:pt x="207646" y="27626"/>
                    <a:pt x="209698" y="28845"/>
                    <a:pt x="212208" y="30385"/>
                  </a:cubicBezTo>
                  <a:lnTo>
                    <a:pt x="228762" y="30385"/>
                  </a:lnTo>
                  <a:cubicBezTo>
                    <a:pt x="229945" y="29048"/>
                    <a:pt x="230906" y="27973"/>
                    <a:pt x="231644" y="27161"/>
                  </a:cubicBezTo>
                  <a:cubicBezTo>
                    <a:pt x="232381" y="26348"/>
                    <a:pt x="233342" y="25326"/>
                    <a:pt x="234525" y="24094"/>
                  </a:cubicBezTo>
                  <a:cubicBezTo>
                    <a:pt x="236260" y="25429"/>
                    <a:pt x="237662" y="26508"/>
                    <a:pt x="238729" y="27331"/>
                  </a:cubicBezTo>
                  <a:cubicBezTo>
                    <a:pt x="239796" y="28154"/>
                    <a:pt x="241119" y="29207"/>
                    <a:pt x="242697" y="30489"/>
                  </a:cubicBezTo>
                  <a:cubicBezTo>
                    <a:pt x="243062" y="30845"/>
                    <a:pt x="243328" y="31149"/>
                    <a:pt x="243496" y="31400"/>
                  </a:cubicBezTo>
                  <a:cubicBezTo>
                    <a:pt x="243664" y="31652"/>
                    <a:pt x="243747" y="31904"/>
                    <a:pt x="243745" y="32155"/>
                  </a:cubicBezTo>
                  <a:cubicBezTo>
                    <a:pt x="243771" y="32506"/>
                    <a:pt x="243562" y="32876"/>
                    <a:pt x="243116" y="33267"/>
                  </a:cubicBezTo>
                  <a:cubicBezTo>
                    <a:pt x="242671" y="33657"/>
                    <a:pt x="241833" y="34160"/>
                    <a:pt x="240602" y="34773"/>
                  </a:cubicBezTo>
                  <a:lnTo>
                    <a:pt x="240602" y="51649"/>
                  </a:lnTo>
                  <a:cubicBezTo>
                    <a:pt x="240597" y="52170"/>
                    <a:pt x="240606" y="53724"/>
                    <a:pt x="240628" y="56312"/>
                  </a:cubicBezTo>
                  <a:cubicBezTo>
                    <a:pt x="240650" y="58901"/>
                    <a:pt x="240711" y="63177"/>
                    <a:pt x="240811" y="69141"/>
                  </a:cubicBezTo>
                  <a:cubicBezTo>
                    <a:pt x="240803" y="70273"/>
                    <a:pt x="240296" y="71050"/>
                    <a:pt x="239292" y="71474"/>
                  </a:cubicBezTo>
                  <a:cubicBezTo>
                    <a:pt x="238288" y="71898"/>
                    <a:pt x="236524" y="72098"/>
                    <a:pt x="234001" y="72077"/>
                  </a:cubicBezTo>
                  <a:cubicBezTo>
                    <a:pt x="232220" y="72101"/>
                    <a:pt x="231041" y="71974"/>
                    <a:pt x="230465" y="71697"/>
                  </a:cubicBezTo>
                  <a:cubicBezTo>
                    <a:pt x="229889" y="71419"/>
                    <a:pt x="229600" y="70847"/>
                    <a:pt x="229600" y="69980"/>
                  </a:cubicBezTo>
                  <a:lnTo>
                    <a:pt x="229600" y="64424"/>
                  </a:lnTo>
                  <a:lnTo>
                    <a:pt x="210846" y="64424"/>
                  </a:lnTo>
                  <a:lnTo>
                    <a:pt x="210846" y="70399"/>
                  </a:lnTo>
                  <a:cubicBezTo>
                    <a:pt x="210850" y="70961"/>
                    <a:pt x="210789" y="71384"/>
                    <a:pt x="210662" y="71670"/>
                  </a:cubicBezTo>
                  <a:cubicBezTo>
                    <a:pt x="210536" y="71956"/>
                    <a:pt x="210317" y="72197"/>
                    <a:pt x="210007" y="72391"/>
                  </a:cubicBezTo>
                  <a:cubicBezTo>
                    <a:pt x="209564" y="72660"/>
                    <a:pt x="208800" y="72883"/>
                    <a:pt x="207716" y="73059"/>
                  </a:cubicBezTo>
                  <a:cubicBezTo>
                    <a:pt x="206631" y="73236"/>
                    <a:pt x="205369" y="73328"/>
                    <a:pt x="203931" y="73335"/>
                  </a:cubicBezTo>
                  <a:cubicBezTo>
                    <a:pt x="202193" y="73363"/>
                    <a:pt x="201032" y="73201"/>
                    <a:pt x="200447" y="72850"/>
                  </a:cubicBezTo>
                  <a:cubicBezTo>
                    <a:pt x="199862" y="72498"/>
                    <a:pt x="199591" y="71786"/>
                    <a:pt x="199635" y="70714"/>
                  </a:cubicBezTo>
                  <a:cubicBezTo>
                    <a:pt x="199790" y="65593"/>
                    <a:pt x="199899" y="60967"/>
                    <a:pt x="199962" y="56836"/>
                  </a:cubicBezTo>
                  <a:cubicBezTo>
                    <a:pt x="200026" y="52706"/>
                    <a:pt x="200056" y="48077"/>
                    <a:pt x="200054" y="42949"/>
                  </a:cubicBezTo>
                  <a:cubicBezTo>
                    <a:pt x="200054" y="40383"/>
                    <a:pt x="200042" y="38132"/>
                    <a:pt x="200019" y="36196"/>
                  </a:cubicBezTo>
                  <a:cubicBezTo>
                    <a:pt x="199996" y="34260"/>
                    <a:pt x="199961" y="32313"/>
                    <a:pt x="199914" y="30354"/>
                  </a:cubicBezTo>
                  <a:cubicBezTo>
                    <a:pt x="199868" y="28395"/>
                    <a:pt x="199809" y="26099"/>
                    <a:pt x="199740" y="23465"/>
                  </a:cubicBezTo>
                  <a:close/>
                  <a:moveTo>
                    <a:pt x="881510" y="15815"/>
                  </a:moveTo>
                  <a:cubicBezTo>
                    <a:pt x="884082" y="17733"/>
                    <a:pt x="886169" y="19344"/>
                    <a:pt x="887771" y="20647"/>
                  </a:cubicBezTo>
                  <a:cubicBezTo>
                    <a:pt x="889373" y="21950"/>
                    <a:pt x="891407" y="23692"/>
                    <a:pt x="893874" y="25873"/>
                  </a:cubicBezTo>
                  <a:cubicBezTo>
                    <a:pt x="894083" y="26076"/>
                    <a:pt x="894241" y="26246"/>
                    <a:pt x="894345" y="26384"/>
                  </a:cubicBezTo>
                  <a:cubicBezTo>
                    <a:pt x="894450" y="26521"/>
                    <a:pt x="894503" y="26665"/>
                    <a:pt x="894503" y="26816"/>
                  </a:cubicBezTo>
                  <a:cubicBezTo>
                    <a:pt x="894496" y="27030"/>
                    <a:pt x="894378" y="27204"/>
                    <a:pt x="894149" y="27340"/>
                  </a:cubicBezTo>
                  <a:cubicBezTo>
                    <a:pt x="893920" y="27475"/>
                    <a:pt x="893619" y="27545"/>
                    <a:pt x="893245" y="27549"/>
                  </a:cubicBezTo>
                  <a:lnTo>
                    <a:pt x="854898" y="27549"/>
                  </a:lnTo>
                  <a:lnTo>
                    <a:pt x="854898" y="54372"/>
                  </a:lnTo>
                  <a:lnTo>
                    <a:pt x="868833" y="54372"/>
                  </a:lnTo>
                  <a:cubicBezTo>
                    <a:pt x="870463" y="52442"/>
                    <a:pt x="871812" y="50879"/>
                    <a:pt x="872880" y="49683"/>
                  </a:cubicBezTo>
                  <a:cubicBezTo>
                    <a:pt x="873947" y="48487"/>
                    <a:pt x="875322" y="46976"/>
                    <a:pt x="877005" y="45152"/>
                  </a:cubicBezTo>
                  <a:cubicBezTo>
                    <a:pt x="879472" y="47120"/>
                    <a:pt x="881480" y="48762"/>
                    <a:pt x="883030" y="50076"/>
                  </a:cubicBezTo>
                  <a:cubicBezTo>
                    <a:pt x="884579" y="51390"/>
                    <a:pt x="886588" y="53136"/>
                    <a:pt x="889054" y="55315"/>
                  </a:cubicBezTo>
                  <a:cubicBezTo>
                    <a:pt x="889386" y="55612"/>
                    <a:pt x="889561" y="55856"/>
                    <a:pt x="889578" y="56048"/>
                  </a:cubicBezTo>
                  <a:cubicBezTo>
                    <a:pt x="889574" y="56208"/>
                    <a:pt x="889478" y="56334"/>
                    <a:pt x="889290" y="56428"/>
                  </a:cubicBezTo>
                  <a:cubicBezTo>
                    <a:pt x="889102" y="56522"/>
                    <a:pt x="888849" y="56570"/>
                    <a:pt x="888530" y="56572"/>
                  </a:cubicBezTo>
                  <a:lnTo>
                    <a:pt x="854898" y="56572"/>
                  </a:lnTo>
                  <a:lnTo>
                    <a:pt x="854898" y="89471"/>
                  </a:lnTo>
                  <a:lnTo>
                    <a:pt x="877005" y="89471"/>
                  </a:lnTo>
                  <a:cubicBezTo>
                    <a:pt x="878384" y="87925"/>
                    <a:pt x="879445" y="86734"/>
                    <a:pt x="880187" y="85897"/>
                  </a:cubicBezTo>
                  <a:cubicBezTo>
                    <a:pt x="880930" y="85061"/>
                    <a:pt x="881672" y="84219"/>
                    <a:pt x="882415" y="83371"/>
                  </a:cubicBezTo>
                  <a:cubicBezTo>
                    <a:pt x="883157" y="82523"/>
                    <a:pt x="884218" y="81309"/>
                    <a:pt x="885597" y="79727"/>
                  </a:cubicBezTo>
                  <a:lnTo>
                    <a:pt x="898065" y="90205"/>
                  </a:lnTo>
                  <a:cubicBezTo>
                    <a:pt x="898270" y="90460"/>
                    <a:pt x="898410" y="90657"/>
                    <a:pt x="898484" y="90794"/>
                  </a:cubicBezTo>
                  <a:cubicBezTo>
                    <a:pt x="898558" y="90932"/>
                    <a:pt x="898593" y="91050"/>
                    <a:pt x="898589" y="91148"/>
                  </a:cubicBezTo>
                  <a:cubicBezTo>
                    <a:pt x="898591" y="91353"/>
                    <a:pt x="898508" y="91493"/>
                    <a:pt x="898340" y="91567"/>
                  </a:cubicBezTo>
                  <a:cubicBezTo>
                    <a:pt x="898172" y="91641"/>
                    <a:pt x="897906" y="91676"/>
                    <a:pt x="897541" y="91672"/>
                  </a:cubicBezTo>
                  <a:lnTo>
                    <a:pt x="810159" y="91672"/>
                  </a:lnTo>
                  <a:cubicBezTo>
                    <a:pt x="809314" y="91672"/>
                    <a:pt x="808227" y="91724"/>
                    <a:pt x="806898" y="91829"/>
                  </a:cubicBezTo>
                  <a:cubicBezTo>
                    <a:pt x="805568" y="91934"/>
                    <a:pt x="804036" y="92091"/>
                    <a:pt x="802301" y="92300"/>
                  </a:cubicBezTo>
                  <a:lnTo>
                    <a:pt x="801358" y="88528"/>
                  </a:lnTo>
                  <a:cubicBezTo>
                    <a:pt x="802798" y="88797"/>
                    <a:pt x="804370" y="89020"/>
                    <a:pt x="806072" y="89196"/>
                  </a:cubicBezTo>
                  <a:cubicBezTo>
                    <a:pt x="807775" y="89373"/>
                    <a:pt x="809137" y="89465"/>
                    <a:pt x="810159" y="89471"/>
                  </a:cubicBezTo>
                  <a:lnTo>
                    <a:pt x="842744" y="89471"/>
                  </a:lnTo>
                  <a:lnTo>
                    <a:pt x="842744" y="56572"/>
                  </a:lnTo>
                  <a:lnTo>
                    <a:pt x="819693" y="56572"/>
                  </a:lnTo>
                  <a:cubicBezTo>
                    <a:pt x="819036" y="56590"/>
                    <a:pt x="817940" y="56686"/>
                    <a:pt x="816406" y="56860"/>
                  </a:cubicBezTo>
                  <a:cubicBezTo>
                    <a:pt x="814871" y="57035"/>
                    <a:pt x="813697" y="57183"/>
                    <a:pt x="812883" y="57305"/>
                  </a:cubicBezTo>
                  <a:lnTo>
                    <a:pt x="811940" y="53429"/>
                  </a:lnTo>
                  <a:cubicBezTo>
                    <a:pt x="813311" y="53697"/>
                    <a:pt x="814734" y="53920"/>
                    <a:pt x="816209" y="54097"/>
                  </a:cubicBezTo>
                  <a:cubicBezTo>
                    <a:pt x="817685" y="54274"/>
                    <a:pt x="818846" y="54365"/>
                    <a:pt x="819693" y="54372"/>
                  </a:cubicBezTo>
                  <a:lnTo>
                    <a:pt x="842744" y="54372"/>
                  </a:lnTo>
                  <a:lnTo>
                    <a:pt x="842744" y="27549"/>
                  </a:lnTo>
                  <a:lnTo>
                    <a:pt x="815502" y="27549"/>
                  </a:lnTo>
                  <a:cubicBezTo>
                    <a:pt x="814845" y="27554"/>
                    <a:pt x="813854" y="27624"/>
                    <a:pt x="812529" y="27759"/>
                  </a:cubicBezTo>
                  <a:cubicBezTo>
                    <a:pt x="811204" y="27894"/>
                    <a:pt x="809716" y="28069"/>
                    <a:pt x="808063" y="28283"/>
                  </a:cubicBezTo>
                  <a:lnTo>
                    <a:pt x="807225" y="24406"/>
                  </a:lnTo>
                  <a:cubicBezTo>
                    <a:pt x="808873" y="24720"/>
                    <a:pt x="810423" y="24956"/>
                    <a:pt x="811874" y="25113"/>
                  </a:cubicBezTo>
                  <a:cubicBezTo>
                    <a:pt x="813326" y="25271"/>
                    <a:pt x="814535" y="25349"/>
                    <a:pt x="815502" y="25349"/>
                  </a:cubicBezTo>
                  <a:lnTo>
                    <a:pt x="873024" y="25349"/>
                  </a:lnTo>
                  <a:cubicBezTo>
                    <a:pt x="874805" y="23419"/>
                    <a:pt x="876246" y="21830"/>
                    <a:pt x="877346" y="20582"/>
                  </a:cubicBezTo>
                  <a:cubicBezTo>
                    <a:pt x="878446" y="19333"/>
                    <a:pt x="879834" y="17744"/>
                    <a:pt x="881510" y="15815"/>
                  </a:cubicBezTo>
                  <a:close/>
                  <a:moveTo>
                    <a:pt x="189157" y="11093"/>
                  </a:moveTo>
                  <a:lnTo>
                    <a:pt x="189157" y="87487"/>
                  </a:lnTo>
                  <a:lnTo>
                    <a:pt x="251918" y="87487"/>
                  </a:lnTo>
                  <a:lnTo>
                    <a:pt x="251918" y="11093"/>
                  </a:lnTo>
                  <a:close/>
                  <a:moveTo>
                    <a:pt x="136419" y="8592"/>
                  </a:moveTo>
                  <a:cubicBezTo>
                    <a:pt x="142892" y="8670"/>
                    <a:pt x="148178" y="9925"/>
                    <a:pt x="152278" y="12358"/>
                  </a:cubicBezTo>
                  <a:cubicBezTo>
                    <a:pt x="156377" y="14791"/>
                    <a:pt x="158493" y="17934"/>
                    <a:pt x="158625" y="21785"/>
                  </a:cubicBezTo>
                  <a:cubicBezTo>
                    <a:pt x="158606" y="23690"/>
                    <a:pt x="157939" y="25175"/>
                    <a:pt x="156624" y="26241"/>
                  </a:cubicBezTo>
                  <a:cubicBezTo>
                    <a:pt x="155309" y="27306"/>
                    <a:pt x="153464" y="27848"/>
                    <a:pt x="151089" y="27865"/>
                  </a:cubicBezTo>
                  <a:cubicBezTo>
                    <a:pt x="149763" y="27861"/>
                    <a:pt x="148594" y="27686"/>
                    <a:pt x="147581" y="27341"/>
                  </a:cubicBezTo>
                  <a:cubicBezTo>
                    <a:pt x="146569" y="26996"/>
                    <a:pt x="145818" y="26507"/>
                    <a:pt x="145329" y="25874"/>
                  </a:cubicBezTo>
                  <a:cubicBezTo>
                    <a:pt x="145034" y="25548"/>
                    <a:pt x="144837" y="25072"/>
                    <a:pt x="144739" y="24445"/>
                  </a:cubicBezTo>
                  <a:cubicBezTo>
                    <a:pt x="144641" y="23819"/>
                    <a:pt x="144523" y="22478"/>
                    <a:pt x="144385" y="20423"/>
                  </a:cubicBezTo>
                  <a:cubicBezTo>
                    <a:pt x="144211" y="17424"/>
                    <a:pt x="143407" y="15140"/>
                    <a:pt x="141974" y="13570"/>
                  </a:cubicBezTo>
                  <a:cubicBezTo>
                    <a:pt x="140542" y="11999"/>
                    <a:pt x="138585" y="11209"/>
                    <a:pt x="136104" y="11198"/>
                  </a:cubicBezTo>
                  <a:cubicBezTo>
                    <a:pt x="132898" y="11211"/>
                    <a:pt x="130190" y="12390"/>
                    <a:pt x="127980" y="14736"/>
                  </a:cubicBezTo>
                  <a:cubicBezTo>
                    <a:pt x="125770" y="17081"/>
                    <a:pt x="124110" y="20514"/>
                    <a:pt x="123001" y="25035"/>
                  </a:cubicBezTo>
                  <a:cubicBezTo>
                    <a:pt x="122313" y="27922"/>
                    <a:pt x="121776" y="31110"/>
                    <a:pt x="121389" y="34598"/>
                  </a:cubicBezTo>
                  <a:cubicBezTo>
                    <a:pt x="121003" y="38086"/>
                    <a:pt x="120806" y="41532"/>
                    <a:pt x="120799" y="44937"/>
                  </a:cubicBezTo>
                  <a:cubicBezTo>
                    <a:pt x="123505" y="42350"/>
                    <a:pt x="126165" y="40511"/>
                    <a:pt x="128779" y="39418"/>
                  </a:cubicBezTo>
                  <a:cubicBezTo>
                    <a:pt x="131393" y="38324"/>
                    <a:pt x="134394" y="37793"/>
                    <a:pt x="137781" y="37824"/>
                  </a:cubicBezTo>
                  <a:cubicBezTo>
                    <a:pt x="144901" y="37928"/>
                    <a:pt x="150567" y="40153"/>
                    <a:pt x="154777" y="44498"/>
                  </a:cubicBezTo>
                  <a:cubicBezTo>
                    <a:pt x="158987" y="48844"/>
                    <a:pt x="161142" y="54684"/>
                    <a:pt x="161242" y="62020"/>
                  </a:cubicBezTo>
                  <a:cubicBezTo>
                    <a:pt x="161129" y="70148"/>
                    <a:pt x="158660" y="76605"/>
                    <a:pt x="153834" y="81389"/>
                  </a:cubicBezTo>
                  <a:cubicBezTo>
                    <a:pt x="149008" y="86173"/>
                    <a:pt x="142504" y="88621"/>
                    <a:pt x="134322" y="88731"/>
                  </a:cubicBezTo>
                  <a:cubicBezTo>
                    <a:pt x="125385" y="88693"/>
                    <a:pt x="118584" y="85498"/>
                    <a:pt x="113919" y="79149"/>
                  </a:cubicBezTo>
                  <a:cubicBezTo>
                    <a:pt x="109255" y="72799"/>
                    <a:pt x="106907" y="63526"/>
                    <a:pt x="106877" y="51330"/>
                  </a:cubicBezTo>
                  <a:cubicBezTo>
                    <a:pt x="106888" y="44225"/>
                    <a:pt x="107599" y="37883"/>
                    <a:pt x="109010" y="32305"/>
                  </a:cubicBezTo>
                  <a:cubicBezTo>
                    <a:pt x="110421" y="26727"/>
                    <a:pt x="112467" y="22137"/>
                    <a:pt x="115147" y="18536"/>
                  </a:cubicBezTo>
                  <a:cubicBezTo>
                    <a:pt x="117648" y="15186"/>
                    <a:pt x="120655" y="12690"/>
                    <a:pt x="124168" y="11048"/>
                  </a:cubicBezTo>
                  <a:cubicBezTo>
                    <a:pt x="127681" y="9405"/>
                    <a:pt x="131765" y="8587"/>
                    <a:pt x="136419" y="8592"/>
                  </a:cubicBezTo>
                  <a:close/>
                  <a:moveTo>
                    <a:pt x="602914" y="2200"/>
                  </a:moveTo>
                  <a:cubicBezTo>
                    <a:pt x="608858" y="4134"/>
                    <a:pt x="613053" y="5924"/>
                    <a:pt x="615500" y="7570"/>
                  </a:cubicBezTo>
                  <a:cubicBezTo>
                    <a:pt x="617947" y="9216"/>
                    <a:pt x="619130" y="11058"/>
                    <a:pt x="619049" y="13097"/>
                  </a:cubicBezTo>
                  <a:cubicBezTo>
                    <a:pt x="618968" y="14920"/>
                    <a:pt x="618266" y="16592"/>
                    <a:pt x="616941" y="18113"/>
                  </a:cubicBezTo>
                  <a:cubicBezTo>
                    <a:pt x="615616" y="19634"/>
                    <a:pt x="614153" y="20442"/>
                    <a:pt x="612553" y="20536"/>
                  </a:cubicBezTo>
                  <a:cubicBezTo>
                    <a:pt x="611669" y="20545"/>
                    <a:pt x="610949" y="20213"/>
                    <a:pt x="610392" y="19541"/>
                  </a:cubicBezTo>
                  <a:cubicBezTo>
                    <a:pt x="609835" y="18868"/>
                    <a:pt x="609403" y="17803"/>
                    <a:pt x="609096" y="16345"/>
                  </a:cubicBezTo>
                  <a:cubicBezTo>
                    <a:pt x="608600" y="14147"/>
                    <a:pt x="607810" y="12021"/>
                    <a:pt x="606725" y="9967"/>
                  </a:cubicBezTo>
                  <a:cubicBezTo>
                    <a:pt x="605640" y="7913"/>
                    <a:pt x="604090" y="5603"/>
                    <a:pt x="602076" y="3039"/>
                  </a:cubicBezTo>
                  <a:close/>
                  <a:moveTo>
                    <a:pt x="423539" y="2194"/>
                  </a:moveTo>
                  <a:cubicBezTo>
                    <a:pt x="428000" y="2705"/>
                    <a:pt x="431313" y="3091"/>
                    <a:pt x="433477" y="3350"/>
                  </a:cubicBezTo>
                  <a:cubicBezTo>
                    <a:pt x="435641" y="3610"/>
                    <a:pt x="437130" y="3817"/>
                    <a:pt x="437944" y="3971"/>
                  </a:cubicBezTo>
                  <a:cubicBezTo>
                    <a:pt x="438757" y="4126"/>
                    <a:pt x="439369" y="4302"/>
                    <a:pt x="439779" y="4499"/>
                  </a:cubicBezTo>
                  <a:cubicBezTo>
                    <a:pt x="440827" y="4813"/>
                    <a:pt x="441351" y="5337"/>
                    <a:pt x="441351" y="6070"/>
                  </a:cubicBezTo>
                  <a:cubicBezTo>
                    <a:pt x="441383" y="6625"/>
                    <a:pt x="441056" y="7114"/>
                    <a:pt x="440369" y="7537"/>
                  </a:cubicBezTo>
                  <a:cubicBezTo>
                    <a:pt x="439681" y="7961"/>
                    <a:pt x="438437" y="8450"/>
                    <a:pt x="436636" y="9004"/>
                  </a:cubicBezTo>
                  <a:lnTo>
                    <a:pt x="436636" y="56048"/>
                  </a:lnTo>
                  <a:cubicBezTo>
                    <a:pt x="436637" y="57120"/>
                    <a:pt x="436647" y="59062"/>
                    <a:pt x="436667" y="61873"/>
                  </a:cubicBezTo>
                  <a:cubicBezTo>
                    <a:pt x="436687" y="64684"/>
                    <a:pt x="436713" y="68007"/>
                    <a:pt x="436745" y="71842"/>
                  </a:cubicBezTo>
                  <a:cubicBezTo>
                    <a:pt x="436776" y="75677"/>
                    <a:pt x="436810" y="79668"/>
                    <a:pt x="436845" y="83814"/>
                  </a:cubicBezTo>
                  <a:cubicBezTo>
                    <a:pt x="436824" y="86429"/>
                    <a:pt x="436422" y="88480"/>
                    <a:pt x="435641" y="89969"/>
                  </a:cubicBezTo>
                  <a:cubicBezTo>
                    <a:pt x="434859" y="91458"/>
                    <a:pt x="433514" y="92724"/>
                    <a:pt x="431607" y="93767"/>
                  </a:cubicBezTo>
                  <a:cubicBezTo>
                    <a:pt x="430275" y="94531"/>
                    <a:pt x="428433" y="95203"/>
                    <a:pt x="426080" y="95784"/>
                  </a:cubicBezTo>
                  <a:cubicBezTo>
                    <a:pt x="423727" y="96365"/>
                    <a:pt x="421622" y="96670"/>
                    <a:pt x="419767" y="96701"/>
                  </a:cubicBezTo>
                  <a:cubicBezTo>
                    <a:pt x="419254" y="96716"/>
                    <a:pt x="418892" y="96581"/>
                    <a:pt x="418680" y="96295"/>
                  </a:cubicBezTo>
                  <a:cubicBezTo>
                    <a:pt x="418468" y="96009"/>
                    <a:pt x="418342" y="95481"/>
                    <a:pt x="418300" y="94710"/>
                  </a:cubicBezTo>
                  <a:cubicBezTo>
                    <a:pt x="418213" y="92527"/>
                    <a:pt x="417549" y="90816"/>
                    <a:pt x="416310" y="89576"/>
                  </a:cubicBezTo>
                  <a:cubicBezTo>
                    <a:pt x="415480" y="88611"/>
                    <a:pt x="414441" y="87817"/>
                    <a:pt x="413192" y="87193"/>
                  </a:cubicBezTo>
                  <a:cubicBezTo>
                    <a:pt x="411944" y="86568"/>
                    <a:pt x="410119" y="85931"/>
                    <a:pt x="407718" y="85280"/>
                  </a:cubicBezTo>
                  <a:cubicBezTo>
                    <a:pt x="407353" y="85189"/>
                    <a:pt x="406965" y="85092"/>
                    <a:pt x="406554" y="84989"/>
                  </a:cubicBezTo>
                  <a:cubicBezTo>
                    <a:pt x="406142" y="84887"/>
                    <a:pt x="405382" y="84696"/>
                    <a:pt x="404272" y="84419"/>
                  </a:cubicBezTo>
                  <a:cubicBezTo>
                    <a:pt x="403162" y="84141"/>
                    <a:pt x="401377" y="83695"/>
                    <a:pt x="398917" y="83080"/>
                  </a:cubicBezTo>
                  <a:lnTo>
                    <a:pt x="399126" y="81613"/>
                  </a:lnTo>
                  <a:cubicBezTo>
                    <a:pt x="404220" y="81989"/>
                    <a:pt x="408003" y="82262"/>
                    <a:pt x="410473" y="82432"/>
                  </a:cubicBezTo>
                  <a:cubicBezTo>
                    <a:pt x="412944" y="82602"/>
                    <a:pt x="414972" y="82720"/>
                    <a:pt x="416558" y="82785"/>
                  </a:cubicBezTo>
                  <a:cubicBezTo>
                    <a:pt x="418144" y="82851"/>
                    <a:pt x="420156" y="82914"/>
                    <a:pt x="422596" y="82975"/>
                  </a:cubicBezTo>
                  <a:cubicBezTo>
                    <a:pt x="423262" y="82938"/>
                    <a:pt x="423711" y="82803"/>
                    <a:pt x="423945" y="82569"/>
                  </a:cubicBezTo>
                  <a:cubicBezTo>
                    <a:pt x="424179" y="82336"/>
                    <a:pt x="424288" y="81912"/>
                    <a:pt x="424272" y="81299"/>
                  </a:cubicBezTo>
                  <a:lnTo>
                    <a:pt x="424272" y="14452"/>
                  </a:lnTo>
                  <a:cubicBezTo>
                    <a:pt x="424275" y="12743"/>
                    <a:pt x="424218" y="10975"/>
                    <a:pt x="424102" y="9148"/>
                  </a:cubicBezTo>
                  <a:cubicBezTo>
                    <a:pt x="423986" y="7321"/>
                    <a:pt x="423799" y="5003"/>
                    <a:pt x="423539" y="2194"/>
                  </a:cubicBezTo>
                  <a:close/>
                  <a:moveTo>
                    <a:pt x="177003" y="1676"/>
                  </a:moveTo>
                  <a:cubicBezTo>
                    <a:pt x="179771" y="3006"/>
                    <a:pt x="182041" y="4145"/>
                    <a:pt x="183814" y="5095"/>
                  </a:cubicBezTo>
                  <a:cubicBezTo>
                    <a:pt x="185586" y="6044"/>
                    <a:pt x="187856" y="7315"/>
                    <a:pt x="190624" y="8906"/>
                  </a:cubicBezTo>
                  <a:lnTo>
                    <a:pt x="250660" y="8906"/>
                  </a:lnTo>
                  <a:cubicBezTo>
                    <a:pt x="251944" y="7472"/>
                    <a:pt x="253018" y="6306"/>
                    <a:pt x="253882" y="5409"/>
                  </a:cubicBezTo>
                  <a:cubicBezTo>
                    <a:pt x="254746" y="4512"/>
                    <a:pt x="255873" y="3373"/>
                    <a:pt x="257261" y="1991"/>
                  </a:cubicBezTo>
                  <a:cubicBezTo>
                    <a:pt x="259241" y="3320"/>
                    <a:pt x="260808" y="4407"/>
                    <a:pt x="261963" y="5252"/>
                  </a:cubicBezTo>
                  <a:cubicBezTo>
                    <a:pt x="263118" y="6097"/>
                    <a:pt x="264554" y="7210"/>
                    <a:pt x="266272" y="8592"/>
                  </a:cubicBezTo>
                  <a:cubicBezTo>
                    <a:pt x="266787" y="9050"/>
                    <a:pt x="267145" y="9437"/>
                    <a:pt x="267346" y="9752"/>
                  </a:cubicBezTo>
                  <a:cubicBezTo>
                    <a:pt x="267546" y="10067"/>
                    <a:pt x="267642" y="10375"/>
                    <a:pt x="267634" y="10677"/>
                  </a:cubicBezTo>
                  <a:cubicBezTo>
                    <a:pt x="267666" y="11171"/>
                    <a:pt x="267391" y="11673"/>
                    <a:pt x="266809" y="12181"/>
                  </a:cubicBezTo>
                  <a:cubicBezTo>
                    <a:pt x="266226" y="12690"/>
                    <a:pt x="265139" y="13376"/>
                    <a:pt x="263548" y="14238"/>
                  </a:cubicBezTo>
                  <a:lnTo>
                    <a:pt x="263548" y="57100"/>
                  </a:lnTo>
                  <a:cubicBezTo>
                    <a:pt x="263546" y="61363"/>
                    <a:pt x="263560" y="65102"/>
                    <a:pt x="263590" y="68318"/>
                  </a:cubicBezTo>
                  <a:cubicBezTo>
                    <a:pt x="263620" y="71534"/>
                    <a:pt x="263673" y="75041"/>
                    <a:pt x="263749" y="78840"/>
                  </a:cubicBezTo>
                  <a:cubicBezTo>
                    <a:pt x="263826" y="82638"/>
                    <a:pt x="263933" y="87542"/>
                    <a:pt x="264071" y="93551"/>
                  </a:cubicBezTo>
                  <a:cubicBezTo>
                    <a:pt x="264032" y="94271"/>
                    <a:pt x="263901" y="94821"/>
                    <a:pt x="263678" y="95201"/>
                  </a:cubicBezTo>
                  <a:cubicBezTo>
                    <a:pt x="263456" y="95581"/>
                    <a:pt x="263063" y="95869"/>
                    <a:pt x="262500" y="96066"/>
                  </a:cubicBezTo>
                  <a:cubicBezTo>
                    <a:pt x="261915" y="96284"/>
                    <a:pt x="260937" y="96476"/>
                    <a:pt x="259566" y="96642"/>
                  </a:cubicBezTo>
                  <a:cubicBezTo>
                    <a:pt x="258195" y="96808"/>
                    <a:pt x="256798" y="96895"/>
                    <a:pt x="255375" y="96904"/>
                  </a:cubicBezTo>
                  <a:cubicBezTo>
                    <a:pt x="254046" y="96928"/>
                    <a:pt x="253142" y="96749"/>
                    <a:pt x="252664" y="96367"/>
                  </a:cubicBezTo>
                  <a:cubicBezTo>
                    <a:pt x="252186" y="95985"/>
                    <a:pt x="251937" y="95256"/>
                    <a:pt x="251918" y="94180"/>
                  </a:cubicBezTo>
                  <a:lnTo>
                    <a:pt x="251918" y="89674"/>
                  </a:lnTo>
                  <a:lnTo>
                    <a:pt x="189157" y="89674"/>
                  </a:lnTo>
                  <a:lnTo>
                    <a:pt x="189157" y="94494"/>
                  </a:lnTo>
                  <a:cubicBezTo>
                    <a:pt x="189116" y="95110"/>
                    <a:pt x="188963" y="95581"/>
                    <a:pt x="188699" y="95909"/>
                  </a:cubicBezTo>
                  <a:cubicBezTo>
                    <a:pt x="188435" y="96236"/>
                    <a:pt x="187994" y="96498"/>
                    <a:pt x="187376" y="96694"/>
                  </a:cubicBezTo>
                  <a:cubicBezTo>
                    <a:pt x="186870" y="96808"/>
                    <a:pt x="185918" y="96921"/>
                    <a:pt x="184521" y="97035"/>
                  </a:cubicBezTo>
                  <a:cubicBezTo>
                    <a:pt x="183124" y="97148"/>
                    <a:pt x="181806" y="97209"/>
                    <a:pt x="180566" y="97218"/>
                  </a:cubicBezTo>
                  <a:cubicBezTo>
                    <a:pt x="179129" y="97240"/>
                    <a:pt x="178152" y="97065"/>
                    <a:pt x="177632" y="96694"/>
                  </a:cubicBezTo>
                  <a:cubicBezTo>
                    <a:pt x="177113" y="96323"/>
                    <a:pt x="176868" y="95625"/>
                    <a:pt x="176899" y="94599"/>
                  </a:cubicBezTo>
                  <a:cubicBezTo>
                    <a:pt x="177140" y="87899"/>
                    <a:pt x="177321" y="82269"/>
                    <a:pt x="177442" y="77710"/>
                  </a:cubicBezTo>
                  <a:cubicBezTo>
                    <a:pt x="177563" y="73151"/>
                    <a:pt x="177643" y="68801"/>
                    <a:pt x="177682" y="64661"/>
                  </a:cubicBezTo>
                  <a:cubicBezTo>
                    <a:pt x="177722" y="60521"/>
                    <a:pt x="177740" y="55729"/>
                    <a:pt x="177737" y="50287"/>
                  </a:cubicBezTo>
                  <a:cubicBezTo>
                    <a:pt x="177739" y="41367"/>
                    <a:pt x="177723" y="34037"/>
                    <a:pt x="177686" y="28299"/>
                  </a:cubicBezTo>
                  <a:cubicBezTo>
                    <a:pt x="177650" y="22560"/>
                    <a:pt x="177579" y="17660"/>
                    <a:pt x="177473" y="13599"/>
                  </a:cubicBezTo>
                  <a:cubicBezTo>
                    <a:pt x="177367" y="9538"/>
                    <a:pt x="177210" y="5564"/>
                    <a:pt x="177003" y="1676"/>
                  </a:cubicBezTo>
                  <a:close/>
                  <a:moveTo>
                    <a:pt x="317926" y="1460"/>
                  </a:moveTo>
                  <a:cubicBezTo>
                    <a:pt x="319611" y="1567"/>
                    <a:pt x="321113" y="1668"/>
                    <a:pt x="322431" y="1762"/>
                  </a:cubicBezTo>
                  <a:cubicBezTo>
                    <a:pt x="323750" y="1855"/>
                    <a:pt x="324832" y="1930"/>
                    <a:pt x="325679" y="1984"/>
                  </a:cubicBezTo>
                  <a:cubicBezTo>
                    <a:pt x="329573" y="2279"/>
                    <a:pt x="332210" y="2606"/>
                    <a:pt x="333590" y="2967"/>
                  </a:cubicBezTo>
                  <a:cubicBezTo>
                    <a:pt x="334969" y="3327"/>
                    <a:pt x="335615" y="3837"/>
                    <a:pt x="335528" y="4499"/>
                  </a:cubicBezTo>
                  <a:cubicBezTo>
                    <a:pt x="335552" y="4959"/>
                    <a:pt x="335216" y="5400"/>
                    <a:pt x="334520" y="5822"/>
                  </a:cubicBezTo>
                  <a:cubicBezTo>
                    <a:pt x="333823" y="6243"/>
                    <a:pt x="332623" y="6710"/>
                    <a:pt x="330918" y="7223"/>
                  </a:cubicBezTo>
                  <a:lnTo>
                    <a:pt x="330918" y="25244"/>
                  </a:lnTo>
                  <a:lnTo>
                    <a:pt x="353864" y="25244"/>
                  </a:lnTo>
                  <a:cubicBezTo>
                    <a:pt x="355195" y="23762"/>
                    <a:pt x="356278" y="22562"/>
                    <a:pt x="357112" y="21643"/>
                  </a:cubicBezTo>
                  <a:cubicBezTo>
                    <a:pt x="357945" y="20724"/>
                    <a:pt x="359028" y="19549"/>
                    <a:pt x="360360" y="18120"/>
                  </a:cubicBezTo>
                  <a:cubicBezTo>
                    <a:pt x="362289" y="19455"/>
                    <a:pt x="363826" y="20529"/>
                    <a:pt x="364970" y="21341"/>
                  </a:cubicBezTo>
                  <a:cubicBezTo>
                    <a:pt x="366114" y="22153"/>
                    <a:pt x="367545" y="23175"/>
                    <a:pt x="369266" y="24406"/>
                  </a:cubicBezTo>
                  <a:cubicBezTo>
                    <a:pt x="369835" y="24869"/>
                    <a:pt x="370241" y="25279"/>
                    <a:pt x="370484" y="25637"/>
                  </a:cubicBezTo>
                  <a:cubicBezTo>
                    <a:pt x="370726" y="25995"/>
                    <a:pt x="370844" y="26353"/>
                    <a:pt x="370837" y="26711"/>
                  </a:cubicBezTo>
                  <a:cubicBezTo>
                    <a:pt x="370861" y="27163"/>
                    <a:pt x="370604" y="27621"/>
                    <a:pt x="370064" y="28086"/>
                  </a:cubicBezTo>
                  <a:cubicBezTo>
                    <a:pt x="369525" y="28551"/>
                    <a:pt x="368560" y="29141"/>
                    <a:pt x="367170" y="29854"/>
                  </a:cubicBezTo>
                  <a:cubicBezTo>
                    <a:pt x="367168" y="35242"/>
                    <a:pt x="367184" y="39671"/>
                    <a:pt x="367217" y="43141"/>
                  </a:cubicBezTo>
                  <a:cubicBezTo>
                    <a:pt x="367250" y="46612"/>
                    <a:pt x="367312" y="49908"/>
                    <a:pt x="367403" y="53029"/>
                  </a:cubicBezTo>
                  <a:cubicBezTo>
                    <a:pt x="367494" y="56150"/>
                    <a:pt x="367626" y="59881"/>
                    <a:pt x="367799" y="64221"/>
                  </a:cubicBezTo>
                  <a:cubicBezTo>
                    <a:pt x="367895" y="65598"/>
                    <a:pt x="367388" y="66510"/>
                    <a:pt x="366279" y="66958"/>
                  </a:cubicBezTo>
                  <a:cubicBezTo>
                    <a:pt x="365171" y="67405"/>
                    <a:pt x="362883" y="67611"/>
                    <a:pt x="359417" y="67573"/>
                  </a:cubicBezTo>
                  <a:cubicBezTo>
                    <a:pt x="357638" y="67602"/>
                    <a:pt x="356481" y="67466"/>
                    <a:pt x="355946" y="67167"/>
                  </a:cubicBezTo>
                  <a:cubicBezTo>
                    <a:pt x="355411" y="66868"/>
                    <a:pt x="355171" y="66235"/>
                    <a:pt x="355226" y="65268"/>
                  </a:cubicBezTo>
                  <a:lnTo>
                    <a:pt x="355226" y="59087"/>
                  </a:lnTo>
                  <a:lnTo>
                    <a:pt x="331023" y="59087"/>
                  </a:lnTo>
                  <a:cubicBezTo>
                    <a:pt x="331023" y="59495"/>
                    <a:pt x="331023" y="59805"/>
                    <a:pt x="331023" y="60017"/>
                  </a:cubicBezTo>
                  <a:cubicBezTo>
                    <a:pt x="331023" y="60228"/>
                    <a:pt x="331023" y="60407"/>
                    <a:pt x="331023" y="60553"/>
                  </a:cubicBezTo>
                  <a:lnTo>
                    <a:pt x="331023" y="62335"/>
                  </a:lnTo>
                  <a:cubicBezTo>
                    <a:pt x="331020" y="67368"/>
                    <a:pt x="331051" y="72808"/>
                    <a:pt x="331114" y="78653"/>
                  </a:cubicBezTo>
                  <a:cubicBezTo>
                    <a:pt x="331178" y="84499"/>
                    <a:pt x="331287" y="89781"/>
                    <a:pt x="331442" y="94501"/>
                  </a:cubicBezTo>
                  <a:cubicBezTo>
                    <a:pt x="331527" y="95778"/>
                    <a:pt x="331016" y="96629"/>
                    <a:pt x="329909" y="97054"/>
                  </a:cubicBezTo>
                  <a:cubicBezTo>
                    <a:pt x="328803" y="97480"/>
                    <a:pt x="326589" y="97677"/>
                    <a:pt x="323269" y="97644"/>
                  </a:cubicBezTo>
                  <a:cubicBezTo>
                    <a:pt x="321038" y="97679"/>
                    <a:pt x="319606" y="97530"/>
                    <a:pt x="318974" y="97199"/>
                  </a:cubicBezTo>
                  <a:cubicBezTo>
                    <a:pt x="318340" y="96867"/>
                    <a:pt x="318061" y="96142"/>
                    <a:pt x="318135" y="95024"/>
                  </a:cubicBezTo>
                  <a:cubicBezTo>
                    <a:pt x="318272" y="90603"/>
                    <a:pt x="318371" y="86838"/>
                    <a:pt x="318434" y="83728"/>
                  </a:cubicBezTo>
                  <a:cubicBezTo>
                    <a:pt x="318497" y="80619"/>
                    <a:pt x="318542" y="77241"/>
                    <a:pt x="318570" y="73596"/>
                  </a:cubicBezTo>
                  <a:cubicBezTo>
                    <a:pt x="318598" y="69951"/>
                    <a:pt x="318627" y="65114"/>
                    <a:pt x="318659" y="59087"/>
                  </a:cubicBezTo>
                  <a:lnTo>
                    <a:pt x="296028" y="59087"/>
                  </a:lnTo>
                  <a:lnTo>
                    <a:pt x="296028" y="64640"/>
                  </a:lnTo>
                  <a:cubicBezTo>
                    <a:pt x="296104" y="65862"/>
                    <a:pt x="295637" y="66665"/>
                    <a:pt x="294626" y="67050"/>
                  </a:cubicBezTo>
                  <a:cubicBezTo>
                    <a:pt x="293616" y="67434"/>
                    <a:pt x="291603" y="67608"/>
                    <a:pt x="288589" y="67573"/>
                  </a:cubicBezTo>
                  <a:cubicBezTo>
                    <a:pt x="286408" y="67608"/>
                    <a:pt x="285007" y="67460"/>
                    <a:pt x="284385" y="67128"/>
                  </a:cubicBezTo>
                  <a:cubicBezTo>
                    <a:pt x="283763" y="66796"/>
                    <a:pt x="283488" y="66072"/>
                    <a:pt x="283560" y="64954"/>
                  </a:cubicBezTo>
                  <a:cubicBezTo>
                    <a:pt x="283731" y="59270"/>
                    <a:pt x="283854" y="54957"/>
                    <a:pt x="283928" y="52016"/>
                  </a:cubicBezTo>
                  <a:cubicBezTo>
                    <a:pt x="284003" y="49075"/>
                    <a:pt x="284048" y="46618"/>
                    <a:pt x="284064" y="44643"/>
                  </a:cubicBezTo>
                  <a:cubicBezTo>
                    <a:pt x="284080" y="42669"/>
                    <a:pt x="284087" y="40289"/>
                    <a:pt x="284083" y="37503"/>
                  </a:cubicBezTo>
                  <a:cubicBezTo>
                    <a:pt x="284088" y="33220"/>
                    <a:pt x="284053" y="29710"/>
                    <a:pt x="283979" y="26973"/>
                  </a:cubicBezTo>
                  <a:cubicBezTo>
                    <a:pt x="283904" y="24236"/>
                    <a:pt x="283765" y="21250"/>
                    <a:pt x="283560" y="18015"/>
                  </a:cubicBezTo>
                  <a:cubicBezTo>
                    <a:pt x="285638" y="18931"/>
                    <a:pt x="287384" y="19718"/>
                    <a:pt x="288798" y="20378"/>
                  </a:cubicBezTo>
                  <a:cubicBezTo>
                    <a:pt x="290213" y="21038"/>
                    <a:pt x="291610" y="21732"/>
                    <a:pt x="292989" y="22462"/>
                  </a:cubicBezTo>
                  <a:cubicBezTo>
                    <a:pt x="294369" y="23191"/>
                    <a:pt x="296045" y="24119"/>
                    <a:pt x="298018" y="25244"/>
                  </a:cubicBezTo>
                  <a:lnTo>
                    <a:pt x="318764" y="25244"/>
                  </a:lnTo>
                  <a:cubicBezTo>
                    <a:pt x="318734" y="19454"/>
                    <a:pt x="318701" y="15202"/>
                    <a:pt x="318663" y="12489"/>
                  </a:cubicBezTo>
                  <a:cubicBezTo>
                    <a:pt x="318626" y="9776"/>
                    <a:pt x="318553" y="7720"/>
                    <a:pt x="318446" y="6323"/>
                  </a:cubicBezTo>
                  <a:cubicBezTo>
                    <a:pt x="318338" y="4925"/>
                    <a:pt x="318165" y="3304"/>
                    <a:pt x="317926" y="1460"/>
                  </a:cubicBezTo>
                  <a:close/>
                  <a:moveTo>
                    <a:pt x="920801" y="1356"/>
                  </a:moveTo>
                  <a:cubicBezTo>
                    <a:pt x="925147" y="2453"/>
                    <a:pt x="928434" y="3320"/>
                    <a:pt x="930662" y="3959"/>
                  </a:cubicBezTo>
                  <a:cubicBezTo>
                    <a:pt x="932889" y="4598"/>
                    <a:pt x="934383" y="5133"/>
                    <a:pt x="935144" y="5562"/>
                  </a:cubicBezTo>
                  <a:cubicBezTo>
                    <a:pt x="935904" y="5992"/>
                    <a:pt x="936257" y="6440"/>
                    <a:pt x="936203" y="6909"/>
                  </a:cubicBezTo>
                  <a:cubicBezTo>
                    <a:pt x="936207" y="7430"/>
                    <a:pt x="935884" y="7854"/>
                    <a:pt x="935234" y="8179"/>
                  </a:cubicBezTo>
                  <a:cubicBezTo>
                    <a:pt x="934583" y="8504"/>
                    <a:pt x="933579" y="8744"/>
                    <a:pt x="932222" y="8899"/>
                  </a:cubicBezTo>
                  <a:cubicBezTo>
                    <a:pt x="930237" y="14540"/>
                    <a:pt x="928417" y="19237"/>
                    <a:pt x="926760" y="22992"/>
                  </a:cubicBezTo>
                  <a:cubicBezTo>
                    <a:pt x="925103" y="26747"/>
                    <a:pt x="923257" y="30293"/>
                    <a:pt x="921220" y="33629"/>
                  </a:cubicBezTo>
                  <a:cubicBezTo>
                    <a:pt x="924394" y="34022"/>
                    <a:pt x="926533" y="34389"/>
                    <a:pt x="927638" y="34730"/>
                  </a:cubicBezTo>
                  <a:cubicBezTo>
                    <a:pt x="928742" y="35070"/>
                    <a:pt x="929257" y="35542"/>
                    <a:pt x="929183" y="36145"/>
                  </a:cubicBezTo>
                  <a:cubicBezTo>
                    <a:pt x="929198" y="36551"/>
                    <a:pt x="928958" y="36918"/>
                    <a:pt x="928463" y="37245"/>
                  </a:cubicBezTo>
                  <a:cubicBezTo>
                    <a:pt x="927967" y="37573"/>
                    <a:pt x="927125" y="37940"/>
                    <a:pt x="925935" y="38346"/>
                  </a:cubicBezTo>
                  <a:lnTo>
                    <a:pt x="925935" y="60233"/>
                  </a:lnTo>
                  <a:lnTo>
                    <a:pt x="925936" y="63798"/>
                  </a:lnTo>
                  <a:lnTo>
                    <a:pt x="932628" y="54282"/>
                  </a:lnTo>
                  <a:cubicBezTo>
                    <a:pt x="934472" y="51298"/>
                    <a:pt x="936258" y="47942"/>
                    <a:pt x="937984" y="44213"/>
                  </a:cubicBezTo>
                  <a:cubicBezTo>
                    <a:pt x="939453" y="41118"/>
                    <a:pt x="940680" y="38297"/>
                    <a:pt x="941664" y="35751"/>
                  </a:cubicBezTo>
                  <a:cubicBezTo>
                    <a:pt x="942649" y="33206"/>
                    <a:pt x="943378" y="30961"/>
                    <a:pt x="943852" y="29018"/>
                  </a:cubicBezTo>
                  <a:cubicBezTo>
                    <a:pt x="943186" y="29118"/>
                    <a:pt x="942553" y="29179"/>
                    <a:pt x="941953" y="29201"/>
                  </a:cubicBezTo>
                  <a:cubicBezTo>
                    <a:pt x="941352" y="29223"/>
                    <a:pt x="940693" y="29232"/>
                    <a:pt x="939975" y="29227"/>
                  </a:cubicBezTo>
                  <a:cubicBezTo>
                    <a:pt x="938881" y="29232"/>
                    <a:pt x="938082" y="29092"/>
                    <a:pt x="937578" y="28808"/>
                  </a:cubicBezTo>
                  <a:cubicBezTo>
                    <a:pt x="937074" y="28524"/>
                    <a:pt x="936825" y="28070"/>
                    <a:pt x="936832" y="27445"/>
                  </a:cubicBezTo>
                  <a:cubicBezTo>
                    <a:pt x="936832" y="27437"/>
                    <a:pt x="936832" y="27402"/>
                    <a:pt x="936832" y="27341"/>
                  </a:cubicBezTo>
                  <a:cubicBezTo>
                    <a:pt x="936832" y="27279"/>
                    <a:pt x="936832" y="27244"/>
                    <a:pt x="936832" y="27236"/>
                  </a:cubicBezTo>
                  <a:cubicBezTo>
                    <a:pt x="936900" y="25067"/>
                    <a:pt x="936949" y="23443"/>
                    <a:pt x="936979" y="22365"/>
                  </a:cubicBezTo>
                  <a:cubicBezTo>
                    <a:pt x="937009" y="21287"/>
                    <a:pt x="937027" y="20354"/>
                    <a:pt x="937033" y="19567"/>
                  </a:cubicBezTo>
                  <a:cubicBezTo>
                    <a:pt x="937040" y="18780"/>
                    <a:pt x="937043" y="17739"/>
                    <a:pt x="937041" y="16443"/>
                  </a:cubicBezTo>
                  <a:cubicBezTo>
                    <a:pt x="937043" y="14194"/>
                    <a:pt x="937039" y="12488"/>
                    <a:pt x="937030" y="11325"/>
                  </a:cubicBezTo>
                  <a:cubicBezTo>
                    <a:pt x="937020" y="10162"/>
                    <a:pt x="936993" y="9209"/>
                    <a:pt x="936948" y="8465"/>
                  </a:cubicBezTo>
                  <a:cubicBezTo>
                    <a:pt x="936903" y="7721"/>
                    <a:pt x="936830" y="6853"/>
                    <a:pt x="936727" y="5861"/>
                  </a:cubicBezTo>
                  <a:cubicBezTo>
                    <a:pt x="940463" y="6200"/>
                    <a:pt x="943213" y="6453"/>
                    <a:pt x="944977" y="6618"/>
                  </a:cubicBezTo>
                  <a:cubicBezTo>
                    <a:pt x="946741" y="6783"/>
                    <a:pt x="947947" y="6918"/>
                    <a:pt x="948594" y="7025"/>
                  </a:cubicBezTo>
                  <a:cubicBezTo>
                    <a:pt x="949240" y="7132"/>
                    <a:pt x="949755" y="7268"/>
                    <a:pt x="950138" y="7433"/>
                  </a:cubicBezTo>
                  <a:cubicBezTo>
                    <a:pt x="951099" y="7729"/>
                    <a:pt x="951588" y="8183"/>
                    <a:pt x="951605" y="8795"/>
                  </a:cubicBezTo>
                  <a:cubicBezTo>
                    <a:pt x="951611" y="9214"/>
                    <a:pt x="951310" y="9607"/>
                    <a:pt x="950701" y="9973"/>
                  </a:cubicBezTo>
                  <a:cubicBezTo>
                    <a:pt x="950092" y="10340"/>
                    <a:pt x="949136" y="10681"/>
                    <a:pt x="947833" y="10995"/>
                  </a:cubicBezTo>
                  <a:lnTo>
                    <a:pt x="947833" y="22834"/>
                  </a:lnTo>
                  <a:lnTo>
                    <a:pt x="960511" y="22834"/>
                  </a:lnTo>
                  <a:lnTo>
                    <a:pt x="960511" y="10471"/>
                  </a:lnTo>
                  <a:cubicBezTo>
                    <a:pt x="960515" y="8873"/>
                    <a:pt x="960480" y="7485"/>
                    <a:pt x="960406" y="6306"/>
                  </a:cubicBezTo>
                  <a:cubicBezTo>
                    <a:pt x="960332" y="5128"/>
                    <a:pt x="960192" y="3687"/>
                    <a:pt x="959987" y="1984"/>
                  </a:cubicBezTo>
                  <a:cubicBezTo>
                    <a:pt x="964431" y="2288"/>
                    <a:pt x="967755" y="2554"/>
                    <a:pt x="969960" y="2784"/>
                  </a:cubicBezTo>
                  <a:cubicBezTo>
                    <a:pt x="972165" y="3013"/>
                    <a:pt x="973619" y="3272"/>
                    <a:pt x="974322" y="3560"/>
                  </a:cubicBezTo>
                  <a:cubicBezTo>
                    <a:pt x="975025" y="3848"/>
                    <a:pt x="975345" y="4230"/>
                    <a:pt x="975284" y="4708"/>
                  </a:cubicBezTo>
                  <a:cubicBezTo>
                    <a:pt x="975280" y="5186"/>
                    <a:pt x="974948" y="5645"/>
                    <a:pt x="974289" y="6084"/>
                  </a:cubicBezTo>
                  <a:cubicBezTo>
                    <a:pt x="973630" y="6522"/>
                    <a:pt x="972669" y="6902"/>
                    <a:pt x="971408" y="7223"/>
                  </a:cubicBezTo>
                  <a:lnTo>
                    <a:pt x="971408" y="22834"/>
                  </a:lnTo>
                  <a:lnTo>
                    <a:pt x="984609" y="22834"/>
                  </a:lnTo>
                  <a:lnTo>
                    <a:pt x="984609" y="13719"/>
                  </a:lnTo>
                  <a:cubicBezTo>
                    <a:pt x="984611" y="12422"/>
                    <a:pt x="984581" y="11218"/>
                    <a:pt x="984517" y="10104"/>
                  </a:cubicBezTo>
                  <a:cubicBezTo>
                    <a:pt x="984454" y="8991"/>
                    <a:pt x="984345" y="7577"/>
                    <a:pt x="984190" y="5861"/>
                  </a:cubicBezTo>
                  <a:cubicBezTo>
                    <a:pt x="988564" y="6199"/>
                    <a:pt x="991830" y="6490"/>
                    <a:pt x="993988" y="6734"/>
                  </a:cubicBezTo>
                  <a:cubicBezTo>
                    <a:pt x="996147" y="6979"/>
                    <a:pt x="997566" y="7246"/>
                    <a:pt x="998245" y="7537"/>
                  </a:cubicBezTo>
                  <a:cubicBezTo>
                    <a:pt x="998925" y="7828"/>
                    <a:pt x="999234" y="8213"/>
                    <a:pt x="999173" y="8690"/>
                  </a:cubicBezTo>
                  <a:cubicBezTo>
                    <a:pt x="999184" y="9157"/>
                    <a:pt x="998900" y="9585"/>
                    <a:pt x="998322" y="9973"/>
                  </a:cubicBezTo>
                  <a:cubicBezTo>
                    <a:pt x="997743" y="10362"/>
                    <a:pt x="996805" y="10737"/>
                    <a:pt x="995506" y="11100"/>
                  </a:cubicBezTo>
                  <a:cubicBezTo>
                    <a:pt x="995506" y="11789"/>
                    <a:pt x="995506" y="12401"/>
                    <a:pt x="995506" y="12933"/>
                  </a:cubicBezTo>
                  <a:cubicBezTo>
                    <a:pt x="995506" y="13466"/>
                    <a:pt x="995506" y="13867"/>
                    <a:pt x="995506" y="14138"/>
                  </a:cubicBezTo>
                  <a:cubicBezTo>
                    <a:pt x="995504" y="14982"/>
                    <a:pt x="995507" y="15809"/>
                    <a:pt x="995513" y="16618"/>
                  </a:cubicBezTo>
                  <a:cubicBezTo>
                    <a:pt x="995520" y="17427"/>
                    <a:pt x="995538" y="18603"/>
                    <a:pt x="995568" y="20145"/>
                  </a:cubicBezTo>
                  <a:cubicBezTo>
                    <a:pt x="995598" y="21688"/>
                    <a:pt x="995647" y="23982"/>
                    <a:pt x="995715" y="27026"/>
                  </a:cubicBezTo>
                  <a:cubicBezTo>
                    <a:pt x="995672" y="27587"/>
                    <a:pt x="995549" y="28011"/>
                    <a:pt x="995348" y="28297"/>
                  </a:cubicBezTo>
                  <a:cubicBezTo>
                    <a:pt x="995148" y="28583"/>
                    <a:pt x="994816" y="28823"/>
                    <a:pt x="994353" y="29018"/>
                  </a:cubicBezTo>
                  <a:cubicBezTo>
                    <a:pt x="993807" y="29236"/>
                    <a:pt x="992882" y="29428"/>
                    <a:pt x="991577" y="29594"/>
                  </a:cubicBezTo>
                  <a:cubicBezTo>
                    <a:pt x="990271" y="29760"/>
                    <a:pt x="989031" y="29847"/>
                    <a:pt x="987857" y="29856"/>
                  </a:cubicBezTo>
                  <a:cubicBezTo>
                    <a:pt x="986674" y="29869"/>
                    <a:pt x="985845" y="29738"/>
                    <a:pt x="985369" y="29463"/>
                  </a:cubicBezTo>
                  <a:cubicBezTo>
                    <a:pt x="984893" y="29188"/>
                    <a:pt x="984640" y="28690"/>
                    <a:pt x="984609" y="27969"/>
                  </a:cubicBezTo>
                  <a:lnTo>
                    <a:pt x="984609" y="25035"/>
                  </a:lnTo>
                  <a:lnTo>
                    <a:pt x="947833" y="25035"/>
                  </a:lnTo>
                  <a:lnTo>
                    <a:pt x="947833" y="27026"/>
                  </a:lnTo>
                  <a:cubicBezTo>
                    <a:pt x="947844" y="27426"/>
                    <a:pt x="947770" y="27727"/>
                    <a:pt x="947610" y="27930"/>
                  </a:cubicBezTo>
                  <a:cubicBezTo>
                    <a:pt x="947451" y="28133"/>
                    <a:pt x="947141" y="28356"/>
                    <a:pt x="946681" y="28598"/>
                  </a:cubicBezTo>
                  <a:cubicBezTo>
                    <a:pt x="950361" y="29522"/>
                    <a:pt x="953081" y="30237"/>
                    <a:pt x="954841" y="30745"/>
                  </a:cubicBezTo>
                  <a:cubicBezTo>
                    <a:pt x="956601" y="31253"/>
                    <a:pt x="957738" y="31673"/>
                    <a:pt x="958252" y="32007"/>
                  </a:cubicBezTo>
                  <a:cubicBezTo>
                    <a:pt x="958767" y="32340"/>
                    <a:pt x="958995" y="32706"/>
                    <a:pt x="958939" y="33105"/>
                  </a:cubicBezTo>
                  <a:cubicBezTo>
                    <a:pt x="958948" y="33579"/>
                    <a:pt x="958616" y="33968"/>
                    <a:pt x="957944" y="34271"/>
                  </a:cubicBezTo>
                  <a:cubicBezTo>
                    <a:pt x="957272" y="34575"/>
                    <a:pt x="956206" y="34780"/>
                    <a:pt x="954748" y="34887"/>
                  </a:cubicBezTo>
                  <a:cubicBezTo>
                    <a:pt x="953238" y="37057"/>
                    <a:pt x="952015" y="38769"/>
                    <a:pt x="951081" y="40023"/>
                  </a:cubicBezTo>
                  <a:cubicBezTo>
                    <a:pt x="950147" y="41276"/>
                    <a:pt x="949134" y="42569"/>
                    <a:pt x="948043" y="43901"/>
                  </a:cubicBezTo>
                  <a:lnTo>
                    <a:pt x="962711" y="43901"/>
                  </a:lnTo>
                  <a:cubicBezTo>
                    <a:pt x="964062" y="40944"/>
                    <a:pt x="965158" y="38210"/>
                    <a:pt x="965998" y="35699"/>
                  </a:cubicBezTo>
                  <a:cubicBezTo>
                    <a:pt x="966839" y="33188"/>
                    <a:pt x="967489" y="30716"/>
                    <a:pt x="967950" y="28284"/>
                  </a:cubicBezTo>
                  <a:cubicBezTo>
                    <a:pt x="970761" y="28913"/>
                    <a:pt x="972892" y="29437"/>
                    <a:pt x="974341" y="29856"/>
                  </a:cubicBezTo>
                  <a:cubicBezTo>
                    <a:pt x="977377" y="30518"/>
                    <a:pt x="979477" y="31081"/>
                    <a:pt x="980641" y="31546"/>
                  </a:cubicBezTo>
                  <a:cubicBezTo>
                    <a:pt x="981804" y="32011"/>
                    <a:pt x="982359" y="32496"/>
                    <a:pt x="982304" y="33000"/>
                  </a:cubicBezTo>
                  <a:cubicBezTo>
                    <a:pt x="982306" y="33572"/>
                    <a:pt x="981935" y="34000"/>
                    <a:pt x="981191" y="34284"/>
                  </a:cubicBezTo>
                  <a:cubicBezTo>
                    <a:pt x="980446" y="34568"/>
                    <a:pt x="979316" y="34734"/>
                    <a:pt x="977799" y="34782"/>
                  </a:cubicBezTo>
                  <a:cubicBezTo>
                    <a:pt x="975566" y="36918"/>
                    <a:pt x="973641" y="38647"/>
                    <a:pt x="972023" y="39970"/>
                  </a:cubicBezTo>
                  <a:cubicBezTo>
                    <a:pt x="970406" y="41294"/>
                    <a:pt x="968664" y="42604"/>
                    <a:pt x="966797" y="43901"/>
                  </a:cubicBezTo>
                  <a:lnTo>
                    <a:pt x="983771" y="43901"/>
                  </a:lnTo>
                  <a:lnTo>
                    <a:pt x="990477" y="36354"/>
                  </a:lnTo>
                  <a:cubicBezTo>
                    <a:pt x="992703" y="37933"/>
                    <a:pt x="994484" y="39230"/>
                    <a:pt x="995820" y="40245"/>
                  </a:cubicBezTo>
                  <a:cubicBezTo>
                    <a:pt x="997156" y="41260"/>
                    <a:pt x="998832" y="42583"/>
                    <a:pt x="1000849" y="44213"/>
                  </a:cubicBezTo>
                  <a:cubicBezTo>
                    <a:pt x="1001356" y="44647"/>
                    <a:pt x="1001600" y="45029"/>
                    <a:pt x="1001583" y="45359"/>
                  </a:cubicBezTo>
                  <a:cubicBezTo>
                    <a:pt x="1001600" y="45862"/>
                    <a:pt x="1001041" y="46105"/>
                    <a:pt x="999906" y="46088"/>
                  </a:cubicBezTo>
                  <a:lnTo>
                    <a:pt x="974760" y="46088"/>
                  </a:lnTo>
                  <a:lnTo>
                    <a:pt x="974760" y="58150"/>
                  </a:lnTo>
                  <a:lnTo>
                    <a:pt x="981675" y="58150"/>
                  </a:lnTo>
                  <a:lnTo>
                    <a:pt x="988276" y="51123"/>
                  </a:lnTo>
                  <a:cubicBezTo>
                    <a:pt x="990254" y="52598"/>
                    <a:pt x="991852" y="53817"/>
                    <a:pt x="993070" y="54780"/>
                  </a:cubicBezTo>
                  <a:cubicBezTo>
                    <a:pt x="994288" y="55743"/>
                    <a:pt x="995833" y="57040"/>
                    <a:pt x="997706" y="58671"/>
                  </a:cubicBezTo>
                  <a:cubicBezTo>
                    <a:pt x="997915" y="58923"/>
                    <a:pt x="998073" y="59122"/>
                    <a:pt x="998178" y="59270"/>
                  </a:cubicBezTo>
                  <a:cubicBezTo>
                    <a:pt x="998282" y="59417"/>
                    <a:pt x="998335" y="59565"/>
                    <a:pt x="998335" y="59712"/>
                  </a:cubicBezTo>
                  <a:cubicBezTo>
                    <a:pt x="998343" y="59921"/>
                    <a:pt x="998221" y="60077"/>
                    <a:pt x="997968" y="60181"/>
                  </a:cubicBezTo>
                  <a:cubicBezTo>
                    <a:pt x="997715" y="60285"/>
                    <a:pt x="997278" y="60337"/>
                    <a:pt x="996658" y="60337"/>
                  </a:cubicBezTo>
                  <a:lnTo>
                    <a:pt x="974760" y="60337"/>
                  </a:lnTo>
                  <a:lnTo>
                    <a:pt x="974760" y="72819"/>
                  </a:lnTo>
                  <a:lnTo>
                    <a:pt x="981571" y="72819"/>
                  </a:lnTo>
                  <a:cubicBezTo>
                    <a:pt x="983107" y="71132"/>
                    <a:pt x="984225" y="69917"/>
                    <a:pt x="984923" y="69174"/>
                  </a:cubicBezTo>
                  <a:cubicBezTo>
                    <a:pt x="985622" y="68431"/>
                    <a:pt x="986740" y="67269"/>
                    <a:pt x="988276" y="65687"/>
                  </a:cubicBezTo>
                  <a:cubicBezTo>
                    <a:pt x="990254" y="67218"/>
                    <a:pt x="991852" y="68481"/>
                    <a:pt x="993070" y="69475"/>
                  </a:cubicBezTo>
                  <a:cubicBezTo>
                    <a:pt x="994288" y="70469"/>
                    <a:pt x="995833" y="71757"/>
                    <a:pt x="997706" y="73339"/>
                  </a:cubicBezTo>
                  <a:cubicBezTo>
                    <a:pt x="998125" y="73843"/>
                    <a:pt x="998335" y="74190"/>
                    <a:pt x="998335" y="74381"/>
                  </a:cubicBezTo>
                  <a:cubicBezTo>
                    <a:pt x="998335" y="74798"/>
                    <a:pt x="997915" y="75006"/>
                    <a:pt x="997077" y="75006"/>
                  </a:cubicBezTo>
                  <a:lnTo>
                    <a:pt x="974760" y="75006"/>
                  </a:lnTo>
                  <a:lnTo>
                    <a:pt x="974760" y="89059"/>
                  </a:lnTo>
                  <a:lnTo>
                    <a:pt x="984609" y="89059"/>
                  </a:lnTo>
                  <a:cubicBezTo>
                    <a:pt x="986093" y="87374"/>
                    <a:pt x="987316" y="85998"/>
                    <a:pt x="988276" y="84929"/>
                  </a:cubicBezTo>
                  <a:cubicBezTo>
                    <a:pt x="989237" y="83861"/>
                    <a:pt x="990459" y="82511"/>
                    <a:pt x="991943" y="80879"/>
                  </a:cubicBezTo>
                  <a:cubicBezTo>
                    <a:pt x="994117" y="82557"/>
                    <a:pt x="995872" y="83946"/>
                    <a:pt x="997208" y="85047"/>
                  </a:cubicBezTo>
                  <a:cubicBezTo>
                    <a:pt x="998544" y="86148"/>
                    <a:pt x="1000247" y="87589"/>
                    <a:pt x="1002316" y="89371"/>
                  </a:cubicBezTo>
                  <a:cubicBezTo>
                    <a:pt x="1002576" y="89627"/>
                    <a:pt x="1002764" y="89844"/>
                    <a:pt x="1002879" y="90022"/>
                  </a:cubicBezTo>
                  <a:cubicBezTo>
                    <a:pt x="1002995" y="90200"/>
                    <a:pt x="1003052" y="90365"/>
                    <a:pt x="1003049" y="90517"/>
                  </a:cubicBezTo>
                  <a:cubicBezTo>
                    <a:pt x="1003032" y="91020"/>
                    <a:pt x="1002543" y="91263"/>
                    <a:pt x="1001583" y="91246"/>
                  </a:cubicBezTo>
                  <a:lnTo>
                    <a:pt x="949090" y="91246"/>
                  </a:lnTo>
                  <a:lnTo>
                    <a:pt x="949090" y="94599"/>
                  </a:lnTo>
                  <a:cubicBezTo>
                    <a:pt x="949095" y="95265"/>
                    <a:pt x="948981" y="95767"/>
                    <a:pt x="948750" y="96105"/>
                  </a:cubicBezTo>
                  <a:cubicBezTo>
                    <a:pt x="948518" y="96443"/>
                    <a:pt x="948143" y="96710"/>
                    <a:pt x="947623" y="96904"/>
                  </a:cubicBezTo>
                  <a:cubicBezTo>
                    <a:pt x="947093" y="97118"/>
                    <a:pt x="946216" y="97292"/>
                    <a:pt x="944991" y="97428"/>
                  </a:cubicBezTo>
                  <a:cubicBezTo>
                    <a:pt x="943766" y="97563"/>
                    <a:pt x="942548" y="97633"/>
                    <a:pt x="941337" y="97637"/>
                  </a:cubicBezTo>
                  <a:cubicBezTo>
                    <a:pt x="940104" y="97650"/>
                    <a:pt x="939244" y="97519"/>
                    <a:pt x="938757" y="97244"/>
                  </a:cubicBezTo>
                  <a:cubicBezTo>
                    <a:pt x="938270" y="96969"/>
                    <a:pt x="938013" y="96472"/>
                    <a:pt x="937984" y="95751"/>
                  </a:cubicBezTo>
                  <a:cubicBezTo>
                    <a:pt x="938053" y="92405"/>
                    <a:pt x="938102" y="89443"/>
                    <a:pt x="938132" y="86867"/>
                  </a:cubicBezTo>
                  <a:cubicBezTo>
                    <a:pt x="938161" y="84290"/>
                    <a:pt x="938180" y="81661"/>
                    <a:pt x="938186" y="78979"/>
                  </a:cubicBezTo>
                  <a:cubicBezTo>
                    <a:pt x="938192" y="76297"/>
                    <a:pt x="938195" y="73125"/>
                    <a:pt x="938194" y="69462"/>
                  </a:cubicBezTo>
                  <a:lnTo>
                    <a:pt x="938194" y="55004"/>
                  </a:lnTo>
                  <a:cubicBezTo>
                    <a:pt x="936467" y="56783"/>
                    <a:pt x="934655" y="58488"/>
                    <a:pt x="932759" y="60121"/>
                  </a:cubicBezTo>
                  <a:cubicBezTo>
                    <a:pt x="930862" y="61754"/>
                    <a:pt x="928867" y="63329"/>
                    <a:pt x="926773" y="64847"/>
                  </a:cubicBezTo>
                  <a:lnTo>
                    <a:pt x="925936" y="63799"/>
                  </a:lnTo>
                  <a:lnTo>
                    <a:pt x="925937" y="72141"/>
                  </a:lnTo>
                  <a:cubicBezTo>
                    <a:pt x="925938" y="75111"/>
                    <a:pt x="925942" y="77613"/>
                    <a:pt x="925948" y="79646"/>
                  </a:cubicBezTo>
                  <a:cubicBezTo>
                    <a:pt x="925954" y="81679"/>
                    <a:pt x="925965" y="83775"/>
                    <a:pt x="925979" y="85932"/>
                  </a:cubicBezTo>
                  <a:cubicBezTo>
                    <a:pt x="925994" y="88089"/>
                    <a:pt x="926014" y="90838"/>
                    <a:pt x="926040" y="94180"/>
                  </a:cubicBezTo>
                  <a:cubicBezTo>
                    <a:pt x="926044" y="94739"/>
                    <a:pt x="926009" y="95166"/>
                    <a:pt x="925935" y="95463"/>
                  </a:cubicBezTo>
                  <a:cubicBezTo>
                    <a:pt x="925861" y="95760"/>
                    <a:pt x="925721" y="96031"/>
                    <a:pt x="925516" y="96275"/>
                  </a:cubicBezTo>
                  <a:cubicBezTo>
                    <a:pt x="925154" y="96745"/>
                    <a:pt x="924385" y="97089"/>
                    <a:pt x="923211" y="97310"/>
                  </a:cubicBezTo>
                  <a:cubicBezTo>
                    <a:pt x="922037" y="97530"/>
                    <a:pt x="920430" y="97639"/>
                    <a:pt x="918391" y="97637"/>
                  </a:cubicBezTo>
                  <a:cubicBezTo>
                    <a:pt x="916914" y="97657"/>
                    <a:pt x="915914" y="97513"/>
                    <a:pt x="915392" y="97205"/>
                  </a:cubicBezTo>
                  <a:cubicBezTo>
                    <a:pt x="914870" y="96897"/>
                    <a:pt x="914578" y="96308"/>
                    <a:pt x="914515" y="95437"/>
                  </a:cubicBezTo>
                  <a:cubicBezTo>
                    <a:pt x="914587" y="92657"/>
                    <a:pt x="914663" y="88961"/>
                    <a:pt x="914744" y="84349"/>
                  </a:cubicBezTo>
                  <a:cubicBezTo>
                    <a:pt x="914824" y="79738"/>
                    <a:pt x="914892" y="75201"/>
                    <a:pt x="914949" y="70739"/>
                  </a:cubicBezTo>
                  <a:cubicBezTo>
                    <a:pt x="915006" y="66277"/>
                    <a:pt x="915036" y="62880"/>
                    <a:pt x="915038" y="60547"/>
                  </a:cubicBezTo>
                  <a:lnTo>
                    <a:pt x="915038" y="43062"/>
                  </a:lnTo>
                  <a:cubicBezTo>
                    <a:pt x="913146" y="45725"/>
                    <a:pt x="911404" y="47958"/>
                    <a:pt x="909813" y="49761"/>
                  </a:cubicBezTo>
                  <a:cubicBezTo>
                    <a:pt x="908222" y="51564"/>
                    <a:pt x="906192" y="53592"/>
                    <a:pt x="903723" y="55843"/>
                  </a:cubicBezTo>
                  <a:lnTo>
                    <a:pt x="902780" y="55108"/>
                  </a:lnTo>
                  <a:cubicBezTo>
                    <a:pt x="905211" y="50988"/>
                    <a:pt x="907420" y="46595"/>
                    <a:pt x="909407" y="41930"/>
                  </a:cubicBezTo>
                  <a:cubicBezTo>
                    <a:pt x="911393" y="37264"/>
                    <a:pt x="913340" y="31877"/>
                    <a:pt x="915248" y="25768"/>
                  </a:cubicBezTo>
                  <a:cubicBezTo>
                    <a:pt x="916815" y="20802"/>
                    <a:pt x="918055" y="16301"/>
                    <a:pt x="918968" y="12265"/>
                  </a:cubicBezTo>
                  <a:cubicBezTo>
                    <a:pt x="919880" y="8229"/>
                    <a:pt x="920491" y="4593"/>
                    <a:pt x="920801" y="1356"/>
                  </a:cubicBezTo>
                  <a:close/>
                  <a:moveTo>
                    <a:pt x="830485" y="1146"/>
                  </a:moveTo>
                  <a:cubicBezTo>
                    <a:pt x="834840" y="1797"/>
                    <a:pt x="838389" y="2408"/>
                    <a:pt x="841133" y="2980"/>
                  </a:cubicBezTo>
                  <a:cubicBezTo>
                    <a:pt x="843877" y="3552"/>
                    <a:pt x="846719" y="4267"/>
                    <a:pt x="849659" y="5128"/>
                  </a:cubicBezTo>
                  <a:cubicBezTo>
                    <a:pt x="853597" y="6243"/>
                    <a:pt x="856408" y="7496"/>
                    <a:pt x="858093" y="8886"/>
                  </a:cubicBezTo>
                  <a:cubicBezTo>
                    <a:pt x="859778" y="10277"/>
                    <a:pt x="860599" y="12027"/>
                    <a:pt x="860555" y="14138"/>
                  </a:cubicBezTo>
                  <a:cubicBezTo>
                    <a:pt x="860510" y="16627"/>
                    <a:pt x="859973" y="18748"/>
                    <a:pt x="858945" y="20503"/>
                  </a:cubicBezTo>
                  <a:cubicBezTo>
                    <a:pt x="857916" y="22258"/>
                    <a:pt x="856672" y="23175"/>
                    <a:pt x="855212" y="23254"/>
                  </a:cubicBezTo>
                  <a:cubicBezTo>
                    <a:pt x="854653" y="23269"/>
                    <a:pt x="854094" y="23081"/>
                    <a:pt x="853536" y="22690"/>
                  </a:cubicBezTo>
                  <a:cubicBezTo>
                    <a:pt x="852977" y="22300"/>
                    <a:pt x="852313" y="21614"/>
                    <a:pt x="851545" y="20634"/>
                  </a:cubicBezTo>
                  <a:cubicBezTo>
                    <a:pt x="848456" y="16744"/>
                    <a:pt x="845282" y="13392"/>
                    <a:pt x="842023" y="10576"/>
                  </a:cubicBezTo>
                  <a:cubicBezTo>
                    <a:pt x="838764" y="7760"/>
                    <a:pt x="834779" y="4931"/>
                    <a:pt x="830066" y="2089"/>
                  </a:cubicBezTo>
                  <a:close/>
                  <a:moveTo>
                    <a:pt x="526323" y="937"/>
                  </a:moveTo>
                  <a:cubicBezTo>
                    <a:pt x="528107" y="1308"/>
                    <a:pt x="529674" y="1639"/>
                    <a:pt x="531025" y="1932"/>
                  </a:cubicBezTo>
                  <a:cubicBezTo>
                    <a:pt x="532376" y="2224"/>
                    <a:pt x="533498" y="2451"/>
                    <a:pt x="534391" y="2613"/>
                  </a:cubicBezTo>
                  <a:cubicBezTo>
                    <a:pt x="538139" y="3318"/>
                    <a:pt x="540701" y="3899"/>
                    <a:pt x="542079" y="4355"/>
                  </a:cubicBezTo>
                  <a:cubicBezTo>
                    <a:pt x="543456" y="4811"/>
                    <a:pt x="544107" y="5313"/>
                    <a:pt x="544030" y="5861"/>
                  </a:cubicBezTo>
                  <a:cubicBezTo>
                    <a:pt x="544056" y="6313"/>
                    <a:pt x="543742" y="6693"/>
                    <a:pt x="543087" y="7000"/>
                  </a:cubicBezTo>
                  <a:cubicBezTo>
                    <a:pt x="542432" y="7308"/>
                    <a:pt x="541280" y="7662"/>
                    <a:pt x="539630" y="8061"/>
                  </a:cubicBezTo>
                  <a:cubicBezTo>
                    <a:pt x="542328" y="12016"/>
                    <a:pt x="545419" y="15526"/>
                    <a:pt x="548902" y="18591"/>
                  </a:cubicBezTo>
                  <a:cubicBezTo>
                    <a:pt x="552386" y="21656"/>
                    <a:pt x="556420" y="24432"/>
                    <a:pt x="561004" y="26921"/>
                  </a:cubicBezTo>
                  <a:cubicBezTo>
                    <a:pt x="564800" y="29023"/>
                    <a:pt x="568838" y="30843"/>
                    <a:pt x="573118" y="32382"/>
                  </a:cubicBezTo>
                  <a:cubicBezTo>
                    <a:pt x="577399" y="33921"/>
                    <a:pt x="581778" y="35139"/>
                    <a:pt x="586255" y="36036"/>
                  </a:cubicBezTo>
                  <a:lnTo>
                    <a:pt x="586150" y="37084"/>
                  </a:lnTo>
                  <a:cubicBezTo>
                    <a:pt x="583906" y="38062"/>
                    <a:pt x="582160" y="39302"/>
                    <a:pt x="580911" y="40803"/>
                  </a:cubicBezTo>
                  <a:cubicBezTo>
                    <a:pt x="579662" y="42305"/>
                    <a:pt x="578545" y="44488"/>
                    <a:pt x="577558" y="47352"/>
                  </a:cubicBezTo>
                  <a:cubicBezTo>
                    <a:pt x="577312" y="48063"/>
                    <a:pt x="577098" y="48526"/>
                    <a:pt x="576917" y="48740"/>
                  </a:cubicBezTo>
                  <a:cubicBezTo>
                    <a:pt x="576735" y="48954"/>
                    <a:pt x="576495" y="49050"/>
                    <a:pt x="576196" y="49028"/>
                  </a:cubicBezTo>
                  <a:cubicBezTo>
                    <a:pt x="575718" y="49000"/>
                    <a:pt x="574684" y="48559"/>
                    <a:pt x="573092" y="47705"/>
                  </a:cubicBezTo>
                  <a:cubicBezTo>
                    <a:pt x="571501" y="46852"/>
                    <a:pt x="569707" y="45756"/>
                    <a:pt x="567709" y="44418"/>
                  </a:cubicBezTo>
                  <a:cubicBezTo>
                    <a:pt x="563759" y="41829"/>
                    <a:pt x="560056" y="38913"/>
                    <a:pt x="556603" y="35669"/>
                  </a:cubicBezTo>
                  <a:cubicBezTo>
                    <a:pt x="553150" y="32426"/>
                    <a:pt x="550077" y="28986"/>
                    <a:pt x="547383" y="25349"/>
                  </a:cubicBezTo>
                  <a:cubicBezTo>
                    <a:pt x="545700" y="23173"/>
                    <a:pt x="544142" y="20846"/>
                    <a:pt x="542707" y="18368"/>
                  </a:cubicBezTo>
                  <a:cubicBezTo>
                    <a:pt x="541273" y="15891"/>
                    <a:pt x="539689" y="12804"/>
                    <a:pt x="537953" y="9109"/>
                  </a:cubicBezTo>
                  <a:cubicBezTo>
                    <a:pt x="533498" y="15714"/>
                    <a:pt x="528578" y="21704"/>
                    <a:pt x="523193" y="27078"/>
                  </a:cubicBezTo>
                  <a:cubicBezTo>
                    <a:pt x="517808" y="32452"/>
                    <a:pt x="511971" y="37184"/>
                    <a:pt x="505683" y="41275"/>
                  </a:cubicBezTo>
                  <a:cubicBezTo>
                    <a:pt x="502539" y="43268"/>
                    <a:pt x="499108" y="45202"/>
                    <a:pt x="495388" y="47077"/>
                  </a:cubicBezTo>
                  <a:cubicBezTo>
                    <a:pt x="491669" y="48952"/>
                    <a:pt x="488290" y="50441"/>
                    <a:pt x="485251" y="51543"/>
                  </a:cubicBezTo>
                  <a:lnTo>
                    <a:pt x="484623" y="50600"/>
                  </a:lnTo>
                  <a:cubicBezTo>
                    <a:pt x="490121" y="46721"/>
                    <a:pt x="494998" y="42796"/>
                    <a:pt x="499252" y="38826"/>
                  </a:cubicBezTo>
                  <a:cubicBezTo>
                    <a:pt x="503506" y="34855"/>
                    <a:pt x="507466" y="30538"/>
                    <a:pt x="511131" y="25873"/>
                  </a:cubicBezTo>
                  <a:cubicBezTo>
                    <a:pt x="518762" y="16251"/>
                    <a:pt x="523826" y="7939"/>
                    <a:pt x="526323" y="937"/>
                  </a:cubicBezTo>
                  <a:close/>
                  <a:moveTo>
                    <a:pt x="624497" y="629"/>
                  </a:moveTo>
                  <a:cubicBezTo>
                    <a:pt x="628306" y="902"/>
                    <a:pt x="631120" y="1113"/>
                    <a:pt x="632942" y="1261"/>
                  </a:cubicBezTo>
                  <a:cubicBezTo>
                    <a:pt x="634763" y="1410"/>
                    <a:pt x="636002" y="1535"/>
                    <a:pt x="636659" y="1638"/>
                  </a:cubicBezTo>
                  <a:cubicBezTo>
                    <a:pt x="637316" y="1740"/>
                    <a:pt x="637803" y="1858"/>
                    <a:pt x="638118" y="1991"/>
                  </a:cubicBezTo>
                  <a:cubicBezTo>
                    <a:pt x="638869" y="2218"/>
                    <a:pt x="639253" y="2602"/>
                    <a:pt x="639271" y="3143"/>
                  </a:cubicBezTo>
                  <a:cubicBezTo>
                    <a:pt x="639301" y="3600"/>
                    <a:pt x="639031" y="3997"/>
                    <a:pt x="638459" y="4335"/>
                  </a:cubicBezTo>
                  <a:cubicBezTo>
                    <a:pt x="637887" y="4673"/>
                    <a:pt x="636830" y="5045"/>
                    <a:pt x="635289" y="5448"/>
                  </a:cubicBezTo>
                  <a:lnTo>
                    <a:pt x="635289" y="20850"/>
                  </a:lnTo>
                  <a:lnTo>
                    <a:pt x="643043" y="20850"/>
                  </a:lnTo>
                  <a:lnTo>
                    <a:pt x="643043" y="10792"/>
                  </a:lnTo>
                  <a:cubicBezTo>
                    <a:pt x="643043" y="8891"/>
                    <a:pt x="643016" y="7245"/>
                    <a:pt x="642964" y="5854"/>
                  </a:cubicBezTo>
                  <a:cubicBezTo>
                    <a:pt x="642912" y="4464"/>
                    <a:pt x="642833" y="2792"/>
                    <a:pt x="642728" y="838"/>
                  </a:cubicBezTo>
                  <a:cubicBezTo>
                    <a:pt x="647065" y="1106"/>
                    <a:pt x="650289" y="1339"/>
                    <a:pt x="652399" y="1537"/>
                  </a:cubicBezTo>
                  <a:cubicBezTo>
                    <a:pt x="654508" y="1735"/>
                    <a:pt x="655885" y="1968"/>
                    <a:pt x="656528" y="2235"/>
                  </a:cubicBezTo>
                  <a:cubicBezTo>
                    <a:pt x="657170" y="2503"/>
                    <a:pt x="657460" y="2876"/>
                    <a:pt x="657397" y="3353"/>
                  </a:cubicBezTo>
                  <a:cubicBezTo>
                    <a:pt x="657427" y="3757"/>
                    <a:pt x="657157" y="4128"/>
                    <a:pt x="656585" y="4466"/>
                  </a:cubicBezTo>
                  <a:cubicBezTo>
                    <a:pt x="656013" y="4804"/>
                    <a:pt x="654956" y="5202"/>
                    <a:pt x="653415" y="5658"/>
                  </a:cubicBezTo>
                  <a:lnTo>
                    <a:pt x="653415" y="20850"/>
                  </a:lnTo>
                  <a:lnTo>
                    <a:pt x="657502" y="20850"/>
                  </a:lnTo>
                  <a:cubicBezTo>
                    <a:pt x="659508" y="17194"/>
                    <a:pt x="661232" y="13715"/>
                    <a:pt x="662675" y="10412"/>
                  </a:cubicBezTo>
                  <a:cubicBezTo>
                    <a:pt x="664118" y="7110"/>
                    <a:pt x="665187" y="4233"/>
                    <a:pt x="665884" y="1781"/>
                  </a:cubicBezTo>
                  <a:cubicBezTo>
                    <a:pt x="671341" y="3776"/>
                    <a:pt x="675121" y="5261"/>
                    <a:pt x="677225" y="6234"/>
                  </a:cubicBezTo>
                  <a:cubicBezTo>
                    <a:pt x="679330" y="7208"/>
                    <a:pt x="680334" y="7959"/>
                    <a:pt x="680238" y="8487"/>
                  </a:cubicBezTo>
                  <a:cubicBezTo>
                    <a:pt x="680246" y="8956"/>
                    <a:pt x="679915" y="9301"/>
                    <a:pt x="679242" y="9522"/>
                  </a:cubicBezTo>
                  <a:cubicBezTo>
                    <a:pt x="678570" y="9742"/>
                    <a:pt x="677505" y="9851"/>
                    <a:pt x="676047" y="9849"/>
                  </a:cubicBezTo>
                  <a:cubicBezTo>
                    <a:pt x="675924" y="9849"/>
                    <a:pt x="675645" y="9849"/>
                    <a:pt x="675209" y="9849"/>
                  </a:cubicBezTo>
                  <a:cubicBezTo>
                    <a:pt x="672422" y="12301"/>
                    <a:pt x="670312" y="14137"/>
                    <a:pt x="668879" y="15355"/>
                  </a:cubicBezTo>
                  <a:cubicBezTo>
                    <a:pt x="667447" y="16574"/>
                    <a:pt x="666230" y="17548"/>
                    <a:pt x="665228" y="18278"/>
                  </a:cubicBezTo>
                  <a:cubicBezTo>
                    <a:pt x="664226" y="19007"/>
                    <a:pt x="662978" y="19865"/>
                    <a:pt x="661483" y="20850"/>
                  </a:cubicBezTo>
                  <a:lnTo>
                    <a:pt x="671856" y="20850"/>
                  </a:lnTo>
                  <a:cubicBezTo>
                    <a:pt x="673279" y="19383"/>
                    <a:pt x="674362" y="18257"/>
                    <a:pt x="675104" y="17471"/>
                  </a:cubicBezTo>
                  <a:cubicBezTo>
                    <a:pt x="675846" y="16686"/>
                    <a:pt x="677138" y="15297"/>
                    <a:pt x="678980" y="13307"/>
                  </a:cubicBezTo>
                  <a:cubicBezTo>
                    <a:pt x="681152" y="14926"/>
                    <a:pt x="682912" y="16271"/>
                    <a:pt x="684259" y="17340"/>
                  </a:cubicBezTo>
                  <a:cubicBezTo>
                    <a:pt x="685605" y="18409"/>
                    <a:pt x="687338" y="19857"/>
                    <a:pt x="689458" y="21684"/>
                  </a:cubicBezTo>
                  <a:cubicBezTo>
                    <a:pt x="689790" y="22013"/>
                    <a:pt x="689964" y="22291"/>
                    <a:pt x="689982" y="22517"/>
                  </a:cubicBezTo>
                  <a:cubicBezTo>
                    <a:pt x="689975" y="22675"/>
                    <a:pt x="689857" y="22801"/>
                    <a:pt x="689628" y="22894"/>
                  </a:cubicBezTo>
                  <a:cubicBezTo>
                    <a:pt x="689399" y="22988"/>
                    <a:pt x="689098" y="23035"/>
                    <a:pt x="688725" y="23037"/>
                  </a:cubicBezTo>
                  <a:lnTo>
                    <a:pt x="652996" y="23037"/>
                  </a:lnTo>
                  <a:cubicBezTo>
                    <a:pt x="657418" y="24677"/>
                    <a:pt x="660589" y="25872"/>
                    <a:pt x="662508" y="26622"/>
                  </a:cubicBezTo>
                  <a:cubicBezTo>
                    <a:pt x="664426" y="27373"/>
                    <a:pt x="665594" y="27907"/>
                    <a:pt x="666012" y="28226"/>
                  </a:cubicBezTo>
                  <a:cubicBezTo>
                    <a:pt x="666429" y="28545"/>
                    <a:pt x="666596" y="28878"/>
                    <a:pt x="666512" y="29224"/>
                  </a:cubicBezTo>
                  <a:cubicBezTo>
                    <a:pt x="666519" y="29744"/>
                    <a:pt x="666191" y="30120"/>
                    <a:pt x="665530" y="30352"/>
                  </a:cubicBezTo>
                  <a:cubicBezTo>
                    <a:pt x="664869" y="30583"/>
                    <a:pt x="663834" y="30697"/>
                    <a:pt x="662426" y="30693"/>
                  </a:cubicBezTo>
                  <a:cubicBezTo>
                    <a:pt x="662369" y="30695"/>
                    <a:pt x="662273" y="30690"/>
                    <a:pt x="662138" y="30679"/>
                  </a:cubicBezTo>
                  <a:cubicBezTo>
                    <a:pt x="662003" y="30669"/>
                    <a:pt x="661854" y="30638"/>
                    <a:pt x="661693" y="30588"/>
                  </a:cubicBezTo>
                  <a:cubicBezTo>
                    <a:pt x="658831" y="32601"/>
                    <a:pt x="656731" y="34074"/>
                    <a:pt x="655391" y="35007"/>
                  </a:cubicBezTo>
                  <a:cubicBezTo>
                    <a:pt x="654050" y="35941"/>
                    <a:pt x="653036" y="36630"/>
                    <a:pt x="652348" y="37074"/>
                  </a:cubicBezTo>
                  <a:cubicBezTo>
                    <a:pt x="651660" y="37518"/>
                    <a:pt x="650863" y="38012"/>
                    <a:pt x="649958" y="38557"/>
                  </a:cubicBezTo>
                  <a:lnTo>
                    <a:pt x="666303" y="38557"/>
                  </a:lnTo>
                  <a:cubicBezTo>
                    <a:pt x="667789" y="37070"/>
                    <a:pt x="669007" y="35851"/>
                    <a:pt x="669957" y="34900"/>
                  </a:cubicBezTo>
                  <a:cubicBezTo>
                    <a:pt x="670906" y="33950"/>
                    <a:pt x="672098" y="32757"/>
                    <a:pt x="673532" y="31322"/>
                  </a:cubicBezTo>
                  <a:cubicBezTo>
                    <a:pt x="675713" y="32897"/>
                    <a:pt x="677481" y="34203"/>
                    <a:pt x="678836" y="35240"/>
                  </a:cubicBezTo>
                  <a:cubicBezTo>
                    <a:pt x="680192" y="36277"/>
                    <a:pt x="681881" y="37661"/>
                    <a:pt x="683905" y="39391"/>
                  </a:cubicBezTo>
                  <a:cubicBezTo>
                    <a:pt x="684064" y="39542"/>
                    <a:pt x="684191" y="39681"/>
                    <a:pt x="684285" y="39807"/>
                  </a:cubicBezTo>
                  <a:cubicBezTo>
                    <a:pt x="684379" y="39933"/>
                    <a:pt x="684427" y="40072"/>
                    <a:pt x="684429" y="40224"/>
                  </a:cubicBezTo>
                  <a:cubicBezTo>
                    <a:pt x="684420" y="40382"/>
                    <a:pt x="684307" y="40508"/>
                    <a:pt x="684088" y="40601"/>
                  </a:cubicBezTo>
                  <a:cubicBezTo>
                    <a:pt x="683870" y="40695"/>
                    <a:pt x="683599" y="40742"/>
                    <a:pt x="683276" y="40744"/>
                  </a:cubicBezTo>
                  <a:lnTo>
                    <a:pt x="644405" y="40744"/>
                  </a:lnTo>
                  <a:lnTo>
                    <a:pt x="644405" y="50187"/>
                  </a:lnTo>
                  <a:lnTo>
                    <a:pt x="660435" y="50187"/>
                  </a:lnTo>
                  <a:cubicBezTo>
                    <a:pt x="661869" y="48701"/>
                    <a:pt x="663035" y="47503"/>
                    <a:pt x="663932" y="46594"/>
                  </a:cubicBezTo>
                  <a:cubicBezTo>
                    <a:pt x="664829" y="45684"/>
                    <a:pt x="665969" y="44539"/>
                    <a:pt x="667350" y="43158"/>
                  </a:cubicBezTo>
                  <a:cubicBezTo>
                    <a:pt x="669426" y="44683"/>
                    <a:pt x="671090" y="45934"/>
                    <a:pt x="672340" y="46908"/>
                  </a:cubicBezTo>
                  <a:cubicBezTo>
                    <a:pt x="673591" y="47882"/>
                    <a:pt x="675176" y="49184"/>
                    <a:pt x="677094" y="50812"/>
                  </a:cubicBezTo>
                  <a:cubicBezTo>
                    <a:pt x="677304" y="50975"/>
                    <a:pt x="677461" y="51144"/>
                    <a:pt x="677566" y="51320"/>
                  </a:cubicBezTo>
                  <a:cubicBezTo>
                    <a:pt x="677671" y="51496"/>
                    <a:pt x="677723" y="51639"/>
                    <a:pt x="677723" y="51750"/>
                  </a:cubicBezTo>
                  <a:cubicBezTo>
                    <a:pt x="677717" y="51958"/>
                    <a:pt x="677599" y="52114"/>
                    <a:pt x="677370" y="52218"/>
                  </a:cubicBezTo>
                  <a:cubicBezTo>
                    <a:pt x="677140" y="52322"/>
                    <a:pt x="676839" y="52374"/>
                    <a:pt x="676466" y="52374"/>
                  </a:cubicBezTo>
                  <a:lnTo>
                    <a:pt x="644405" y="52374"/>
                  </a:lnTo>
                  <a:lnTo>
                    <a:pt x="644405" y="62446"/>
                  </a:lnTo>
                  <a:lnTo>
                    <a:pt x="668503" y="62446"/>
                  </a:lnTo>
                  <a:cubicBezTo>
                    <a:pt x="670085" y="60816"/>
                    <a:pt x="671373" y="59513"/>
                    <a:pt x="672366" y="58538"/>
                  </a:cubicBezTo>
                  <a:cubicBezTo>
                    <a:pt x="673360" y="57563"/>
                    <a:pt x="674621" y="56313"/>
                    <a:pt x="676152" y="54788"/>
                  </a:cubicBezTo>
                  <a:cubicBezTo>
                    <a:pt x="678376" y="56418"/>
                    <a:pt x="680161" y="57773"/>
                    <a:pt x="681508" y="58852"/>
                  </a:cubicBezTo>
                  <a:cubicBezTo>
                    <a:pt x="682855" y="59931"/>
                    <a:pt x="684562" y="61338"/>
                    <a:pt x="686629" y="63071"/>
                  </a:cubicBezTo>
                  <a:cubicBezTo>
                    <a:pt x="687048" y="63383"/>
                    <a:pt x="687258" y="63696"/>
                    <a:pt x="687258" y="64008"/>
                  </a:cubicBezTo>
                  <a:cubicBezTo>
                    <a:pt x="687253" y="64217"/>
                    <a:pt x="687131" y="64373"/>
                    <a:pt x="686891" y="64477"/>
                  </a:cubicBezTo>
                  <a:cubicBezTo>
                    <a:pt x="686651" y="64581"/>
                    <a:pt x="686319" y="64633"/>
                    <a:pt x="685896" y="64633"/>
                  </a:cubicBezTo>
                  <a:lnTo>
                    <a:pt x="645767" y="64633"/>
                  </a:lnTo>
                  <a:cubicBezTo>
                    <a:pt x="647917" y="66794"/>
                    <a:pt x="649929" y="68549"/>
                    <a:pt x="651804" y="69898"/>
                  </a:cubicBezTo>
                  <a:cubicBezTo>
                    <a:pt x="653679" y="71247"/>
                    <a:pt x="655718" y="72426"/>
                    <a:pt x="657921" y="73434"/>
                  </a:cubicBezTo>
                  <a:cubicBezTo>
                    <a:pt x="662203" y="75412"/>
                    <a:pt x="666840" y="76957"/>
                    <a:pt x="671830" y="78071"/>
                  </a:cubicBezTo>
                  <a:cubicBezTo>
                    <a:pt x="676819" y="79184"/>
                    <a:pt x="682556" y="79943"/>
                    <a:pt x="689039" y="80349"/>
                  </a:cubicBezTo>
                  <a:lnTo>
                    <a:pt x="689039" y="81816"/>
                  </a:lnTo>
                  <a:cubicBezTo>
                    <a:pt x="687253" y="82539"/>
                    <a:pt x="685821" y="83556"/>
                    <a:pt x="684743" y="84868"/>
                  </a:cubicBezTo>
                  <a:cubicBezTo>
                    <a:pt x="683665" y="86180"/>
                    <a:pt x="682652" y="88166"/>
                    <a:pt x="681705" y="90827"/>
                  </a:cubicBezTo>
                  <a:cubicBezTo>
                    <a:pt x="681416" y="91685"/>
                    <a:pt x="681181" y="92222"/>
                    <a:pt x="680997" y="92438"/>
                  </a:cubicBezTo>
                  <a:cubicBezTo>
                    <a:pt x="680814" y="92654"/>
                    <a:pt x="680526" y="92746"/>
                    <a:pt x="680133" y="92713"/>
                  </a:cubicBezTo>
                  <a:cubicBezTo>
                    <a:pt x="679321" y="92663"/>
                    <a:pt x="677749" y="92213"/>
                    <a:pt x="675418" y="91364"/>
                  </a:cubicBezTo>
                  <a:cubicBezTo>
                    <a:pt x="673087" y="90515"/>
                    <a:pt x="670782" y="89567"/>
                    <a:pt x="668503" y="88522"/>
                  </a:cubicBezTo>
                  <a:cubicBezTo>
                    <a:pt x="663550" y="86132"/>
                    <a:pt x="659180" y="83185"/>
                    <a:pt x="655393" y="79681"/>
                  </a:cubicBezTo>
                  <a:cubicBezTo>
                    <a:pt x="651606" y="76178"/>
                    <a:pt x="647943" y="71686"/>
                    <a:pt x="644405" y="66205"/>
                  </a:cubicBezTo>
                  <a:lnTo>
                    <a:pt x="644405" y="76682"/>
                  </a:lnTo>
                  <a:cubicBezTo>
                    <a:pt x="644398" y="79053"/>
                    <a:pt x="644411" y="81541"/>
                    <a:pt x="644444" y="84148"/>
                  </a:cubicBezTo>
                  <a:cubicBezTo>
                    <a:pt x="644477" y="86754"/>
                    <a:pt x="644568" y="90342"/>
                    <a:pt x="644719" y="94913"/>
                  </a:cubicBezTo>
                  <a:cubicBezTo>
                    <a:pt x="644795" y="95985"/>
                    <a:pt x="644302" y="96697"/>
                    <a:pt x="643239" y="97048"/>
                  </a:cubicBezTo>
                  <a:cubicBezTo>
                    <a:pt x="642176" y="97399"/>
                    <a:pt x="640085" y="97561"/>
                    <a:pt x="636966" y="97533"/>
                  </a:cubicBezTo>
                  <a:cubicBezTo>
                    <a:pt x="635287" y="97557"/>
                    <a:pt x="634191" y="97430"/>
                    <a:pt x="633678" y="97153"/>
                  </a:cubicBezTo>
                  <a:cubicBezTo>
                    <a:pt x="633165" y="96875"/>
                    <a:pt x="632934" y="96304"/>
                    <a:pt x="632984" y="95437"/>
                  </a:cubicBezTo>
                  <a:cubicBezTo>
                    <a:pt x="633057" y="93475"/>
                    <a:pt x="633133" y="91240"/>
                    <a:pt x="633213" y="88731"/>
                  </a:cubicBezTo>
                  <a:cubicBezTo>
                    <a:pt x="633293" y="86223"/>
                    <a:pt x="633362" y="83894"/>
                    <a:pt x="633419" y="81746"/>
                  </a:cubicBezTo>
                  <a:cubicBezTo>
                    <a:pt x="633476" y="79599"/>
                    <a:pt x="633505" y="78085"/>
                    <a:pt x="633508" y="77206"/>
                  </a:cubicBezTo>
                  <a:lnTo>
                    <a:pt x="633508" y="70815"/>
                  </a:lnTo>
                  <a:cubicBezTo>
                    <a:pt x="629638" y="74499"/>
                    <a:pt x="626167" y="77451"/>
                    <a:pt x="623096" y="79668"/>
                  </a:cubicBezTo>
                  <a:cubicBezTo>
                    <a:pt x="620025" y="81886"/>
                    <a:pt x="616685" y="83894"/>
                    <a:pt x="613077" y="85693"/>
                  </a:cubicBezTo>
                  <a:cubicBezTo>
                    <a:pt x="610117" y="87214"/>
                    <a:pt x="607026" y="88546"/>
                    <a:pt x="603804" y="89687"/>
                  </a:cubicBezTo>
                  <a:cubicBezTo>
                    <a:pt x="600583" y="90829"/>
                    <a:pt x="596444" y="92082"/>
                    <a:pt x="591389" y="93446"/>
                  </a:cubicBezTo>
                  <a:lnTo>
                    <a:pt x="590760" y="92189"/>
                  </a:lnTo>
                  <a:cubicBezTo>
                    <a:pt x="595215" y="89923"/>
                    <a:pt x="599297" y="87540"/>
                    <a:pt x="603005" y="85038"/>
                  </a:cubicBezTo>
                  <a:cubicBezTo>
                    <a:pt x="606714" y="82537"/>
                    <a:pt x="610351" y="79681"/>
                    <a:pt x="613915" y="76473"/>
                  </a:cubicBezTo>
                  <a:cubicBezTo>
                    <a:pt x="615984" y="74617"/>
                    <a:pt x="617818" y="72827"/>
                    <a:pt x="619416" y="71103"/>
                  </a:cubicBezTo>
                  <a:cubicBezTo>
                    <a:pt x="621014" y="69379"/>
                    <a:pt x="622847" y="67222"/>
                    <a:pt x="624917" y="64633"/>
                  </a:cubicBezTo>
                  <a:lnTo>
                    <a:pt x="602076" y="64633"/>
                  </a:lnTo>
                  <a:cubicBezTo>
                    <a:pt x="600916" y="64631"/>
                    <a:pt x="599698" y="64688"/>
                    <a:pt x="598422" y="64803"/>
                  </a:cubicBezTo>
                  <a:cubicBezTo>
                    <a:pt x="597145" y="64919"/>
                    <a:pt x="595848" y="65107"/>
                    <a:pt x="594532" y="65367"/>
                  </a:cubicBezTo>
                  <a:lnTo>
                    <a:pt x="594008" y="61502"/>
                  </a:lnTo>
                  <a:cubicBezTo>
                    <a:pt x="595641" y="61862"/>
                    <a:pt x="597064" y="62112"/>
                    <a:pt x="598277" y="62249"/>
                  </a:cubicBezTo>
                  <a:cubicBezTo>
                    <a:pt x="599491" y="62387"/>
                    <a:pt x="600757" y="62453"/>
                    <a:pt x="602076" y="62446"/>
                  </a:cubicBezTo>
                  <a:lnTo>
                    <a:pt x="633508" y="62446"/>
                  </a:lnTo>
                  <a:lnTo>
                    <a:pt x="633508" y="52374"/>
                  </a:lnTo>
                  <a:lnTo>
                    <a:pt x="611715" y="52374"/>
                  </a:lnTo>
                  <a:cubicBezTo>
                    <a:pt x="610320" y="52374"/>
                    <a:pt x="608971" y="52427"/>
                    <a:pt x="607668" y="52532"/>
                  </a:cubicBezTo>
                  <a:cubicBezTo>
                    <a:pt x="606365" y="52637"/>
                    <a:pt x="604990" y="52794"/>
                    <a:pt x="603542" y="53004"/>
                  </a:cubicBezTo>
                  <a:lnTo>
                    <a:pt x="602914" y="49243"/>
                  </a:lnTo>
                  <a:cubicBezTo>
                    <a:pt x="604453" y="49558"/>
                    <a:pt x="605906" y="49794"/>
                    <a:pt x="607275" y="49951"/>
                  </a:cubicBezTo>
                  <a:cubicBezTo>
                    <a:pt x="608644" y="50109"/>
                    <a:pt x="610124" y="50187"/>
                    <a:pt x="611715" y="50187"/>
                  </a:cubicBezTo>
                  <a:lnTo>
                    <a:pt x="633508" y="50187"/>
                  </a:lnTo>
                  <a:lnTo>
                    <a:pt x="633508" y="40744"/>
                  </a:lnTo>
                  <a:lnTo>
                    <a:pt x="605533" y="40744"/>
                  </a:lnTo>
                  <a:cubicBezTo>
                    <a:pt x="604272" y="40738"/>
                    <a:pt x="603128" y="40777"/>
                    <a:pt x="602102" y="40863"/>
                  </a:cubicBezTo>
                  <a:cubicBezTo>
                    <a:pt x="601076" y="40948"/>
                    <a:pt x="599880" y="41118"/>
                    <a:pt x="598513" y="41374"/>
                  </a:cubicBezTo>
                  <a:lnTo>
                    <a:pt x="597885" y="37614"/>
                  </a:lnTo>
                  <a:cubicBezTo>
                    <a:pt x="599323" y="37974"/>
                    <a:pt x="600637" y="38223"/>
                    <a:pt x="601827" y="38361"/>
                  </a:cubicBezTo>
                  <a:cubicBezTo>
                    <a:pt x="603016" y="38498"/>
                    <a:pt x="604252" y="38564"/>
                    <a:pt x="605533" y="38557"/>
                  </a:cubicBezTo>
                  <a:lnTo>
                    <a:pt x="623345" y="38557"/>
                  </a:lnTo>
                  <a:cubicBezTo>
                    <a:pt x="622943" y="38171"/>
                    <a:pt x="622646" y="37764"/>
                    <a:pt x="622454" y="37338"/>
                  </a:cubicBezTo>
                  <a:cubicBezTo>
                    <a:pt x="622262" y="36912"/>
                    <a:pt x="622070" y="36270"/>
                    <a:pt x="621878" y="35411"/>
                  </a:cubicBezTo>
                  <a:cubicBezTo>
                    <a:pt x="621291" y="32866"/>
                    <a:pt x="620632" y="30747"/>
                    <a:pt x="619900" y="29054"/>
                  </a:cubicBezTo>
                  <a:cubicBezTo>
                    <a:pt x="619169" y="27361"/>
                    <a:pt x="618117" y="25635"/>
                    <a:pt x="616744" y="23876"/>
                  </a:cubicBezTo>
                  <a:lnTo>
                    <a:pt x="617582" y="23037"/>
                  </a:lnTo>
                  <a:cubicBezTo>
                    <a:pt x="622815" y="24833"/>
                    <a:pt x="626547" y="26485"/>
                    <a:pt x="628780" y="27992"/>
                  </a:cubicBezTo>
                  <a:cubicBezTo>
                    <a:pt x="631013" y="29500"/>
                    <a:pt x="632100" y="31099"/>
                    <a:pt x="632041" y="32790"/>
                  </a:cubicBezTo>
                  <a:cubicBezTo>
                    <a:pt x="632030" y="33954"/>
                    <a:pt x="631712" y="35033"/>
                    <a:pt x="631085" y="36027"/>
                  </a:cubicBezTo>
                  <a:cubicBezTo>
                    <a:pt x="630459" y="37021"/>
                    <a:pt x="629590" y="37865"/>
                    <a:pt x="628479" y="38557"/>
                  </a:cubicBezTo>
                  <a:lnTo>
                    <a:pt x="645033" y="38557"/>
                  </a:lnTo>
                  <a:cubicBezTo>
                    <a:pt x="646732" y="35800"/>
                    <a:pt x="648102" y="33240"/>
                    <a:pt x="649146" y="30876"/>
                  </a:cubicBezTo>
                  <a:cubicBezTo>
                    <a:pt x="650189" y="28512"/>
                    <a:pt x="651088" y="25899"/>
                    <a:pt x="651844" y="23037"/>
                  </a:cubicBezTo>
                  <a:lnTo>
                    <a:pt x="617582" y="23037"/>
                  </a:lnTo>
                  <a:lnTo>
                    <a:pt x="600190" y="23037"/>
                  </a:lnTo>
                  <a:cubicBezTo>
                    <a:pt x="598675" y="23040"/>
                    <a:pt x="597304" y="23088"/>
                    <a:pt x="596077" y="23182"/>
                  </a:cubicBezTo>
                  <a:cubicBezTo>
                    <a:pt x="594851" y="23276"/>
                    <a:pt x="593742" y="23402"/>
                    <a:pt x="592751" y="23562"/>
                  </a:cubicBezTo>
                  <a:lnTo>
                    <a:pt x="592122" y="19803"/>
                  </a:lnTo>
                  <a:cubicBezTo>
                    <a:pt x="593532" y="20167"/>
                    <a:pt x="594903" y="20433"/>
                    <a:pt x="596234" y="20601"/>
                  </a:cubicBezTo>
                  <a:cubicBezTo>
                    <a:pt x="597566" y="20770"/>
                    <a:pt x="598884" y="20852"/>
                    <a:pt x="600190" y="20850"/>
                  </a:cubicBezTo>
                  <a:lnTo>
                    <a:pt x="625021" y="20850"/>
                  </a:lnTo>
                  <a:lnTo>
                    <a:pt x="625021" y="10897"/>
                  </a:lnTo>
                  <a:cubicBezTo>
                    <a:pt x="625026" y="8694"/>
                    <a:pt x="624991" y="6891"/>
                    <a:pt x="624917" y="5488"/>
                  </a:cubicBezTo>
                  <a:cubicBezTo>
                    <a:pt x="624842" y="4084"/>
                    <a:pt x="624703" y="2464"/>
                    <a:pt x="624497" y="629"/>
                  </a:cubicBezTo>
                  <a:close/>
                  <a:moveTo>
                    <a:pt x="741217" y="413"/>
                  </a:moveTo>
                  <a:cubicBezTo>
                    <a:pt x="742845" y="568"/>
                    <a:pt x="744277" y="703"/>
                    <a:pt x="745513" y="819"/>
                  </a:cubicBezTo>
                  <a:cubicBezTo>
                    <a:pt x="746748" y="934"/>
                    <a:pt x="747761" y="1043"/>
                    <a:pt x="748551" y="1146"/>
                  </a:cubicBezTo>
                  <a:cubicBezTo>
                    <a:pt x="752102" y="1445"/>
                    <a:pt x="754560" y="1764"/>
                    <a:pt x="755925" y="2102"/>
                  </a:cubicBezTo>
                  <a:cubicBezTo>
                    <a:pt x="757289" y="2440"/>
                    <a:pt x="757939" y="2890"/>
                    <a:pt x="757876" y="3451"/>
                  </a:cubicBezTo>
                  <a:cubicBezTo>
                    <a:pt x="757887" y="3866"/>
                    <a:pt x="757551" y="4294"/>
                    <a:pt x="756868" y="4735"/>
                  </a:cubicBezTo>
                  <a:cubicBezTo>
                    <a:pt x="756184" y="5176"/>
                    <a:pt x="755089" y="5656"/>
                    <a:pt x="753580" y="6175"/>
                  </a:cubicBezTo>
                  <a:lnTo>
                    <a:pt x="753580" y="16129"/>
                  </a:lnTo>
                  <a:lnTo>
                    <a:pt x="771811" y="16129"/>
                  </a:lnTo>
                  <a:cubicBezTo>
                    <a:pt x="773492" y="14099"/>
                    <a:pt x="774871" y="12475"/>
                    <a:pt x="775950" y="11257"/>
                  </a:cubicBezTo>
                  <a:cubicBezTo>
                    <a:pt x="777028" y="10039"/>
                    <a:pt x="778408" y="8520"/>
                    <a:pt x="780088" y="6699"/>
                  </a:cubicBezTo>
                  <a:cubicBezTo>
                    <a:pt x="782660" y="8668"/>
                    <a:pt x="784746" y="10310"/>
                    <a:pt x="786349" y="11624"/>
                  </a:cubicBezTo>
                  <a:cubicBezTo>
                    <a:pt x="787951" y="12938"/>
                    <a:pt x="789985" y="14684"/>
                    <a:pt x="792452" y="16862"/>
                  </a:cubicBezTo>
                  <a:cubicBezTo>
                    <a:pt x="792611" y="17068"/>
                    <a:pt x="792738" y="17233"/>
                    <a:pt x="792831" y="17360"/>
                  </a:cubicBezTo>
                  <a:cubicBezTo>
                    <a:pt x="792925" y="17487"/>
                    <a:pt x="792973" y="17600"/>
                    <a:pt x="792976" y="17701"/>
                  </a:cubicBezTo>
                  <a:cubicBezTo>
                    <a:pt x="792969" y="17910"/>
                    <a:pt x="792877" y="18067"/>
                    <a:pt x="792701" y="18172"/>
                  </a:cubicBezTo>
                  <a:cubicBezTo>
                    <a:pt x="792524" y="18277"/>
                    <a:pt x="792301" y="18329"/>
                    <a:pt x="792033" y="18329"/>
                  </a:cubicBezTo>
                  <a:lnTo>
                    <a:pt x="717642" y="18329"/>
                  </a:lnTo>
                  <a:cubicBezTo>
                    <a:pt x="717576" y="24394"/>
                    <a:pt x="717510" y="29121"/>
                    <a:pt x="717445" y="32509"/>
                  </a:cubicBezTo>
                  <a:cubicBezTo>
                    <a:pt x="717378" y="35896"/>
                    <a:pt x="717289" y="38644"/>
                    <a:pt x="717177" y="40751"/>
                  </a:cubicBezTo>
                  <a:cubicBezTo>
                    <a:pt x="717064" y="42858"/>
                    <a:pt x="716905" y="45024"/>
                    <a:pt x="716699" y="47247"/>
                  </a:cubicBezTo>
                  <a:cubicBezTo>
                    <a:pt x="716095" y="54439"/>
                    <a:pt x="715078" y="60722"/>
                    <a:pt x="713648" y="66093"/>
                  </a:cubicBezTo>
                  <a:cubicBezTo>
                    <a:pt x="712218" y="71465"/>
                    <a:pt x="710232" y="76464"/>
                    <a:pt x="707689" y="81089"/>
                  </a:cubicBezTo>
                  <a:cubicBezTo>
                    <a:pt x="705977" y="84196"/>
                    <a:pt x="704214" y="86915"/>
                    <a:pt x="702398" y="89249"/>
                  </a:cubicBezTo>
                  <a:cubicBezTo>
                    <a:pt x="700582" y="91582"/>
                    <a:pt x="698294" y="94066"/>
                    <a:pt x="695535" y="96701"/>
                  </a:cubicBezTo>
                  <a:lnTo>
                    <a:pt x="694487" y="95967"/>
                  </a:lnTo>
                  <a:cubicBezTo>
                    <a:pt x="697201" y="90655"/>
                    <a:pt x="699399" y="84900"/>
                    <a:pt x="701080" y="78703"/>
                  </a:cubicBezTo>
                  <a:cubicBezTo>
                    <a:pt x="702762" y="72506"/>
                    <a:pt x="703989" y="65470"/>
                    <a:pt x="704763" y="57597"/>
                  </a:cubicBezTo>
                  <a:cubicBezTo>
                    <a:pt x="705536" y="49723"/>
                    <a:pt x="705918" y="40615"/>
                    <a:pt x="705908" y="30274"/>
                  </a:cubicBezTo>
                  <a:cubicBezTo>
                    <a:pt x="705908" y="26456"/>
                    <a:pt x="705884" y="23323"/>
                    <a:pt x="705838" y="20875"/>
                  </a:cubicBezTo>
                  <a:cubicBezTo>
                    <a:pt x="705791" y="18427"/>
                    <a:pt x="705721" y="16311"/>
                    <a:pt x="705628" y="14526"/>
                  </a:cubicBezTo>
                  <a:cubicBezTo>
                    <a:pt x="705535" y="12742"/>
                    <a:pt x="705419" y="10936"/>
                    <a:pt x="705279" y="9109"/>
                  </a:cubicBezTo>
                  <a:cubicBezTo>
                    <a:pt x="708195" y="10436"/>
                    <a:pt x="710561" y="11554"/>
                    <a:pt x="712377" y="12462"/>
                  </a:cubicBezTo>
                  <a:cubicBezTo>
                    <a:pt x="714194" y="13370"/>
                    <a:pt x="716507" y="14592"/>
                    <a:pt x="719319" y="16129"/>
                  </a:cubicBezTo>
                  <a:lnTo>
                    <a:pt x="741741" y="16129"/>
                  </a:lnTo>
                  <a:lnTo>
                    <a:pt x="741741" y="7852"/>
                  </a:lnTo>
                  <a:cubicBezTo>
                    <a:pt x="741745" y="6356"/>
                    <a:pt x="741710" y="5104"/>
                    <a:pt x="741636" y="4093"/>
                  </a:cubicBezTo>
                  <a:cubicBezTo>
                    <a:pt x="741562" y="3082"/>
                    <a:pt x="741422" y="1855"/>
                    <a:pt x="741217" y="413"/>
                  </a:cubicBezTo>
                  <a:close/>
                  <a:moveTo>
                    <a:pt x="15717" y="0"/>
                  </a:moveTo>
                  <a:cubicBezTo>
                    <a:pt x="17345" y="360"/>
                    <a:pt x="18777" y="661"/>
                    <a:pt x="20012" y="904"/>
                  </a:cubicBezTo>
                  <a:cubicBezTo>
                    <a:pt x="21248" y="1146"/>
                    <a:pt x="22261" y="1369"/>
                    <a:pt x="23051" y="1572"/>
                  </a:cubicBezTo>
                  <a:cubicBezTo>
                    <a:pt x="26526" y="2224"/>
                    <a:pt x="28848" y="2753"/>
                    <a:pt x="30018" y="3156"/>
                  </a:cubicBezTo>
                  <a:cubicBezTo>
                    <a:pt x="31188" y="3560"/>
                    <a:pt x="31730" y="4010"/>
                    <a:pt x="31642" y="4505"/>
                  </a:cubicBezTo>
                  <a:cubicBezTo>
                    <a:pt x="31684" y="4959"/>
                    <a:pt x="31391" y="5335"/>
                    <a:pt x="30765" y="5632"/>
                  </a:cubicBezTo>
                  <a:cubicBezTo>
                    <a:pt x="30138" y="5929"/>
                    <a:pt x="28929" y="6252"/>
                    <a:pt x="27137" y="6601"/>
                  </a:cubicBezTo>
                  <a:cubicBezTo>
                    <a:pt x="26242" y="8002"/>
                    <a:pt x="25517" y="9102"/>
                    <a:pt x="24963" y="9901"/>
                  </a:cubicBezTo>
                  <a:cubicBezTo>
                    <a:pt x="24409" y="10700"/>
                    <a:pt x="23736" y="11591"/>
                    <a:pt x="22946" y="12573"/>
                  </a:cubicBezTo>
                  <a:lnTo>
                    <a:pt x="35519" y="12573"/>
                  </a:lnTo>
                  <a:cubicBezTo>
                    <a:pt x="36853" y="11143"/>
                    <a:pt x="37931" y="9969"/>
                    <a:pt x="38754" y="9050"/>
                  </a:cubicBezTo>
                  <a:cubicBezTo>
                    <a:pt x="39577" y="8131"/>
                    <a:pt x="40629" y="6931"/>
                    <a:pt x="41910" y="5448"/>
                  </a:cubicBezTo>
                  <a:cubicBezTo>
                    <a:pt x="43938" y="7024"/>
                    <a:pt x="45567" y="8325"/>
                    <a:pt x="46795" y="9351"/>
                  </a:cubicBezTo>
                  <a:cubicBezTo>
                    <a:pt x="48024" y="10376"/>
                    <a:pt x="49574" y="11728"/>
                    <a:pt x="51445" y="13406"/>
                  </a:cubicBezTo>
                  <a:lnTo>
                    <a:pt x="51759" y="13823"/>
                  </a:lnTo>
                  <a:cubicBezTo>
                    <a:pt x="52783" y="11458"/>
                    <a:pt x="53591" y="9308"/>
                    <a:pt x="54182" y="7373"/>
                  </a:cubicBezTo>
                  <a:cubicBezTo>
                    <a:pt x="54774" y="5437"/>
                    <a:pt x="55293" y="3154"/>
                    <a:pt x="55741" y="524"/>
                  </a:cubicBezTo>
                  <a:cubicBezTo>
                    <a:pt x="57367" y="886"/>
                    <a:pt x="58803" y="1183"/>
                    <a:pt x="60049" y="1415"/>
                  </a:cubicBezTo>
                  <a:cubicBezTo>
                    <a:pt x="61296" y="1646"/>
                    <a:pt x="62339" y="1838"/>
                    <a:pt x="63180" y="1991"/>
                  </a:cubicBezTo>
                  <a:cubicBezTo>
                    <a:pt x="66495" y="2589"/>
                    <a:pt x="68691" y="3069"/>
                    <a:pt x="69767" y="3431"/>
                  </a:cubicBezTo>
                  <a:cubicBezTo>
                    <a:pt x="70843" y="3794"/>
                    <a:pt x="71337" y="4222"/>
                    <a:pt x="71247" y="4715"/>
                  </a:cubicBezTo>
                  <a:cubicBezTo>
                    <a:pt x="71263" y="5180"/>
                    <a:pt x="70891" y="5586"/>
                    <a:pt x="70134" y="5933"/>
                  </a:cubicBezTo>
                  <a:cubicBezTo>
                    <a:pt x="69377" y="6280"/>
                    <a:pt x="68141" y="6607"/>
                    <a:pt x="66428" y="6915"/>
                  </a:cubicBezTo>
                  <a:cubicBezTo>
                    <a:pt x="65627" y="8323"/>
                    <a:pt x="64976" y="9410"/>
                    <a:pt x="64476" y="10176"/>
                  </a:cubicBezTo>
                  <a:cubicBezTo>
                    <a:pt x="63976" y="10943"/>
                    <a:pt x="63404" y="11741"/>
                    <a:pt x="62761" y="12573"/>
                  </a:cubicBezTo>
                  <a:lnTo>
                    <a:pt x="80153" y="12573"/>
                  </a:lnTo>
                  <a:cubicBezTo>
                    <a:pt x="82650" y="9657"/>
                    <a:pt x="85095" y="6898"/>
                    <a:pt x="87487" y="4296"/>
                  </a:cubicBezTo>
                  <a:cubicBezTo>
                    <a:pt x="89764" y="6073"/>
                    <a:pt x="91602" y="7548"/>
                    <a:pt x="93001" y="8722"/>
                  </a:cubicBezTo>
                  <a:cubicBezTo>
                    <a:pt x="94400" y="9896"/>
                    <a:pt x="96160" y="11423"/>
                    <a:pt x="98279" y="13302"/>
                  </a:cubicBezTo>
                  <a:cubicBezTo>
                    <a:pt x="98484" y="13506"/>
                    <a:pt x="98624" y="13671"/>
                    <a:pt x="98698" y="13797"/>
                  </a:cubicBezTo>
                  <a:cubicBezTo>
                    <a:pt x="98773" y="13923"/>
                    <a:pt x="98807" y="14036"/>
                    <a:pt x="98803" y="14135"/>
                  </a:cubicBezTo>
                  <a:cubicBezTo>
                    <a:pt x="98797" y="14298"/>
                    <a:pt x="98705" y="14441"/>
                    <a:pt x="98528" y="14565"/>
                  </a:cubicBezTo>
                  <a:cubicBezTo>
                    <a:pt x="98351" y="14689"/>
                    <a:pt x="98129" y="14754"/>
                    <a:pt x="97860" y="14760"/>
                  </a:cubicBezTo>
                  <a:lnTo>
                    <a:pt x="66218" y="14760"/>
                  </a:lnTo>
                  <a:cubicBezTo>
                    <a:pt x="70202" y="16248"/>
                    <a:pt x="73026" y="17598"/>
                    <a:pt x="74692" y="18811"/>
                  </a:cubicBezTo>
                  <a:cubicBezTo>
                    <a:pt x="76357" y="20023"/>
                    <a:pt x="77165" y="21295"/>
                    <a:pt x="77115" y="22625"/>
                  </a:cubicBezTo>
                  <a:cubicBezTo>
                    <a:pt x="77021" y="24194"/>
                    <a:pt x="76318" y="25697"/>
                    <a:pt x="75006" y="27135"/>
                  </a:cubicBezTo>
                  <a:cubicBezTo>
                    <a:pt x="73694" y="28572"/>
                    <a:pt x="72337" y="29341"/>
                    <a:pt x="70933" y="29442"/>
                  </a:cubicBezTo>
                  <a:cubicBezTo>
                    <a:pt x="69693" y="29442"/>
                    <a:pt x="68925" y="28498"/>
                    <a:pt x="68628" y="26610"/>
                  </a:cubicBezTo>
                  <a:cubicBezTo>
                    <a:pt x="68185" y="24131"/>
                    <a:pt x="67657" y="22038"/>
                    <a:pt x="67043" y="20331"/>
                  </a:cubicBezTo>
                  <a:cubicBezTo>
                    <a:pt x="66430" y="18625"/>
                    <a:pt x="65561" y="16768"/>
                    <a:pt x="64437" y="14760"/>
                  </a:cubicBezTo>
                  <a:lnTo>
                    <a:pt x="60979" y="14760"/>
                  </a:lnTo>
                  <a:cubicBezTo>
                    <a:pt x="58674" y="17552"/>
                    <a:pt x="56317" y="19991"/>
                    <a:pt x="53907" y="22075"/>
                  </a:cubicBezTo>
                  <a:cubicBezTo>
                    <a:pt x="51497" y="24159"/>
                    <a:pt x="48406" y="26440"/>
                    <a:pt x="44634" y="28917"/>
                  </a:cubicBezTo>
                  <a:lnTo>
                    <a:pt x="43691" y="28288"/>
                  </a:lnTo>
                  <a:cubicBezTo>
                    <a:pt x="45451" y="25701"/>
                    <a:pt x="46857" y="23482"/>
                    <a:pt x="47909" y="21629"/>
                  </a:cubicBezTo>
                  <a:cubicBezTo>
                    <a:pt x="48961" y="19777"/>
                    <a:pt x="50105" y="17452"/>
                    <a:pt x="51340" y="14656"/>
                  </a:cubicBezTo>
                  <a:lnTo>
                    <a:pt x="50921" y="14760"/>
                  </a:lnTo>
                  <a:lnTo>
                    <a:pt x="26508" y="14760"/>
                  </a:lnTo>
                  <a:cubicBezTo>
                    <a:pt x="30817" y="16574"/>
                    <a:pt x="33751" y="18059"/>
                    <a:pt x="35309" y="19217"/>
                  </a:cubicBezTo>
                  <a:cubicBezTo>
                    <a:pt x="36868" y="20375"/>
                    <a:pt x="37601" y="21651"/>
                    <a:pt x="37510" y="23045"/>
                  </a:cubicBezTo>
                  <a:cubicBezTo>
                    <a:pt x="37425" y="24596"/>
                    <a:pt x="36704" y="26029"/>
                    <a:pt x="35349" y="27344"/>
                  </a:cubicBezTo>
                  <a:cubicBezTo>
                    <a:pt x="33993" y="28659"/>
                    <a:pt x="32513" y="29359"/>
                    <a:pt x="30909" y="29442"/>
                  </a:cubicBezTo>
                  <a:cubicBezTo>
                    <a:pt x="30234" y="29450"/>
                    <a:pt x="29697" y="29197"/>
                    <a:pt x="29298" y="28681"/>
                  </a:cubicBezTo>
                  <a:cubicBezTo>
                    <a:pt x="28899" y="28166"/>
                    <a:pt x="28597" y="27336"/>
                    <a:pt x="28394" y="26191"/>
                  </a:cubicBezTo>
                  <a:cubicBezTo>
                    <a:pt x="27929" y="23519"/>
                    <a:pt x="27445" y="21470"/>
                    <a:pt x="26941" y="20043"/>
                  </a:cubicBezTo>
                  <a:cubicBezTo>
                    <a:pt x="26436" y="18616"/>
                    <a:pt x="25559" y="16855"/>
                    <a:pt x="24308" y="14760"/>
                  </a:cubicBezTo>
                  <a:lnTo>
                    <a:pt x="21165" y="14760"/>
                  </a:lnTo>
                  <a:cubicBezTo>
                    <a:pt x="18679" y="17572"/>
                    <a:pt x="16479" y="19919"/>
                    <a:pt x="14564" y="21801"/>
                  </a:cubicBezTo>
                  <a:cubicBezTo>
                    <a:pt x="12649" y="23684"/>
                    <a:pt x="10635" y="25432"/>
                    <a:pt x="8522" y="27045"/>
                  </a:cubicBezTo>
                  <a:cubicBezTo>
                    <a:pt x="6409" y="28658"/>
                    <a:pt x="3813" y="30465"/>
                    <a:pt x="734" y="32468"/>
                  </a:cubicBezTo>
                  <a:lnTo>
                    <a:pt x="0" y="31631"/>
                  </a:lnTo>
                  <a:cubicBezTo>
                    <a:pt x="2666" y="28274"/>
                    <a:pt x="4905" y="25094"/>
                    <a:pt x="6719" y="22088"/>
                  </a:cubicBezTo>
                  <a:cubicBezTo>
                    <a:pt x="8533" y="19083"/>
                    <a:pt x="10275" y="15667"/>
                    <a:pt x="11945" y="11840"/>
                  </a:cubicBezTo>
                  <a:cubicBezTo>
                    <a:pt x="13117" y="9172"/>
                    <a:pt x="13968" y="7016"/>
                    <a:pt x="14499" y="5370"/>
                  </a:cubicBezTo>
                  <a:cubicBezTo>
                    <a:pt x="15029" y="3724"/>
                    <a:pt x="15435" y="1934"/>
                    <a:pt x="1571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30000"/>
                </a:lnSpc>
              </a:pPr>
              <a:endParaRPr kumimoji="1" lang="en-US" altLang="ja-JP" sz="600" b="1" dirty="0">
                <a:solidFill>
                  <a:schemeClr val="bg1"/>
                </a:solidFill>
                <a:latin typeface="ヒラギノ明朝 ProN W6" panose="02020600000000000000" pitchFamily="18" charset="-128"/>
                <a:ea typeface="ヒラギノ明朝 ProN W6" panose="02020600000000000000" pitchFamily="18" charset="-128"/>
              </a:endParaRPr>
            </a:p>
          </p:txBody>
        </p:sp>
      </p:grpSp>
    </p:spTree>
    <p:extLst>
      <p:ext uri="{BB962C8B-B14F-4D97-AF65-F5344CB8AC3E}">
        <p14:creationId xmlns:p14="http://schemas.microsoft.com/office/powerpoint/2010/main" val="152971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a:extLst>
              <a:ext uri="{FF2B5EF4-FFF2-40B4-BE49-F238E27FC236}">
                <a16:creationId xmlns:a16="http://schemas.microsoft.com/office/drawing/2014/main" id="{CF997149-4FE2-B393-B2C4-62EDD62A1F70}"/>
              </a:ext>
            </a:extLst>
          </p:cNvPr>
          <p:cNvSpPr txBox="1"/>
          <p:nvPr/>
        </p:nvSpPr>
        <p:spPr>
          <a:xfrm>
            <a:off x="132858" y="63639"/>
            <a:ext cx="2600402" cy="291807"/>
          </a:xfrm>
          <a:custGeom>
            <a:avLst/>
            <a:gdLst>
              <a:gd name="connsiteX0" fmla="*/ 517861 w 5472608"/>
              <a:gd name="connsiteY0" fmla="*/ 0 h 974154"/>
              <a:gd name="connsiteX1" fmla="*/ 687711 w 5472608"/>
              <a:gd name="connsiteY1" fmla="*/ 43792 h 974154"/>
              <a:gd name="connsiteX2" fmla="*/ 740098 w 5472608"/>
              <a:gd name="connsiteY2" fmla="*/ 153888 h 974154"/>
              <a:gd name="connsiteX3" fmla="*/ 718816 w 5472608"/>
              <a:gd name="connsiteY3" fmla="*/ 224284 h 974154"/>
              <a:gd name="connsiteX4" fmla="*/ 654559 w 5472608"/>
              <a:gd name="connsiteY4" fmla="*/ 279536 h 974154"/>
              <a:gd name="connsiteX5" fmla="*/ 707765 w 5472608"/>
              <a:gd name="connsiteY5" fmla="*/ 299591 h 974154"/>
              <a:gd name="connsiteX6" fmla="*/ 754218 w 5472608"/>
              <a:gd name="connsiteY6" fmla="*/ 348090 h 974154"/>
              <a:gd name="connsiteX7" fmla="*/ 770794 w 5472608"/>
              <a:gd name="connsiteY7" fmla="*/ 419918 h 974154"/>
              <a:gd name="connsiteX8" fmla="*/ 743372 w 5472608"/>
              <a:gd name="connsiteY8" fmla="*/ 520396 h 974154"/>
              <a:gd name="connsiteX9" fmla="*/ 664382 w 5472608"/>
              <a:gd name="connsiteY9" fmla="*/ 594475 h 974154"/>
              <a:gd name="connsiteX10" fmla="*/ 604730 w 5472608"/>
              <a:gd name="connsiteY10" fmla="*/ 613967 h 974154"/>
              <a:gd name="connsiteX11" fmla="*/ 603012 w 5472608"/>
              <a:gd name="connsiteY11" fmla="*/ 614114 h 974154"/>
              <a:gd name="connsiteX12" fmla="*/ 5472608 w 5472608"/>
              <a:gd name="connsiteY12" fmla="*/ 614114 h 974154"/>
              <a:gd name="connsiteX13" fmla="*/ 5472608 w 5472608"/>
              <a:gd name="connsiteY13" fmla="*/ 974154 h 974154"/>
              <a:gd name="connsiteX14" fmla="*/ 0 w 5472608"/>
              <a:gd name="connsiteY14" fmla="*/ 974154 h 974154"/>
              <a:gd name="connsiteX15" fmla="*/ 0 w 5472608"/>
              <a:gd name="connsiteY15" fmla="*/ 614114 h 974154"/>
              <a:gd name="connsiteX16" fmla="*/ 449729 w 5472608"/>
              <a:gd name="connsiteY16" fmla="*/ 614114 h 974154"/>
              <a:gd name="connsiteX17" fmla="*/ 399784 w 5472608"/>
              <a:gd name="connsiteY17" fmla="*/ 601228 h 974154"/>
              <a:gd name="connsiteX18" fmla="*/ 322021 w 5472608"/>
              <a:gd name="connsiteY18" fmla="*/ 544952 h 974154"/>
              <a:gd name="connsiteX19" fmla="*/ 275159 w 5472608"/>
              <a:gd name="connsiteY19" fmla="*/ 451842 h 974154"/>
              <a:gd name="connsiteX20" fmla="*/ 441735 w 5472608"/>
              <a:gd name="connsiteY20" fmla="*/ 429741 h 974154"/>
              <a:gd name="connsiteX21" fmla="*/ 472226 w 5472608"/>
              <a:gd name="connsiteY21" fmla="*/ 499523 h 974154"/>
              <a:gd name="connsiteX22" fmla="*/ 524818 w 5472608"/>
              <a:gd name="connsiteY22" fmla="*/ 518963 h 974154"/>
              <a:gd name="connsiteX23" fmla="*/ 580685 w 5472608"/>
              <a:gd name="connsiteY23" fmla="*/ 494407 h 974154"/>
              <a:gd name="connsiteX24" fmla="*/ 602990 w 5472608"/>
              <a:gd name="connsiteY24" fmla="*/ 428922 h 974154"/>
              <a:gd name="connsiteX25" fmla="*/ 581503 w 5472608"/>
              <a:gd name="connsiteY25" fmla="*/ 364257 h 974154"/>
              <a:gd name="connsiteX26" fmla="*/ 523181 w 5472608"/>
              <a:gd name="connsiteY26" fmla="*/ 341337 h 974154"/>
              <a:gd name="connsiteX27" fmla="*/ 469157 w 5472608"/>
              <a:gd name="connsiteY27" fmla="*/ 351160 h 974154"/>
              <a:gd name="connsiteX28" fmla="*/ 477751 w 5472608"/>
              <a:gd name="connsiteY28" fmla="*/ 232060 h 974154"/>
              <a:gd name="connsiteX29" fmla="*/ 499443 w 5472608"/>
              <a:gd name="connsiteY29" fmla="*/ 234106 h 974154"/>
              <a:gd name="connsiteX30" fmla="*/ 554082 w 5472608"/>
              <a:gd name="connsiteY30" fmla="*/ 213233 h 974154"/>
              <a:gd name="connsiteX31" fmla="*/ 575978 w 5472608"/>
              <a:gd name="connsiteY31" fmla="*/ 163711 h 974154"/>
              <a:gd name="connsiteX32" fmla="*/ 559607 w 5472608"/>
              <a:gd name="connsiteY32" fmla="*/ 119918 h 974154"/>
              <a:gd name="connsiteX33" fmla="*/ 514586 w 5472608"/>
              <a:gd name="connsiteY33" fmla="*/ 103547 h 974154"/>
              <a:gd name="connsiteX34" fmla="*/ 466701 w 5472608"/>
              <a:gd name="connsiteY34" fmla="*/ 121350 h 974154"/>
              <a:gd name="connsiteX35" fmla="*/ 441735 w 5472608"/>
              <a:gd name="connsiteY35" fmla="*/ 183765 h 974154"/>
              <a:gd name="connsiteX36" fmla="*/ 284163 w 5472608"/>
              <a:gd name="connsiteY36" fmla="*/ 155525 h 974154"/>
              <a:gd name="connsiteX37" fmla="*/ 359675 w 5472608"/>
              <a:gd name="connsiteY37" fmla="*/ 40109 h 974154"/>
              <a:gd name="connsiteX38" fmla="*/ 517861 w 5472608"/>
              <a:gd name="connsiteY38" fmla="*/ 0 h 974154"/>
              <a:gd name="connsiteX0" fmla="*/ 0 w 5472608"/>
              <a:gd name="connsiteY0" fmla="*/ 974154 h 1065594"/>
              <a:gd name="connsiteX1" fmla="*/ 0 w 5472608"/>
              <a:gd name="connsiteY1" fmla="*/ 614114 h 1065594"/>
              <a:gd name="connsiteX2" fmla="*/ 449729 w 5472608"/>
              <a:gd name="connsiteY2" fmla="*/ 614114 h 1065594"/>
              <a:gd name="connsiteX3" fmla="*/ 399784 w 5472608"/>
              <a:gd name="connsiteY3" fmla="*/ 601228 h 1065594"/>
              <a:gd name="connsiteX4" fmla="*/ 322021 w 5472608"/>
              <a:gd name="connsiteY4" fmla="*/ 544952 h 1065594"/>
              <a:gd name="connsiteX5" fmla="*/ 275159 w 5472608"/>
              <a:gd name="connsiteY5" fmla="*/ 451842 h 1065594"/>
              <a:gd name="connsiteX6" fmla="*/ 441735 w 5472608"/>
              <a:gd name="connsiteY6" fmla="*/ 429741 h 1065594"/>
              <a:gd name="connsiteX7" fmla="*/ 472226 w 5472608"/>
              <a:gd name="connsiteY7" fmla="*/ 499523 h 1065594"/>
              <a:gd name="connsiteX8" fmla="*/ 524818 w 5472608"/>
              <a:gd name="connsiteY8" fmla="*/ 518963 h 1065594"/>
              <a:gd name="connsiteX9" fmla="*/ 580685 w 5472608"/>
              <a:gd name="connsiteY9" fmla="*/ 494407 h 1065594"/>
              <a:gd name="connsiteX10" fmla="*/ 602990 w 5472608"/>
              <a:gd name="connsiteY10" fmla="*/ 428922 h 1065594"/>
              <a:gd name="connsiteX11" fmla="*/ 581503 w 5472608"/>
              <a:gd name="connsiteY11" fmla="*/ 364257 h 1065594"/>
              <a:gd name="connsiteX12" fmla="*/ 523181 w 5472608"/>
              <a:gd name="connsiteY12" fmla="*/ 341337 h 1065594"/>
              <a:gd name="connsiteX13" fmla="*/ 469157 w 5472608"/>
              <a:gd name="connsiteY13" fmla="*/ 351160 h 1065594"/>
              <a:gd name="connsiteX14" fmla="*/ 477751 w 5472608"/>
              <a:gd name="connsiteY14" fmla="*/ 232060 h 1065594"/>
              <a:gd name="connsiteX15" fmla="*/ 499443 w 5472608"/>
              <a:gd name="connsiteY15" fmla="*/ 234106 h 1065594"/>
              <a:gd name="connsiteX16" fmla="*/ 554082 w 5472608"/>
              <a:gd name="connsiteY16" fmla="*/ 213233 h 1065594"/>
              <a:gd name="connsiteX17" fmla="*/ 575978 w 5472608"/>
              <a:gd name="connsiteY17" fmla="*/ 163711 h 1065594"/>
              <a:gd name="connsiteX18" fmla="*/ 559607 w 5472608"/>
              <a:gd name="connsiteY18" fmla="*/ 119918 h 1065594"/>
              <a:gd name="connsiteX19" fmla="*/ 514586 w 5472608"/>
              <a:gd name="connsiteY19" fmla="*/ 103547 h 1065594"/>
              <a:gd name="connsiteX20" fmla="*/ 466701 w 5472608"/>
              <a:gd name="connsiteY20" fmla="*/ 121350 h 1065594"/>
              <a:gd name="connsiteX21" fmla="*/ 441735 w 5472608"/>
              <a:gd name="connsiteY21" fmla="*/ 183765 h 1065594"/>
              <a:gd name="connsiteX22" fmla="*/ 284163 w 5472608"/>
              <a:gd name="connsiteY22" fmla="*/ 155525 h 1065594"/>
              <a:gd name="connsiteX23" fmla="*/ 359675 w 5472608"/>
              <a:gd name="connsiteY23" fmla="*/ 40109 h 1065594"/>
              <a:gd name="connsiteX24" fmla="*/ 517861 w 5472608"/>
              <a:gd name="connsiteY24" fmla="*/ 0 h 1065594"/>
              <a:gd name="connsiteX25" fmla="*/ 687711 w 5472608"/>
              <a:gd name="connsiteY25" fmla="*/ 43792 h 1065594"/>
              <a:gd name="connsiteX26" fmla="*/ 740098 w 5472608"/>
              <a:gd name="connsiteY26" fmla="*/ 153888 h 1065594"/>
              <a:gd name="connsiteX27" fmla="*/ 718816 w 5472608"/>
              <a:gd name="connsiteY27" fmla="*/ 224284 h 1065594"/>
              <a:gd name="connsiteX28" fmla="*/ 654559 w 5472608"/>
              <a:gd name="connsiteY28" fmla="*/ 279536 h 1065594"/>
              <a:gd name="connsiteX29" fmla="*/ 707765 w 5472608"/>
              <a:gd name="connsiteY29" fmla="*/ 299591 h 1065594"/>
              <a:gd name="connsiteX30" fmla="*/ 754218 w 5472608"/>
              <a:gd name="connsiteY30" fmla="*/ 348090 h 1065594"/>
              <a:gd name="connsiteX31" fmla="*/ 770794 w 5472608"/>
              <a:gd name="connsiteY31" fmla="*/ 419918 h 1065594"/>
              <a:gd name="connsiteX32" fmla="*/ 743372 w 5472608"/>
              <a:gd name="connsiteY32" fmla="*/ 520396 h 1065594"/>
              <a:gd name="connsiteX33" fmla="*/ 664382 w 5472608"/>
              <a:gd name="connsiteY33" fmla="*/ 594475 h 1065594"/>
              <a:gd name="connsiteX34" fmla="*/ 604730 w 5472608"/>
              <a:gd name="connsiteY34" fmla="*/ 613967 h 1065594"/>
              <a:gd name="connsiteX35" fmla="*/ 603012 w 5472608"/>
              <a:gd name="connsiteY35" fmla="*/ 614114 h 1065594"/>
              <a:gd name="connsiteX36" fmla="*/ 5472608 w 5472608"/>
              <a:gd name="connsiteY36" fmla="*/ 614114 h 1065594"/>
              <a:gd name="connsiteX37" fmla="*/ 5472608 w 5472608"/>
              <a:gd name="connsiteY37" fmla="*/ 974154 h 1065594"/>
              <a:gd name="connsiteX38" fmla="*/ 91440 w 5472608"/>
              <a:gd name="connsiteY38" fmla="*/ 1065594 h 1065594"/>
              <a:gd name="connsiteX0" fmla="*/ 0 w 5472608"/>
              <a:gd name="connsiteY0" fmla="*/ 974154 h 974154"/>
              <a:gd name="connsiteX1" fmla="*/ 0 w 5472608"/>
              <a:gd name="connsiteY1" fmla="*/ 614114 h 974154"/>
              <a:gd name="connsiteX2" fmla="*/ 449729 w 5472608"/>
              <a:gd name="connsiteY2" fmla="*/ 614114 h 974154"/>
              <a:gd name="connsiteX3" fmla="*/ 399784 w 5472608"/>
              <a:gd name="connsiteY3" fmla="*/ 601228 h 974154"/>
              <a:gd name="connsiteX4" fmla="*/ 322021 w 5472608"/>
              <a:gd name="connsiteY4" fmla="*/ 544952 h 974154"/>
              <a:gd name="connsiteX5" fmla="*/ 275159 w 5472608"/>
              <a:gd name="connsiteY5" fmla="*/ 451842 h 974154"/>
              <a:gd name="connsiteX6" fmla="*/ 441735 w 5472608"/>
              <a:gd name="connsiteY6" fmla="*/ 429741 h 974154"/>
              <a:gd name="connsiteX7" fmla="*/ 472226 w 5472608"/>
              <a:gd name="connsiteY7" fmla="*/ 499523 h 974154"/>
              <a:gd name="connsiteX8" fmla="*/ 524818 w 5472608"/>
              <a:gd name="connsiteY8" fmla="*/ 518963 h 974154"/>
              <a:gd name="connsiteX9" fmla="*/ 580685 w 5472608"/>
              <a:gd name="connsiteY9" fmla="*/ 494407 h 974154"/>
              <a:gd name="connsiteX10" fmla="*/ 602990 w 5472608"/>
              <a:gd name="connsiteY10" fmla="*/ 428922 h 974154"/>
              <a:gd name="connsiteX11" fmla="*/ 581503 w 5472608"/>
              <a:gd name="connsiteY11" fmla="*/ 364257 h 974154"/>
              <a:gd name="connsiteX12" fmla="*/ 523181 w 5472608"/>
              <a:gd name="connsiteY12" fmla="*/ 341337 h 974154"/>
              <a:gd name="connsiteX13" fmla="*/ 469157 w 5472608"/>
              <a:gd name="connsiteY13" fmla="*/ 351160 h 974154"/>
              <a:gd name="connsiteX14" fmla="*/ 477751 w 5472608"/>
              <a:gd name="connsiteY14" fmla="*/ 232060 h 974154"/>
              <a:gd name="connsiteX15" fmla="*/ 499443 w 5472608"/>
              <a:gd name="connsiteY15" fmla="*/ 234106 h 974154"/>
              <a:gd name="connsiteX16" fmla="*/ 554082 w 5472608"/>
              <a:gd name="connsiteY16" fmla="*/ 213233 h 974154"/>
              <a:gd name="connsiteX17" fmla="*/ 575978 w 5472608"/>
              <a:gd name="connsiteY17" fmla="*/ 163711 h 974154"/>
              <a:gd name="connsiteX18" fmla="*/ 559607 w 5472608"/>
              <a:gd name="connsiteY18" fmla="*/ 119918 h 974154"/>
              <a:gd name="connsiteX19" fmla="*/ 514586 w 5472608"/>
              <a:gd name="connsiteY19" fmla="*/ 103547 h 974154"/>
              <a:gd name="connsiteX20" fmla="*/ 466701 w 5472608"/>
              <a:gd name="connsiteY20" fmla="*/ 121350 h 974154"/>
              <a:gd name="connsiteX21" fmla="*/ 441735 w 5472608"/>
              <a:gd name="connsiteY21" fmla="*/ 183765 h 974154"/>
              <a:gd name="connsiteX22" fmla="*/ 284163 w 5472608"/>
              <a:gd name="connsiteY22" fmla="*/ 155525 h 974154"/>
              <a:gd name="connsiteX23" fmla="*/ 359675 w 5472608"/>
              <a:gd name="connsiteY23" fmla="*/ 40109 h 974154"/>
              <a:gd name="connsiteX24" fmla="*/ 517861 w 5472608"/>
              <a:gd name="connsiteY24" fmla="*/ 0 h 974154"/>
              <a:gd name="connsiteX25" fmla="*/ 687711 w 5472608"/>
              <a:gd name="connsiteY25" fmla="*/ 43792 h 974154"/>
              <a:gd name="connsiteX26" fmla="*/ 740098 w 5472608"/>
              <a:gd name="connsiteY26" fmla="*/ 153888 h 974154"/>
              <a:gd name="connsiteX27" fmla="*/ 718816 w 5472608"/>
              <a:gd name="connsiteY27" fmla="*/ 224284 h 974154"/>
              <a:gd name="connsiteX28" fmla="*/ 654559 w 5472608"/>
              <a:gd name="connsiteY28" fmla="*/ 279536 h 974154"/>
              <a:gd name="connsiteX29" fmla="*/ 707765 w 5472608"/>
              <a:gd name="connsiteY29" fmla="*/ 299591 h 974154"/>
              <a:gd name="connsiteX30" fmla="*/ 754218 w 5472608"/>
              <a:gd name="connsiteY30" fmla="*/ 348090 h 974154"/>
              <a:gd name="connsiteX31" fmla="*/ 770794 w 5472608"/>
              <a:gd name="connsiteY31" fmla="*/ 419918 h 974154"/>
              <a:gd name="connsiteX32" fmla="*/ 743372 w 5472608"/>
              <a:gd name="connsiteY32" fmla="*/ 520396 h 974154"/>
              <a:gd name="connsiteX33" fmla="*/ 664382 w 5472608"/>
              <a:gd name="connsiteY33" fmla="*/ 594475 h 974154"/>
              <a:gd name="connsiteX34" fmla="*/ 604730 w 5472608"/>
              <a:gd name="connsiteY34" fmla="*/ 613967 h 974154"/>
              <a:gd name="connsiteX35" fmla="*/ 603012 w 5472608"/>
              <a:gd name="connsiteY35" fmla="*/ 614114 h 974154"/>
              <a:gd name="connsiteX36" fmla="*/ 5472608 w 5472608"/>
              <a:gd name="connsiteY36" fmla="*/ 614114 h 974154"/>
              <a:gd name="connsiteX37" fmla="*/ 5472608 w 5472608"/>
              <a:gd name="connsiteY37" fmla="*/ 974154 h 974154"/>
              <a:gd name="connsiteX0" fmla="*/ 0 w 5472608"/>
              <a:gd name="connsiteY0" fmla="*/ 614114 h 974154"/>
              <a:gd name="connsiteX1" fmla="*/ 449729 w 5472608"/>
              <a:gd name="connsiteY1" fmla="*/ 614114 h 974154"/>
              <a:gd name="connsiteX2" fmla="*/ 399784 w 5472608"/>
              <a:gd name="connsiteY2" fmla="*/ 601228 h 974154"/>
              <a:gd name="connsiteX3" fmla="*/ 322021 w 5472608"/>
              <a:gd name="connsiteY3" fmla="*/ 544952 h 974154"/>
              <a:gd name="connsiteX4" fmla="*/ 275159 w 5472608"/>
              <a:gd name="connsiteY4" fmla="*/ 451842 h 974154"/>
              <a:gd name="connsiteX5" fmla="*/ 441735 w 5472608"/>
              <a:gd name="connsiteY5" fmla="*/ 429741 h 974154"/>
              <a:gd name="connsiteX6" fmla="*/ 472226 w 5472608"/>
              <a:gd name="connsiteY6" fmla="*/ 499523 h 974154"/>
              <a:gd name="connsiteX7" fmla="*/ 524818 w 5472608"/>
              <a:gd name="connsiteY7" fmla="*/ 518963 h 974154"/>
              <a:gd name="connsiteX8" fmla="*/ 580685 w 5472608"/>
              <a:gd name="connsiteY8" fmla="*/ 494407 h 974154"/>
              <a:gd name="connsiteX9" fmla="*/ 602990 w 5472608"/>
              <a:gd name="connsiteY9" fmla="*/ 428922 h 974154"/>
              <a:gd name="connsiteX10" fmla="*/ 581503 w 5472608"/>
              <a:gd name="connsiteY10" fmla="*/ 364257 h 974154"/>
              <a:gd name="connsiteX11" fmla="*/ 523181 w 5472608"/>
              <a:gd name="connsiteY11" fmla="*/ 341337 h 974154"/>
              <a:gd name="connsiteX12" fmla="*/ 469157 w 5472608"/>
              <a:gd name="connsiteY12" fmla="*/ 351160 h 974154"/>
              <a:gd name="connsiteX13" fmla="*/ 477751 w 5472608"/>
              <a:gd name="connsiteY13" fmla="*/ 232060 h 974154"/>
              <a:gd name="connsiteX14" fmla="*/ 499443 w 5472608"/>
              <a:gd name="connsiteY14" fmla="*/ 234106 h 974154"/>
              <a:gd name="connsiteX15" fmla="*/ 554082 w 5472608"/>
              <a:gd name="connsiteY15" fmla="*/ 213233 h 974154"/>
              <a:gd name="connsiteX16" fmla="*/ 575978 w 5472608"/>
              <a:gd name="connsiteY16" fmla="*/ 163711 h 974154"/>
              <a:gd name="connsiteX17" fmla="*/ 559607 w 5472608"/>
              <a:gd name="connsiteY17" fmla="*/ 119918 h 974154"/>
              <a:gd name="connsiteX18" fmla="*/ 514586 w 5472608"/>
              <a:gd name="connsiteY18" fmla="*/ 103547 h 974154"/>
              <a:gd name="connsiteX19" fmla="*/ 466701 w 5472608"/>
              <a:gd name="connsiteY19" fmla="*/ 121350 h 974154"/>
              <a:gd name="connsiteX20" fmla="*/ 441735 w 5472608"/>
              <a:gd name="connsiteY20" fmla="*/ 183765 h 974154"/>
              <a:gd name="connsiteX21" fmla="*/ 284163 w 5472608"/>
              <a:gd name="connsiteY21" fmla="*/ 155525 h 974154"/>
              <a:gd name="connsiteX22" fmla="*/ 359675 w 5472608"/>
              <a:gd name="connsiteY22" fmla="*/ 40109 h 974154"/>
              <a:gd name="connsiteX23" fmla="*/ 517861 w 5472608"/>
              <a:gd name="connsiteY23" fmla="*/ 0 h 974154"/>
              <a:gd name="connsiteX24" fmla="*/ 687711 w 5472608"/>
              <a:gd name="connsiteY24" fmla="*/ 43792 h 974154"/>
              <a:gd name="connsiteX25" fmla="*/ 740098 w 5472608"/>
              <a:gd name="connsiteY25" fmla="*/ 153888 h 974154"/>
              <a:gd name="connsiteX26" fmla="*/ 718816 w 5472608"/>
              <a:gd name="connsiteY26" fmla="*/ 224284 h 974154"/>
              <a:gd name="connsiteX27" fmla="*/ 654559 w 5472608"/>
              <a:gd name="connsiteY27" fmla="*/ 279536 h 974154"/>
              <a:gd name="connsiteX28" fmla="*/ 707765 w 5472608"/>
              <a:gd name="connsiteY28" fmla="*/ 299591 h 974154"/>
              <a:gd name="connsiteX29" fmla="*/ 754218 w 5472608"/>
              <a:gd name="connsiteY29" fmla="*/ 348090 h 974154"/>
              <a:gd name="connsiteX30" fmla="*/ 770794 w 5472608"/>
              <a:gd name="connsiteY30" fmla="*/ 419918 h 974154"/>
              <a:gd name="connsiteX31" fmla="*/ 743372 w 5472608"/>
              <a:gd name="connsiteY31" fmla="*/ 520396 h 974154"/>
              <a:gd name="connsiteX32" fmla="*/ 664382 w 5472608"/>
              <a:gd name="connsiteY32" fmla="*/ 594475 h 974154"/>
              <a:gd name="connsiteX33" fmla="*/ 604730 w 5472608"/>
              <a:gd name="connsiteY33" fmla="*/ 613967 h 974154"/>
              <a:gd name="connsiteX34" fmla="*/ 603012 w 5472608"/>
              <a:gd name="connsiteY34" fmla="*/ 614114 h 974154"/>
              <a:gd name="connsiteX35" fmla="*/ 5472608 w 5472608"/>
              <a:gd name="connsiteY35" fmla="*/ 614114 h 974154"/>
              <a:gd name="connsiteX36" fmla="*/ 5472608 w 5472608"/>
              <a:gd name="connsiteY36" fmla="*/ 974154 h 974154"/>
              <a:gd name="connsiteX0" fmla="*/ 0 w 5472608"/>
              <a:gd name="connsiteY0" fmla="*/ 614114 h 614114"/>
              <a:gd name="connsiteX1" fmla="*/ 449729 w 5472608"/>
              <a:gd name="connsiteY1" fmla="*/ 614114 h 614114"/>
              <a:gd name="connsiteX2" fmla="*/ 399784 w 5472608"/>
              <a:gd name="connsiteY2" fmla="*/ 601228 h 614114"/>
              <a:gd name="connsiteX3" fmla="*/ 322021 w 5472608"/>
              <a:gd name="connsiteY3" fmla="*/ 544952 h 614114"/>
              <a:gd name="connsiteX4" fmla="*/ 275159 w 5472608"/>
              <a:gd name="connsiteY4" fmla="*/ 451842 h 614114"/>
              <a:gd name="connsiteX5" fmla="*/ 441735 w 5472608"/>
              <a:gd name="connsiteY5" fmla="*/ 429741 h 614114"/>
              <a:gd name="connsiteX6" fmla="*/ 472226 w 5472608"/>
              <a:gd name="connsiteY6" fmla="*/ 499523 h 614114"/>
              <a:gd name="connsiteX7" fmla="*/ 524818 w 5472608"/>
              <a:gd name="connsiteY7" fmla="*/ 518963 h 614114"/>
              <a:gd name="connsiteX8" fmla="*/ 580685 w 5472608"/>
              <a:gd name="connsiteY8" fmla="*/ 494407 h 614114"/>
              <a:gd name="connsiteX9" fmla="*/ 602990 w 5472608"/>
              <a:gd name="connsiteY9" fmla="*/ 428922 h 614114"/>
              <a:gd name="connsiteX10" fmla="*/ 581503 w 5472608"/>
              <a:gd name="connsiteY10" fmla="*/ 364257 h 614114"/>
              <a:gd name="connsiteX11" fmla="*/ 523181 w 5472608"/>
              <a:gd name="connsiteY11" fmla="*/ 341337 h 614114"/>
              <a:gd name="connsiteX12" fmla="*/ 469157 w 5472608"/>
              <a:gd name="connsiteY12" fmla="*/ 351160 h 614114"/>
              <a:gd name="connsiteX13" fmla="*/ 477751 w 5472608"/>
              <a:gd name="connsiteY13" fmla="*/ 232060 h 614114"/>
              <a:gd name="connsiteX14" fmla="*/ 499443 w 5472608"/>
              <a:gd name="connsiteY14" fmla="*/ 234106 h 614114"/>
              <a:gd name="connsiteX15" fmla="*/ 554082 w 5472608"/>
              <a:gd name="connsiteY15" fmla="*/ 213233 h 614114"/>
              <a:gd name="connsiteX16" fmla="*/ 575978 w 5472608"/>
              <a:gd name="connsiteY16" fmla="*/ 163711 h 614114"/>
              <a:gd name="connsiteX17" fmla="*/ 559607 w 5472608"/>
              <a:gd name="connsiteY17" fmla="*/ 119918 h 614114"/>
              <a:gd name="connsiteX18" fmla="*/ 514586 w 5472608"/>
              <a:gd name="connsiteY18" fmla="*/ 103547 h 614114"/>
              <a:gd name="connsiteX19" fmla="*/ 466701 w 5472608"/>
              <a:gd name="connsiteY19" fmla="*/ 121350 h 614114"/>
              <a:gd name="connsiteX20" fmla="*/ 441735 w 5472608"/>
              <a:gd name="connsiteY20" fmla="*/ 183765 h 614114"/>
              <a:gd name="connsiteX21" fmla="*/ 284163 w 5472608"/>
              <a:gd name="connsiteY21" fmla="*/ 155525 h 614114"/>
              <a:gd name="connsiteX22" fmla="*/ 359675 w 5472608"/>
              <a:gd name="connsiteY22" fmla="*/ 40109 h 614114"/>
              <a:gd name="connsiteX23" fmla="*/ 517861 w 5472608"/>
              <a:gd name="connsiteY23" fmla="*/ 0 h 614114"/>
              <a:gd name="connsiteX24" fmla="*/ 687711 w 5472608"/>
              <a:gd name="connsiteY24" fmla="*/ 43792 h 614114"/>
              <a:gd name="connsiteX25" fmla="*/ 740098 w 5472608"/>
              <a:gd name="connsiteY25" fmla="*/ 153888 h 614114"/>
              <a:gd name="connsiteX26" fmla="*/ 718816 w 5472608"/>
              <a:gd name="connsiteY26" fmla="*/ 224284 h 614114"/>
              <a:gd name="connsiteX27" fmla="*/ 654559 w 5472608"/>
              <a:gd name="connsiteY27" fmla="*/ 279536 h 614114"/>
              <a:gd name="connsiteX28" fmla="*/ 707765 w 5472608"/>
              <a:gd name="connsiteY28" fmla="*/ 299591 h 614114"/>
              <a:gd name="connsiteX29" fmla="*/ 754218 w 5472608"/>
              <a:gd name="connsiteY29" fmla="*/ 348090 h 614114"/>
              <a:gd name="connsiteX30" fmla="*/ 770794 w 5472608"/>
              <a:gd name="connsiteY30" fmla="*/ 419918 h 614114"/>
              <a:gd name="connsiteX31" fmla="*/ 743372 w 5472608"/>
              <a:gd name="connsiteY31" fmla="*/ 520396 h 614114"/>
              <a:gd name="connsiteX32" fmla="*/ 664382 w 5472608"/>
              <a:gd name="connsiteY32" fmla="*/ 594475 h 614114"/>
              <a:gd name="connsiteX33" fmla="*/ 604730 w 5472608"/>
              <a:gd name="connsiteY33" fmla="*/ 613967 h 614114"/>
              <a:gd name="connsiteX34" fmla="*/ 603012 w 5472608"/>
              <a:gd name="connsiteY34" fmla="*/ 614114 h 614114"/>
              <a:gd name="connsiteX35" fmla="*/ 5472608 w 5472608"/>
              <a:gd name="connsiteY35" fmla="*/ 614114 h 61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72608" h="614114">
                <a:moveTo>
                  <a:pt x="0" y="614114"/>
                </a:moveTo>
                <a:lnTo>
                  <a:pt x="449729" y="614114"/>
                </a:lnTo>
                <a:lnTo>
                  <a:pt x="399784" y="601228"/>
                </a:lnTo>
                <a:cubicBezTo>
                  <a:pt x="368270" y="588404"/>
                  <a:pt x="342349" y="569645"/>
                  <a:pt x="322021" y="544952"/>
                </a:cubicBezTo>
                <a:cubicBezTo>
                  <a:pt x="301694" y="520259"/>
                  <a:pt x="286073" y="489222"/>
                  <a:pt x="275159" y="451842"/>
                </a:cubicBezTo>
                <a:lnTo>
                  <a:pt x="441735" y="429741"/>
                </a:lnTo>
                <a:cubicBezTo>
                  <a:pt x="448284" y="463302"/>
                  <a:pt x="458447" y="486562"/>
                  <a:pt x="472226" y="499523"/>
                </a:cubicBezTo>
                <a:cubicBezTo>
                  <a:pt x="486005" y="512483"/>
                  <a:pt x="503536" y="518963"/>
                  <a:pt x="524818" y="518963"/>
                </a:cubicBezTo>
                <a:cubicBezTo>
                  <a:pt x="547192" y="518963"/>
                  <a:pt x="565814" y="510778"/>
                  <a:pt x="580685" y="494407"/>
                </a:cubicBezTo>
                <a:cubicBezTo>
                  <a:pt x="595555" y="478036"/>
                  <a:pt x="602990" y="456207"/>
                  <a:pt x="602990" y="428922"/>
                </a:cubicBezTo>
                <a:cubicBezTo>
                  <a:pt x="602990" y="401091"/>
                  <a:pt x="595828" y="379536"/>
                  <a:pt x="581503" y="364257"/>
                </a:cubicBezTo>
                <a:cubicBezTo>
                  <a:pt x="567179" y="348977"/>
                  <a:pt x="547738" y="341337"/>
                  <a:pt x="523181" y="341337"/>
                </a:cubicBezTo>
                <a:cubicBezTo>
                  <a:pt x="510084" y="341337"/>
                  <a:pt x="492076" y="344611"/>
                  <a:pt x="469157" y="351160"/>
                </a:cubicBezTo>
                <a:lnTo>
                  <a:pt x="477751" y="232060"/>
                </a:lnTo>
                <a:cubicBezTo>
                  <a:pt x="487028" y="233424"/>
                  <a:pt x="494259" y="234106"/>
                  <a:pt x="499443" y="234106"/>
                </a:cubicBezTo>
                <a:cubicBezTo>
                  <a:pt x="521271" y="234106"/>
                  <a:pt x="539484" y="227149"/>
                  <a:pt x="554082" y="213233"/>
                </a:cubicBezTo>
                <a:cubicBezTo>
                  <a:pt x="568679" y="199318"/>
                  <a:pt x="575978" y="182810"/>
                  <a:pt x="575978" y="163711"/>
                </a:cubicBezTo>
                <a:cubicBezTo>
                  <a:pt x="575978" y="145430"/>
                  <a:pt x="570521" y="130832"/>
                  <a:pt x="559607" y="119918"/>
                </a:cubicBezTo>
                <a:cubicBezTo>
                  <a:pt x="548693" y="109004"/>
                  <a:pt x="533686" y="103547"/>
                  <a:pt x="514586" y="103547"/>
                </a:cubicBezTo>
                <a:cubicBezTo>
                  <a:pt x="494941" y="103547"/>
                  <a:pt x="478979" y="109481"/>
                  <a:pt x="466701" y="121350"/>
                </a:cubicBezTo>
                <a:cubicBezTo>
                  <a:pt x="454423" y="133219"/>
                  <a:pt x="446101" y="154024"/>
                  <a:pt x="441735" y="183765"/>
                </a:cubicBezTo>
                <a:lnTo>
                  <a:pt x="284163" y="155525"/>
                </a:lnTo>
                <a:cubicBezTo>
                  <a:pt x="297260" y="105320"/>
                  <a:pt x="322431" y="66848"/>
                  <a:pt x="359675" y="40109"/>
                </a:cubicBezTo>
                <a:cubicBezTo>
                  <a:pt x="396919" y="13369"/>
                  <a:pt x="449648" y="0"/>
                  <a:pt x="517861" y="0"/>
                </a:cubicBezTo>
                <a:cubicBezTo>
                  <a:pt x="596169" y="0"/>
                  <a:pt x="652786" y="14597"/>
                  <a:pt x="687711" y="43792"/>
                </a:cubicBezTo>
                <a:cubicBezTo>
                  <a:pt x="722636" y="72987"/>
                  <a:pt x="740098" y="109686"/>
                  <a:pt x="740098" y="153888"/>
                </a:cubicBezTo>
                <a:cubicBezTo>
                  <a:pt x="740098" y="179809"/>
                  <a:pt x="733004" y="203274"/>
                  <a:pt x="718816" y="224284"/>
                </a:cubicBezTo>
                <a:cubicBezTo>
                  <a:pt x="704628" y="245293"/>
                  <a:pt x="683209" y="263711"/>
                  <a:pt x="654559" y="279536"/>
                </a:cubicBezTo>
                <a:cubicBezTo>
                  <a:pt x="677752" y="285266"/>
                  <a:pt x="695487" y="291951"/>
                  <a:pt x="707765" y="299591"/>
                </a:cubicBezTo>
                <a:cubicBezTo>
                  <a:pt x="727683" y="311869"/>
                  <a:pt x="743168" y="328035"/>
                  <a:pt x="754218" y="348090"/>
                </a:cubicBezTo>
                <a:cubicBezTo>
                  <a:pt x="765269" y="368145"/>
                  <a:pt x="770794" y="392087"/>
                  <a:pt x="770794" y="419918"/>
                </a:cubicBezTo>
                <a:cubicBezTo>
                  <a:pt x="770794" y="454843"/>
                  <a:pt x="761653" y="488336"/>
                  <a:pt x="743372" y="520396"/>
                </a:cubicBezTo>
                <a:cubicBezTo>
                  <a:pt x="725091" y="552456"/>
                  <a:pt x="698761" y="577149"/>
                  <a:pt x="664382" y="594475"/>
                </a:cubicBezTo>
                <a:cubicBezTo>
                  <a:pt x="647193" y="603138"/>
                  <a:pt x="627309" y="609635"/>
                  <a:pt x="604730" y="613967"/>
                </a:cubicBezTo>
                <a:lnTo>
                  <a:pt x="603012" y="614114"/>
                </a:lnTo>
                <a:lnTo>
                  <a:pt x="5472608" y="614114"/>
                </a:lnTo>
              </a:path>
            </a:pathLst>
          </a:custGeom>
          <a:noFill/>
          <a:ln w="9525" cap="rnd">
            <a:solidFill>
              <a:schemeClr val="tx2"/>
            </a:solidFill>
          </a:ln>
          <a:effectLst/>
        </p:spPr>
        <p:txBody>
          <a:bodyPr rot="0" spcFirstLastPara="0" vertOverflow="overflow" horzOverflow="overflow" vert="horz" wrap="square" lIns="1044000" tIns="45720" rIns="91440" bIns="108000" numCol="1" spcCol="0" rtlCol="0" fromWordArt="0" anchor="b" anchorCtr="0" forceAA="0" compatLnSpc="1">
            <a:prstTxWarp prst="textNoShape">
              <a:avLst/>
            </a:prstTxWarp>
            <a:noAutofit/>
          </a:bodyPr>
          <a:lstStyle/>
          <a:p>
            <a:pPr algn="l">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41" name="テキスト ボックス 40">
            <a:extLst>
              <a:ext uri="{FF2B5EF4-FFF2-40B4-BE49-F238E27FC236}">
                <a16:creationId xmlns:a16="http://schemas.microsoft.com/office/drawing/2014/main" id="{DA41E6D5-51CC-534E-8171-54A17105F1EC}"/>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3</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cxnSp>
        <p:nvCxnSpPr>
          <p:cNvPr id="42" name="直線コネクタ 41">
            <a:extLst>
              <a:ext uri="{FF2B5EF4-FFF2-40B4-BE49-F238E27FC236}">
                <a16:creationId xmlns:a16="http://schemas.microsoft.com/office/drawing/2014/main" id="{C3CBB9AF-8FB6-AB11-F3A1-753C5B22019E}"/>
              </a:ext>
            </a:extLst>
          </p:cNvPr>
          <p:cNvCxnSpPr>
            <a:cxnSpLocks/>
          </p:cNvCxnSpPr>
          <p:nvPr/>
        </p:nvCxnSpPr>
        <p:spPr>
          <a:xfrm>
            <a:off x="2733260" y="355446"/>
            <a:ext cx="626627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134242B8-235B-5570-CE6E-5E9B2010A62A}"/>
              </a:ext>
            </a:extLst>
          </p:cNvPr>
          <p:cNvSpPr txBox="1"/>
          <p:nvPr/>
        </p:nvSpPr>
        <p:spPr>
          <a:xfrm>
            <a:off x="563617" y="82667"/>
            <a:ext cx="2236510" cy="338554"/>
          </a:xfrm>
          <a:prstGeom prst="rect">
            <a:avLst/>
          </a:prstGeom>
          <a:noFill/>
        </p:spPr>
        <p:txBody>
          <a:bodyPr wrap="none" rtlCol="0">
            <a:spAutoFit/>
          </a:bodyPr>
          <a:lstStyle/>
          <a:p>
            <a:pPr>
              <a:tabLst>
                <a:tab pos="612775" algn="l"/>
              </a:tabLst>
            </a:pPr>
            <a:r>
              <a:rPr kumimoji="1" lang="ja-JP" altLang="en-US" sz="1600" b="1">
                <a:solidFill>
                  <a:schemeClr val="tx2"/>
                </a:solidFill>
                <a:effectLst/>
                <a:latin typeface="Yu Gothic" panose="020B0400000000000000" pitchFamily="34" charset="-128"/>
                <a:ea typeface="Yu Gothic" panose="020B0400000000000000" pitchFamily="34" charset="-128"/>
              </a:rPr>
              <a:t>時代・市場のトレンド</a:t>
            </a:r>
          </a:p>
        </p:txBody>
      </p:sp>
      <p:sp>
        <p:nvSpPr>
          <p:cNvPr id="54" name="テキスト ボックス 53">
            <a:extLst>
              <a:ext uri="{FF2B5EF4-FFF2-40B4-BE49-F238E27FC236}">
                <a16:creationId xmlns:a16="http://schemas.microsoft.com/office/drawing/2014/main" id="{862B7903-BA29-AEF9-23C5-B6743437A9C2}"/>
              </a:ext>
            </a:extLst>
          </p:cNvPr>
          <p:cNvSpPr txBox="1"/>
          <p:nvPr/>
        </p:nvSpPr>
        <p:spPr>
          <a:xfrm>
            <a:off x="295276" y="2683789"/>
            <a:ext cx="3912926" cy="1015663"/>
          </a:xfrm>
          <a:prstGeom prst="rect">
            <a:avLst/>
          </a:prstGeom>
          <a:noFill/>
        </p:spPr>
        <p:txBody>
          <a:bodyPr wrap="square" rtlCol="0">
            <a:spAutoFit/>
          </a:bodyPr>
          <a:lstStyle/>
          <a:p>
            <a:pPr>
              <a:tabLst>
                <a:tab pos="612775" algn="l"/>
              </a:tabLst>
            </a:pPr>
            <a:r>
              <a:rPr kumimoji="1" lang="ja-JP" altLang="en-US" sz="1200" b="1">
                <a:latin typeface="Yu Gothic" panose="020B0400000000000000" pitchFamily="34" charset="-128"/>
                <a:ea typeface="Yu Gothic" panose="020B0400000000000000" pitchFamily="34" charset="-128"/>
              </a:rPr>
              <a:t>あなたが注目した時代・市場のトレンドは何かあなたが注目した時代・市場のトレンドは何かあなたが注目した時代・市場のトレンドは何かあなたが注目した時代・市場のトレンドは何かあなたが注目した時代・市場のトレンドは何か</a:t>
            </a:r>
          </a:p>
        </p:txBody>
      </p:sp>
      <p:sp>
        <p:nvSpPr>
          <p:cNvPr id="55" name="角丸四角形 54">
            <a:extLst>
              <a:ext uri="{FF2B5EF4-FFF2-40B4-BE49-F238E27FC236}">
                <a16:creationId xmlns:a16="http://schemas.microsoft.com/office/drawing/2014/main" id="{8F65F3F6-70A4-A467-8C35-BF98034D1001}"/>
              </a:ext>
            </a:extLst>
          </p:cNvPr>
          <p:cNvSpPr/>
          <p:nvPr/>
        </p:nvSpPr>
        <p:spPr>
          <a:xfrm>
            <a:off x="4714259" y="3812721"/>
            <a:ext cx="4082397" cy="1155128"/>
          </a:xfrm>
          <a:prstGeom prst="roundRect">
            <a:avLst>
              <a:gd name="adj" fmla="val 10022"/>
            </a:avLst>
          </a:prstGeom>
          <a:solidFill>
            <a:srgbClr val="E5F2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8AD6D07D-8870-AC28-AE55-1D6C750F69F7}"/>
              </a:ext>
            </a:extLst>
          </p:cNvPr>
          <p:cNvSpPr txBox="1"/>
          <p:nvPr/>
        </p:nvSpPr>
        <p:spPr>
          <a:xfrm>
            <a:off x="4821532" y="3950646"/>
            <a:ext cx="3865268" cy="861774"/>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予測の理由や説明など</a:t>
            </a:r>
          </a:p>
        </p:txBody>
      </p:sp>
      <p:sp>
        <p:nvSpPr>
          <p:cNvPr id="58" name="テキスト ボックス 57">
            <a:extLst>
              <a:ext uri="{FF2B5EF4-FFF2-40B4-BE49-F238E27FC236}">
                <a16:creationId xmlns:a16="http://schemas.microsoft.com/office/drawing/2014/main" id="{46985ED1-010F-C1EA-7189-38BEE45B3152}"/>
              </a:ext>
            </a:extLst>
          </p:cNvPr>
          <p:cNvSpPr txBox="1"/>
          <p:nvPr/>
        </p:nvSpPr>
        <p:spPr>
          <a:xfrm>
            <a:off x="1661159" y="511015"/>
            <a:ext cx="5827236" cy="400110"/>
          </a:xfrm>
          <a:prstGeom prst="rect">
            <a:avLst/>
          </a:prstGeom>
          <a:noFill/>
        </p:spPr>
        <p:txBody>
          <a:bodyPr wrap="none" rtlCol="0">
            <a:spAutoFit/>
          </a:bodyPr>
          <a:lstStyle/>
          <a:p>
            <a:pPr algn="ctr">
              <a:tabLst>
                <a:tab pos="612775" algn="l"/>
              </a:tabLst>
            </a:pPr>
            <a:r>
              <a:rPr kumimoji="1" lang="ja-JP" altLang="en-US" sz="2000" b="1">
                <a:solidFill>
                  <a:schemeClr val="tx2"/>
                </a:solidFill>
                <a:latin typeface="Yu Gothic" panose="020B0400000000000000" pitchFamily="34" charset="-128"/>
                <a:ea typeface="Yu Gothic" panose="020B0400000000000000" pitchFamily="34" charset="-128"/>
              </a:rPr>
              <a:t>あなたが注目した時代・市場のトレンドの見出し</a:t>
            </a:r>
          </a:p>
        </p:txBody>
      </p:sp>
      <p:sp>
        <p:nvSpPr>
          <p:cNvPr id="59" name="テキスト ボックス 58">
            <a:extLst>
              <a:ext uri="{FF2B5EF4-FFF2-40B4-BE49-F238E27FC236}">
                <a16:creationId xmlns:a16="http://schemas.microsoft.com/office/drawing/2014/main" id="{787CE8EE-F110-FD0C-56CE-A1ED5258D7DA}"/>
              </a:ext>
            </a:extLst>
          </p:cNvPr>
          <p:cNvSpPr txBox="1"/>
          <p:nvPr/>
        </p:nvSpPr>
        <p:spPr>
          <a:xfrm>
            <a:off x="334735" y="4102968"/>
            <a:ext cx="3785319" cy="707886"/>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それを意識したきっかけは何かそれを意識したきっかけは何かそれを意識したきっかけは何かそれを意識したきっかけは何かそれを意識したきっかけは何かそれを意識したきっかけは何かそれを意識したきっかけは何か</a:t>
            </a:r>
          </a:p>
        </p:txBody>
      </p:sp>
      <p:sp>
        <p:nvSpPr>
          <p:cNvPr id="64" name="L 字 63">
            <a:extLst>
              <a:ext uri="{FF2B5EF4-FFF2-40B4-BE49-F238E27FC236}">
                <a16:creationId xmlns:a16="http://schemas.microsoft.com/office/drawing/2014/main" id="{A3234FCB-1D8B-1330-33A1-0C603B7E9DCA}"/>
              </a:ext>
            </a:extLst>
          </p:cNvPr>
          <p:cNvSpPr/>
          <p:nvPr/>
        </p:nvSpPr>
        <p:spPr>
          <a:xfrm rot="13500000">
            <a:off x="4165775" y="2478396"/>
            <a:ext cx="410787" cy="410786"/>
          </a:xfrm>
          <a:prstGeom prst="corner">
            <a:avLst>
              <a:gd name="adj1" fmla="val 15657"/>
              <a:gd name="adj2" fmla="val 15622"/>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dirty="0">
              <a:solidFill>
                <a:schemeClr val="accent1"/>
              </a:solidFill>
            </a:endParaRPr>
          </a:p>
        </p:txBody>
      </p:sp>
      <p:sp>
        <p:nvSpPr>
          <p:cNvPr id="65" name="角丸四角形 64">
            <a:extLst>
              <a:ext uri="{FF2B5EF4-FFF2-40B4-BE49-F238E27FC236}">
                <a16:creationId xmlns:a16="http://schemas.microsoft.com/office/drawing/2014/main" id="{05670F4D-5E0A-864A-2E7B-FF1285A31F77}"/>
              </a:ext>
            </a:extLst>
          </p:cNvPr>
          <p:cNvSpPr/>
          <p:nvPr/>
        </p:nvSpPr>
        <p:spPr>
          <a:xfrm>
            <a:off x="334736" y="3950645"/>
            <a:ext cx="3873466" cy="995257"/>
          </a:xfrm>
          <a:prstGeom prst="roundRect">
            <a:avLst>
              <a:gd name="adj" fmla="val 10022"/>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E50DE2C2-5922-93FE-3E3F-983E7028CDB1}"/>
              </a:ext>
            </a:extLst>
          </p:cNvPr>
          <p:cNvGrpSpPr/>
          <p:nvPr/>
        </p:nvGrpSpPr>
        <p:grpSpPr>
          <a:xfrm>
            <a:off x="4714259" y="1069773"/>
            <a:ext cx="4089190" cy="2629679"/>
            <a:chOff x="4714259" y="1069773"/>
            <a:chExt cx="4089190" cy="2629679"/>
          </a:xfrm>
        </p:grpSpPr>
        <p:grpSp>
          <p:nvGrpSpPr>
            <p:cNvPr id="47" name="グループ化 46">
              <a:extLst>
                <a:ext uri="{FF2B5EF4-FFF2-40B4-BE49-F238E27FC236}">
                  <a16:creationId xmlns:a16="http://schemas.microsoft.com/office/drawing/2014/main" id="{39D115CC-C881-7D17-1A90-43D46371BF7C}"/>
                </a:ext>
              </a:extLst>
            </p:cNvPr>
            <p:cNvGrpSpPr/>
            <p:nvPr/>
          </p:nvGrpSpPr>
          <p:grpSpPr>
            <a:xfrm>
              <a:off x="4850833" y="1241219"/>
              <a:ext cx="3856514" cy="2216685"/>
              <a:chOff x="9290761" y="3073850"/>
              <a:chExt cx="1797269" cy="1033052"/>
            </a:xfrm>
          </p:grpSpPr>
          <p:cxnSp>
            <p:nvCxnSpPr>
              <p:cNvPr id="48" name="直線コネクタ 47">
                <a:extLst>
                  <a:ext uri="{FF2B5EF4-FFF2-40B4-BE49-F238E27FC236}">
                    <a16:creationId xmlns:a16="http://schemas.microsoft.com/office/drawing/2014/main" id="{24F17D78-0660-B313-B73A-B12DC4B5F7E5}"/>
                  </a:ext>
                </a:extLst>
              </p:cNvPr>
              <p:cNvCxnSpPr>
                <a:cxnSpLocks/>
              </p:cNvCxnSpPr>
              <p:nvPr/>
            </p:nvCxnSpPr>
            <p:spPr>
              <a:xfrm>
                <a:off x="9290761" y="4106902"/>
                <a:ext cx="1797269"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9" name="正方形/長方形 48">
                <a:extLst>
                  <a:ext uri="{FF2B5EF4-FFF2-40B4-BE49-F238E27FC236}">
                    <a16:creationId xmlns:a16="http://schemas.microsoft.com/office/drawing/2014/main" id="{44F77B82-48C2-383B-2BED-E35945C432A9}"/>
                  </a:ext>
                </a:extLst>
              </p:cNvPr>
              <p:cNvSpPr/>
              <p:nvPr/>
            </p:nvSpPr>
            <p:spPr>
              <a:xfrm>
                <a:off x="9480331" y="3954579"/>
                <a:ext cx="252248" cy="152323"/>
              </a:xfrm>
              <a:prstGeom prst="rect">
                <a:avLst/>
              </a:prstGeom>
              <a:solidFill>
                <a:schemeClr val="tx2">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995B7394-73F4-C6AB-41D3-C101A20978E0}"/>
                  </a:ext>
                </a:extLst>
              </p:cNvPr>
              <p:cNvSpPr/>
              <p:nvPr/>
            </p:nvSpPr>
            <p:spPr>
              <a:xfrm>
                <a:off x="9869599" y="3820618"/>
                <a:ext cx="252248" cy="286284"/>
              </a:xfrm>
              <a:prstGeom prst="rect">
                <a:avLst/>
              </a:prstGeom>
              <a:solidFill>
                <a:schemeClr val="tx2">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8319C611-857B-543A-0A20-F1A158877BBD}"/>
                  </a:ext>
                </a:extLst>
              </p:cNvPr>
              <p:cNvSpPr/>
              <p:nvPr/>
            </p:nvSpPr>
            <p:spPr>
              <a:xfrm>
                <a:off x="10241945" y="3444280"/>
                <a:ext cx="252248" cy="662622"/>
              </a:xfrm>
              <a:prstGeom prst="rect">
                <a:avLst/>
              </a:prstGeom>
              <a:solidFill>
                <a:schemeClr val="tx2">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893DB28A-A7FB-239D-B8B5-DF6E1B490231}"/>
                  </a:ext>
                </a:extLst>
              </p:cNvPr>
              <p:cNvSpPr/>
              <p:nvPr/>
            </p:nvSpPr>
            <p:spPr>
              <a:xfrm>
                <a:off x="10636082" y="3241338"/>
                <a:ext cx="252248" cy="865564"/>
              </a:xfrm>
              <a:prstGeom prst="rect">
                <a:avLst/>
              </a:prstGeom>
              <a:solidFill>
                <a:schemeClr val="tx2">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3">
                <a:extLst>
                  <a:ext uri="{FF2B5EF4-FFF2-40B4-BE49-F238E27FC236}">
                    <a16:creationId xmlns:a16="http://schemas.microsoft.com/office/drawing/2014/main" id="{492CF83B-90FF-8B73-50B6-384D0DB1BA20}"/>
                  </a:ext>
                </a:extLst>
              </p:cNvPr>
              <p:cNvSpPr/>
              <p:nvPr/>
            </p:nvSpPr>
            <p:spPr>
              <a:xfrm flipH="1">
                <a:off x="9585434" y="3073850"/>
                <a:ext cx="1071668" cy="625587"/>
              </a:xfrm>
              <a:custGeom>
                <a:avLst/>
                <a:gdLst/>
                <a:ahLst/>
                <a:cxnLst/>
                <a:rect l="l" t="t" r="r" b="b"/>
                <a:pathLst>
                  <a:path w="2174275" h="2469933">
                    <a:moveTo>
                      <a:pt x="635876" y="0"/>
                    </a:moveTo>
                    <a:lnTo>
                      <a:pt x="1271751" y="746234"/>
                    </a:lnTo>
                    <a:lnTo>
                      <a:pt x="912209" y="746234"/>
                    </a:lnTo>
                    <a:lnTo>
                      <a:pt x="913608" y="782616"/>
                    </a:lnTo>
                    <a:cubicBezTo>
                      <a:pt x="971753" y="1536754"/>
                      <a:pt x="1459263" y="2196911"/>
                      <a:pt x="2174275" y="2469933"/>
                    </a:cubicBezTo>
                    <a:cubicBezTo>
                      <a:pt x="1221941" y="2469933"/>
                      <a:pt x="438651" y="1746165"/>
                      <a:pt x="344460" y="818681"/>
                    </a:cubicBezTo>
                    <a:lnTo>
                      <a:pt x="340802" y="746234"/>
                    </a:lnTo>
                    <a:lnTo>
                      <a:pt x="0" y="74623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6E0C3955-0706-884A-907B-225333866FEB}"/>
                </a:ext>
              </a:extLst>
            </p:cNvPr>
            <p:cNvGrpSpPr/>
            <p:nvPr/>
          </p:nvGrpSpPr>
          <p:grpSpPr>
            <a:xfrm>
              <a:off x="4714259" y="1069773"/>
              <a:ext cx="4089190" cy="2629679"/>
              <a:chOff x="345294" y="550350"/>
              <a:chExt cx="2867025" cy="1769128"/>
            </a:xfrm>
          </p:grpSpPr>
          <p:sp>
            <p:nvSpPr>
              <p:cNvPr id="67" name="正方形/長方形 66">
                <a:extLst>
                  <a:ext uri="{FF2B5EF4-FFF2-40B4-BE49-F238E27FC236}">
                    <a16:creationId xmlns:a16="http://schemas.microsoft.com/office/drawing/2014/main" id="{305947C7-574E-1CE9-FC03-810B7E01D6D8}"/>
                  </a:ext>
                </a:extLst>
              </p:cNvPr>
              <p:cNvSpPr/>
              <p:nvPr/>
            </p:nvSpPr>
            <p:spPr>
              <a:xfrm>
                <a:off x="350056" y="550350"/>
                <a:ext cx="2857500" cy="1769128"/>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908C4009-A7DF-EA70-8023-15371F2C0A11}"/>
                  </a:ext>
                </a:extLst>
              </p:cNvPr>
              <p:cNvCxnSpPr>
                <a:cxnSpLocks/>
              </p:cNvCxnSpPr>
              <p:nvPr/>
            </p:nvCxnSpPr>
            <p:spPr>
              <a:xfrm flipH="1">
                <a:off x="345294" y="552949"/>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69" name="テキスト ボックス 68">
              <a:extLst>
                <a:ext uri="{FF2B5EF4-FFF2-40B4-BE49-F238E27FC236}">
                  <a16:creationId xmlns:a16="http://schemas.microsoft.com/office/drawing/2014/main" id="{6F340E8D-C5E3-A0CC-316D-63D0E77645F2}"/>
                </a:ext>
              </a:extLst>
            </p:cNvPr>
            <p:cNvSpPr txBox="1"/>
            <p:nvPr/>
          </p:nvSpPr>
          <p:spPr>
            <a:xfrm>
              <a:off x="5178748" y="1967648"/>
              <a:ext cx="3236784" cy="738664"/>
            </a:xfrm>
            <a:prstGeom prst="rect">
              <a:avLst/>
            </a:prstGeom>
            <a:solidFill>
              <a:schemeClr val="bg1">
                <a:alpha val="90000"/>
              </a:schemeClr>
            </a:solidFill>
          </p:spPr>
          <p:txBody>
            <a:bodyPr wrap="none" rtlCol="0">
              <a:spAutoFit/>
            </a:bodyPr>
            <a:lstStyle/>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今後どうなっていくと予測しているか</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説明文やフローチャート、グラフ、</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図解、イメージ写真、参考写真</a:t>
              </a:r>
              <a:r>
                <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rPr>
                <a:t> </a:t>
              </a: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など</a:t>
              </a:r>
            </a:p>
          </p:txBody>
        </p:sp>
      </p:grpSp>
      <p:grpSp>
        <p:nvGrpSpPr>
          <p:cNvPr id="2" name="グループ化 1">
            <a:extLst>
              <a:ext uri="{FF2B5EF4-FFF2-40B4-BE49-F238E27FC236}">
                <a16:creationId xmlns:a16="http://schemas.microsoft.com/office/drawing/2014/main" id="{C7B82B3B-6085-F64A-C5A2-48429ED5E16F}"/>
              </a:ext>
            </a:extLst>
          </p:cNvPr>
          <p:cNvGrpSpPr/>
          <p:nvPr/>
        </p:nvGrpSpPr>
        <p:grpSpPr>
          <a:xfrm>
            <a:off x="334735" y="1069773"/>
            <a:ext cx="3879913" cy="1558375"/>
            <a:chOff x="334735" y="1069773"/>
            <a:chExt cx="3879913" cy="1558375"/>
          </a:xfrm>
        </p:grpSpPr>
        <p:pic>
          <p:nvPicPr>
            <p:cNvPr id="60" name="図 59" descr="テキスト が含まれている画像&#10;&#10;自動的に生成された説明">
              <a:extLst>
                <a:ext uri="{FF2B5EF4-FFF2-40B4-BE49-F238E27FC236}">
                  <a16:creationId xmlns:a16="http://schemas.microsoft.com/office/drawing/2014/main" id="{6E06DC71-174D-8B36-5F42-8F7915A3551E}"/>
                </a:ext>
              </a:extLst>
            </p:cNvPr>
            <p:cNvPicPr>
              <a:picLocks noChangeAspect="1"/>
            </p:cNvPicPr>
            <p:nvPr/>
          </p:nvPicPr>
          <p:blipFill>
            <a:blip r:embed="rId2"/>
            <a:stretch>
              <a:fillRect/>
            </a:stretch>
          </p:blipFill>
          <p:spPr>
            <a:xfrm>
              <a:off x="1402939" y="1069773"/>
              <a:ext cx="1644951" cy="1558375"/>
            </a:xfrm>
            <a:prstGeom prst="rect">
              <a:avLst/>
            </a:prstGeom>
          </p:spPr>
        </p:pic>
        <p:grpSp>
          <p:nvGrpSpPr>
            <p:cNvPr id="61" name="グループ化 60">
              <a:extLst>
                <a:ext uri="{FF2B5EF4-FFF2-40B4-BE49-F238E27FC236}">
                  <a16:creationId xmlns:a16="http://schemas.microsoft.com/office/drawing/2014/main" id="{20B788FF-8605-6A40-DF65-B8BB7B25C088}"/>
                </a:ext>
              </a:extLst>
            </p:cNvPr>
            <p:cNvGrpSpPr/>
            <p:nvPr/>
          </p:nvGrpSpPr>
          <p:grpSpPr>
            <a:xfrm>
              <a:off x="334735" y="1069773"/>
              <a:ext cx="3879913" cy="1558371"/>
              <a:chOff x="345294" y="550350"/>
              <a:chExt cx="2867025" cy="1769128"/>
            </a:xfrm>
          </p:grpSpPr>
          <p:sp>
            <p:nvSpPr>
              <p:cNvPr id="62" name="正方形/長方形 61">
                <a:extLst>
                  <a:ext uri="{FF2B5EF4-FFF2-40B4-BE49-F238E27FC236}">
                    <a16:creationId xmlns:a16="http://schemas.microsoft.com/office/drawing/2014/main" id="{5E30E7B6-2807-0C77-CA7E-9973738DD20E}"/>
                  </a:ext>
                </a:extLst>
              </p:cNvPr>
              <p:cNvSpPr/>
              <p:nvPr/>
            </p:nvSpPr>
            <p:spPr>
              <a:xfrm>
                <a:off x="350056" y="550350"/>
                <a:ext cx="2857500" cy="1769128"/>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0A62E252-698B-388F-D811-4D323F96021B}"/>
                  </a:ext>
                </a:extLst>
              </p:cNvPr>
              <p:cNvCxnSpPr>
                <a:cxnSpLocks/>
              </p:cNvCxnSpPr>
              <p:nvPr/>
            </p:nvCxnSpPr>
            <p:spPr>
              <a:xfrm flipH="1">
                <a:off x="345294" y="552949"/>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70" name="テキスト ボックス 69">
              <a:extLst>
                <a:ext uri="{FF2B5EF4-FFF2-40B4-BE49-F238E27FC236}">
                  <a16:creationId xmlns:a16="http://schemas.microsoft.com/office/drawing/2014/main" id="{1963F954-9BD5-C727-DFB2-0EFD9DDDE1A3}"/>
                </a:ext>
              </a:extLst>
            </p:cNvPr>
            <p:cNvSpPr txBox="1"/>
            <p:nvPr/>
          </p:nvSpPr>
          <p:spPr>
            <a:xfrm>
              <a:off x="922389" y="1587348"/>
              <a:ext cx="2698175" cy="523220"/>
            </a:xfrm>
            <a:prstGeom prst="rect">
              <a:avLst/>
            </a:prstGeom>
            <a:solidFill>
              <a:schemeClr val="bg1">
                <a:alpha val="90000"/>
              </a:schemeClr>
            </a:solidFill>
          </p:spPr>
          <p:txBody>
            <a:bodyPr wrap="none" rtlCol="0">
              <a:spAutoFit/>
            </a:bodyPr>
            <a:lstStyle/>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市場イメージや商材イメージの</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写真など</a:t>
              </a:r>
            </a:p>
          </p:txBody>
        </p:sp>
      </p:grpSp>
    </p:spTree>
    <p:extLst>
      <p:ext uri="{BB962C8B-B14F-4D97-AF65-F5344CB8AC3E}">
        <p14:creationId xmlns:p14="http://schemas.microsoft.com/office/powerpoint/2010/main" val="199611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F58D8F95-B75F-F875-6EAE-453313EBE3D6}"/>
              </a:ext>
            </a:extLst>
          </p:cNvPr>
          <p:cNvGrpSpPr/>
          <p:nvPr/>
        </p:nvGrpSpPr>
        <p:grpSpPr>
          <a:xfrm>
            <a:off x="132858" y="69208"/>
            <a:ext cx="2600402" cy="286238"/>
            <a:chOff x="6396905" y="4284031"/>
            <a:chExt cx="5472608" cy="602396"/>
          </a:xfrm>
        </p:grpSpPr>
        <p:sp>
          <p:nvSpPr>
            <p:cNvPr id="29" name="フリーフォーム: 図形 148">
              <a:extLst>
                <a:ext uri="{FF2B5EF4-FFF2-40B4-BE49-F238E27FC236}">
                  <a16:creationId xmlns:a16="http://schemas.microsoft.com/office/drawing/2014/main" id="{4C5A0AA9-68C7-43CA-C8D6-5EC04BC41229}"/>
                </a:ext>
              </a:extLst>
            </p:cNvPr>
            <p:cNvSpPr/>
            <p:nvPr/>
          </p:nvSpPr>
          <p:spPr>
            <a:xfrm>
              <a:off x="6396905" y="4284031"/>
              <a:ext cx="5472608" cy="602396"/>
            </a:xfrm>
            <a:custGeom>
              <a:avLst/>
              <a:gdLst>
                <a:gd name="connsiteX0" fmla="*/ 563161 w 5472608"/>
                <a:gd name="connsiteY0" fmla="*/ 0 h 962436"/>
                <a:gd name="connsiteX1" fmla="*/ 708454 w 5472608"/>
                <a:gd name="connsiteY1" fmla="*/ 0 h 962436"/>
                <a:gd name="connsiteX2" fmla="*/ 708454 w 5472608"/>
                <a:gd name="connsiteY2" fmla="*/ 368759 h 962436"/>
                <a:gd name="connsiteX3" fmla="*/ 783761 w 5472608"/>
                <a:gd name="connsiteY3" fmla="*/ 368759 h 962436"/>
                <a:gd name="connsiteX4" fmla="*/ 783761 w 5472608"/>
                <a:gd name="connsiteY4" fmla="*/ 498090 h 962436"/>
                <a:gd name="connsiteX5" fmla="*/ 708454 w 5472608"/>
                <a:gd name="connsiteY5" fmla="*/ 498090 h 962436"/>
                <a:gd name="connsiteX6" fmla="*/ 708454 w 5472608"/>
                <a:gd name="connsiteY6" fmla="*/ 602396 h 962436"/>
                <a:gd name="connsiteX7" fmla="*/ 5472608 w 5472608"/>
                <a:gd name="connsiteY7" fmla="*/ 602396 h 962436"/>
                <a:gd name="connsiteX8" fmla="*/ 5472608 w 5472608"/>
                <a:gd name="connsiteY8" fmla="*/ 962436 h 962436"/>
                <a:gd name="connsiteX9" fmla="*/ 0 w 5472608"/>
                <a:gd name="connsiteY9" fmla="*/ 962436 h 962436"/>
                <a:gd name="connsiteX10" fmla="*/ 0 w 5472608"/>
                <a:gd name="connsiteY10" fmla="*/ 602396 h 962436"/>
                <a:gd name="connsiteX11" fmla="*/ 563161 w 5472608"/>
                <a:gd name="connsiteY11" fmla="*/ 602396 h 962436"/>
                <a:gd name="connsiteX12" fmla="*/ 563161 w 5472608"/>
                <a:gd name="connsiteY12" fmla="*/ 498090 h 962436"/>
                <a:gd name="connsiteX13" fmla="*/ 259477 w 5472608"/>
                <a:gd name="connsiteY13" fmla="*/ 498090 h 962436"/>
                <a:gd name="connsiteX14" fmla="*/ 259477 w 5472608"/>
                <a:gd name="connsiteY14" fmla="*/ 360982 h 962436"/>
                <a:gd name="connsiteX0" fmla="*/ 0 w 5472608"/>
                <a:gd name="connsiteY0" fmla="*/ 962436 h 1053876"/>
                <a:gd name="connsiteX1" fmla="*/ 0 w 5472608"/>
                <a:gd name="connsiteY1" fmla="*/ 602396 h 1053876"/>
                <a:gd name="connsiteX2" fmla="*/ 563161 w 5472608"/>
                <a:gd name="connsiteY2" fmla="*/ 602396 h 1053876"/>
                <a:gd name="connsiteX3" fmla="*/ 563161 w 5472608"/>
                <a:gd name="connsiteY3" fmla="*/ 498090 h 1053876"/>
                <a:gd name="connsiteX4" fmla="*/ 259477 w 5472608"/>
                <a:gd name="connsiteY4" fmla="*/ 498090 h 1053876"/>
                <a:gd name="connsiteX5" fmla="*/ 259477 w 5472608"/>
                <a:gd name="connsiteY5" fmla="*/ 360982 h 1053876"/>
                <a:gd name="connsiteX6" fmla="*/ 563161 w 5472608"/>
                <a:gd name="connsiteY6" fmla="*/ 0 h 1053876"/>
                <a:gd name="connsiteX7" fmla="*/ 708454 w 5472608"/>
                <a:gd name="connsiteY7" fmla="*/ 0 h 1053876"/>
                <a:gd name="connsiteX8" fmla="*/ 708454 w 5472608"/>
                <a:gd name="connsiteY8" fmla="*/ 368759 h 1053876"/>
                <a:gd name="connsiteX9" fmla="*/ 783761 w 5472608"/>
                <a:gd name="connsiteY9" fmla="*/ 368759 h 1053876"/>
                <a:gd name="connsiteX10" fmla="*/ 783761 w 5472608"/>
                <a:gd name="connsiteY10" fmla="*/ 498090 h 1053876"/>
                <a:gd name="connsiteX11" fmla="*/ 708454 w 5472608"/>
                <a:gd name="connsiteY11" fmla="*/ 498090 h 1053876"/>
                <a:gd name="connsiteX12" fmla="*/ 708454 w 5472608"/>
                <a:gd name="connsiteY12" fmla="*/ 602396 h 1053876"/>
                <a:gd name="connsiteX13" fmla="*/ 5472608 w 5472608"/>
                <a:gd name="connsiteY13" fmla="*/ 602396 h 1053876"/>
                <a:gd name="connsiteX14" fmla="*/ 5472608 w 5472608"/>
                <a:gd name="connsiteY14" fmla="*/ 962436 h 1053876"/>
                <a:gd name="connsiteX15" fmla="*/ 91440 w 5472608"/>
                <a:gd name="connsiteY15" fmla="*/ 1053876 h 1053876"/>
                <a:gd name="connsiteX0" fmla="*/ 0 w 5472608"/>
                <a:gd name="connsiteY0" fmla="*/ 962436 h 962436"/>
                <a:gd name="connsiteX1" fmla="*/ 0 w 5472608"/>
                <a:gd name="connsiteY1" fmla="*/ 602396 h 962436"/>
                <a:gd name="connsiteX2" fmla="*/ 563161 w 5472608"/>
                <a:gd name="connsiteY2" fmla="*/ 602396 h 962436"/>
                <a:gd name="connsiteX3" fmla="*/ 563161 w 5472608"/>
                <a:gd name="connsiteY3" fmla="*/ 498090 h 962436"/>
                <a:gd name="connsiteX4" fmla="*/ 259477 w 5472608"/>
                <a:gd name="connsiteY4" fmla="*/ 498090 h 962436"/>
                <a:gd name="connsiteX5" fmla="*/ 259477 w 5472608"/>
                <a:gd name="connsiteY5" fmla="*/ 360982 h 962436"/>
                <a:gd name="connsiteX6" fmla="*/ 563161 w 5472608"/>
                <a:gd name="connsiteY6" fmla="*/ 0 h 962436"/>
                <a:gd name="connsiteX7" fmla="*/ 708454 w 5472608"/>
                <a:gd name="connsiteY7" fmla="*/ 0 h 962436"/>
                <a:gd name="connsiteX8" fmla="*/ 708454 w 5472608"/>
                <a:gd name="connsiteY8" fmla="*/ 368759 h 962436"/>
                <a:gd name="connsiteX9" fmla="*/ 783761 w 5472608"/>
                <a:gd name="connsiteY9" fmla="*/ 368759 h 962436"/>
                <a:gd name="connsiteX10" fmla="*/ 783761 w 5472608"/>
                <a:gd name="connsiteY10" fmla="*/ 498090 h 962436"/>
                <a:gd name="connsiteX11" fmla="*/ 708454 w 5472608"/>
                <a:gd name="connsiteY11" fmla="*/ 498090 h 962436"/>
                <a:gd name="connsiteX12" fmla="*/ 708454 w 5472608"/>
                <a:gd name="connsiteY12" fmla="*/ 602396 h 962436"/>
                <a:gd name="connsiteX13" fmla="*/ 5472608 w 5472608"/>
                <a:gd name="connsiteY13" fmla="*/ 602396 h 962436"/>
                <a:gd name="connsiteX14" fmla="*/ 5472608 w 5472608"/>
                <a:gd name="connsiteY14" fmla="*/ 962436 h 962436"/>
                <a:gd name="connsiteX0" fmla="*/ 0 w 5472608"/>
                <a:gd name="connsiteY0" fmla="*/ 602396 h 962436"/>
                <a:gd name="connsiteX1" fmla="*/ 563161 w 5472608"/>
                <a:gd name="connsiteY1" fmla="*/ 602396 h 962436"/>
                <a:gd name="connsiteX2" fmla="*/ 563161 w 5472608"/>
                <a:gd name="connsiteY2" fmla="*/ 498090 h 962436"/>
                <a:gd name="connsiteX3" fmla="*/ 259477 w 5472608"/>
                <a:gd name="connsiteY3" fmla="*/ 498090 h 962436"/>
                <a:gd name="connsiteX4" fmla="*/ 259477 w 5472608"/>
                <a:gd name="connsiteY4" fmla="*/ 360982 h 962436"/>
                <a:gd name="connsiteX5" fmla="*/ 563161 w 5472608"/>
                <a:gd name="connsiteY5" fmla="*/ 0 h 962436"/>
                <a:gd name="connsiteX6" fmla="*/ 708454 w 5472608"/>
                <a:gd name="connsiteY6" fmla="*/ 0 h 962436"/>
                <a:gd name="connsiteX7" fmla="*/ 708454 w 5472608"/>
                <a:gd name="connsiteY7" fmla="*/ 368759 h 962436"/>
                <a:gd name="connsiteX8" fmla="*/ 783761 w 5472608"/>
                <a:gd name="connsiteY8" fmla="*/ 368759 h 962436"/>
                <a:gd name="connsiteX9" fmla="*/ 783761 w 5472608"/>
                <a:gd name="connsiteY9" fmla="*/ 498090 h 962436"/>
                <a:gd name="connsiteX10" fmla="*/ 708454 w 5472608"/>
                <a:gd name="connsiteY10" fmla="*/ 498090 h 962436"/>
                <a:gd name="connsiteX11" fmla="*/ 708454 w 5472608"/>
                <a:gd name="connsiteY11" fmla="*/ 602396 h 962436"/>
                <a:gd name="connsiteX12" fmla="*/ 5472608 w 5472608"/>
                <a:gd name="connsiteY12" fmla="*/ 602396 h 962436"/>
                <a:gd name="connsiteX13" fmla="*/ 5472608 w 5472608"/>
                <a:gd name="connsiteY13" fmla="*/ 962436 h 962436"/>
                <a:gd name="connsiteX0" fmla="*/ 0 w 5472608"/>
                <a:gd name="connsiteY0" fmla="*/ 602396 h 602396"/>
                <a:gd name="connsiteX1" fmla="*/ 563161 w 5472608"/>
                <a:gd name="connsiteY1" fmla="*/ 602396 h 602396"/>
                <a:gd name="connsiteX2" fmla="*/ 563161 w 5472608"/>
                <a:gd name="connsiteY2" fmla="*/ 498090 h 602396"/>
                <a:gd name="connsiteX3" fmla="*/ 259477 w 5472608"/>
                <a:gd name="connsiteY3" fmla="*/ 498090 h 602396"/>
                <a:gd name="connsiteX4" fmla="*/ 259477 w 5472608"/>
                <a:gd name="connsiteY4" fmla="*/ 360982 h 602396"/>
                <a:gd name="connsiteX5" fmla="*/ 563161 w 5472608"/>
                <a:gd name="connsiteY5" fmla="*/ 0 h 602396"/>
                <a:gd name="connsiteX6" fmla="*/ 708454 w 5472608"/>
                <a:gd name="connsiteY6" fmla="*/ 0 h 602396"/>
                <a:gd name="connsiteX7" fmla="*/ 708454 w 5472608"/>
                <a:gd name="connsiteY7" fmla="*/ 368759 h 602396"/>
                <a:gd name="connsiteX8" fmla="*/ 783761 w 5472608"/>
                <a:gd name="connsiteY8" fmla="*/ 368759 h 602396"/>
                <a:gd name="connsiteX9" fmla="*/ 783761 w 5472608"/>
                <a:gd name="connsiteY9" fmla="*/ 498090 h 602396"/>
                <a:gd name="connsiteX10" fmla="*/ 708454 w 5472608"/>
                <a:gd name="connsiteY10" fmla="*/ 498090 h 602396"/>
                <a:gd name="connsiteX11" fmla="*/ 708454 w 5472608"/>
                <a:gd name="connsiteY11" fmla="*/ 602396 h 602396"/>
                <a:gd name="connsiteX12" fmla="*/ 5472608 w 5472608"/>
                <a:gd name="connsiteY12" fmla="*/ 602396 h 60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72608" h="602396">
                  <a:moveTo>
                    <a:pt x="0" y="602396"/>
                  </a:moveTo>
                  <a:lnTo>
                    <a:pt x="563161" y="602396"/>
                  </a:lnTo>
                  <a:lnTo>
                    <a:pt x="563161" y="498090"/>
                  </a:lnTo>
                  <a:lnTo>
                    <a:pt x="259477" y="498090"/>
                  </a:lnTo>
                  <a:lnTo>
                    <a:pt x="259477" y="360982"/>
                  </a:lnTo>
                  <a:lnTo>
                    <a:pt x="563161" y="0"/>
                  </a:lnTo>
                  <a:lnTo>
                    <a:pt x="708454" y="0"/>
                  </a:lnTo>
                  <a:lnTo>
                    <a:pt x="708454" y="368759"/>
                  </a:lnTo>
                  <a:lnTo>
                    <a:pt x="783761" y="368759"/>
                  </a:lnTo>
                  <a:lnTo>
                    <a:pt x="783761" y="498090"/>
                  </a:lnTo>
                  <a:lnTo>
                    <a:pt x="708454" y="498090"/>
                  </a:lnTo>
                  <a:lnTo>
                    <a:pt x="708454" y="602396"/>
                  </a:lnTo>
                  <a:lnTo>
                    <a:pt x="5472608" y="602396"/>
                  </a:lnTo>
                </a:path>
              </a:pathLst>
            </a:custGeom>
            <a:noFill/>
            <a:ln w="9525" cap="rnd">
              <a:solidFill>
                <a:schemeClr val="tx2"/>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30" name="フリーフォーム: 図形 147">
              <a:extLst>
                <a:ext uri="{FF2B5EF4-FFF2-40B4-BE49-F238E27FC236}">
                  <a16:creationId xmlns:a16="http://schemas.microsoft.com/office/drawing/2014/main" id="{CA47D40C-072B-2F3A-642D-4BE5D56F9831}"/>
                </a:ext>
              </a:extLst>
            </p:cNvPr>
            <p:cNvSpPr/>
            <p:nvPr/>
          </p:nvSpPr>
          <p:spPr>
            <a:xfrm>
              <a:off x="6799675" y="4463966"/>
              <a:ext cx="160463" cy="188824"/>
            </a:xfrm>
            <a:custGeom>
              <a:avLst/>
              <a:gdLst/>
              <a:ahLst/>
              <a:cxnLst/>
              <a:rect l="l" t="t" r="r" b="b"/>
              <a:pathLst>
                <a:path w="160463" h="188824">
                  <a:moveTo>
                    <a:pt x="160463" y="0"/>
                  </a:moveTo>
                  <a:lnTo>
                    <a:pt x="160463" y="188824"/>
                  </a:lnTo>
                  <a:lnTo>
                    <a:pt x="0" y="188824"/>
                  </a:lnTo>
                  <a:lnTo>
                    <a:pt x="160463" y="0"/>
                  </a:lnTo>
                  <a:close/>
                </a:path>
              </a:pathLst>
            </a:custGeom>
            <a:noFill/>
            <a:ln w="9525" cap="rnd">
              <a:solidFill>
                <a:schemeClr val="tx2"/>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gn="l">
                <a:lnSpc>
                  <a:spcPct val="130000"/>
                </a:lnSpc>
                <a:spcAft>
                  <a:spcPts val="600"/>
                </a:spcAft>
              </a:pPr>
              <a:endParaRPr kumimoji="1" lang="ja-JP" altLang="en-US" sz="2800" dirty="0">
                <a:solidFill>
                  <a:schemeClr val="accent1"/>
                </a:solidFill>
              </a:endParaRPr>
            </a:p>
          </p:txBody>
        </p:sp>
      </p:grpSp>
      <p:sp>
        <p:nvSpPr>
          <p:cNvPr id="19" name="角丸四角形 18">
            <a:extLst>
              <a:ext uri="{FF2B5EF4-FFF2-40B4-BE49-F238E27FC236}">
                <a16:creationId xmlns:a16="http://schemas.microsoft.com/office/drawing/2014/main" id="{953BC1B6-0DC6-BFB8-0FBC-2672D64A0917}"/>
              </a:ext>
            </a:extLst>
          </p:cNvPr>
          <p:cNvSpPr/>
          <p:nvPr/>
        </p:nvSpPr>
        <p:spPr>
          <a:xfrm>
            <a:off x="334737" y="4261286"/>
            <a:ext cx="8461920" cy="706563"/>
          </a:xfrm>
          <a:prstGeom prst="roundRect">
            <a:avLst>
              <a:gd name="adj" fmla="val 10022"/>
            </a:avLst>
          </a:prstGeom>
          <a:solidFill>
            <a:srgbClr val="E5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a:extLst>
              <a:ext uri="{FF2B5EF4-FFF2-40B4-BE49-F238E27FC236}">
                <a16:creationId xmlns:a16="http://schemas.microsoft.com/office/drawing/2014/main" id="{E8A52B70-E852-A6C0-762C-2F394EE0E170}"/>
              </a:ext>
            </a:extLst>
          </p:cNvPr>
          <p:cNvSpPr/>
          <p:nvPr/>
        </p:nvSpPr>
        <p:spPr>
          <a:xfrm>
            <a:off x="324240" y="3238348"/>
            <a:ext cx="8495518" cy="723050"/>
          </a:xfrm>
          <a:prstGeom prst="roundRect">
            <a:avLst>
              <a:gd name="adj" fmla="val 21336"/>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36625C7-E576-EE32-E829-133137636081}"/>
              </a:ext>
            </a:extLst>
          </p:cNvPr>
          <p:cNvSpPr txBox="1"/>
          <p:nvPr/>
        </p:nvSpPr>
        <p:spPr>
          <a:xfrm>
            <a:off x="2234360" y="3324247"/>
            <a:ext cx="6424643" cy="553998"/>
          </a:xfrm>
          <a:prstGeom prst="rect">
            <a:avLst/>
          </a:prstGeom>
          <a:noFill/>
        </p:spPr>
        <p:txBody>
          <a:bodyPr wrap="square" rtlCol="0">
            <a:spAutoFit/>
          </a:bodyPr>
          <a:lstStyle/>
          <a:p>
            <a:pPr>
              <a:tabLst>
                <a:tab pos="612775" algn="l"/>
              </a:tabLst>
            </a:pPr>
            <a:r>
              <a:rPr kumimoji="1" lang="ja-JP" altLang="en-US" sz="1000" dirty="0">
                <a:latin typeface="Yu Gothic" panose="020B0400000000000000" pitchFamily="34" charset="-128"/>
                <a:ea typeface="Yu Gothic" panose="020B0400000000000000" pitchFamily="34" charset="-128"/>
              </a:rPr>
              <a:t>アイデアに込めたあたなの想いはなにかアイデアに込めたあたなの想いはなにかアイデアに込めたあたなの想いはなにかアイデアに込めたあたなの想いはなにかアイデアに込めたあたなの想いはなにかアイデアに込めたあたなの想いはなにかアイデアに込めたあたなの想いはなにかアイデアに込めたあたなの想いはなにかアイデ</a:t>
            </a:r>
          </a:p>
        </p:txBody>
      </p:sp>
      <p:sp>
        <p:nvSpPr>
          <p:cNvPr id="8" name="角丸四角形 7">
            <a:extLst>
              <a:ext uri="{FF2B5EF4-FFF2-40B4-BE49-F238E27FC236}">
                <a16:creationId xmlns:a16="http://schemas.microsoft.com/office/drawing/2014/main" id="{D8C83858-46AF-679D-5E00-9EC016F8787F}"/>
              </a:ext>
            </a:extLst>
          </p:cNvPr>
          <p:cNvSpPr/>
          <p:nvPr/>
        </p:nvSpPr>
        <p:spPr>
          <a:xfrm>
            <a:off x="334736" y="1067693"/>
            <a:ext cx="8485022" cy="2026076"/>
          </a:xfrm>
          <a:prstGeom prst="roundRect">
            <a:avLst>
              <a:gd name="adj" fmla="val 10022"/>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EFAE540-77AA-9A76-46AF-327418C37866}"/>
              </a:ext>
            </a:extLst>
          </p:cNvPr>
          <p:cNvSpPr txBox="1"/>
          <p:nvPr/>
        </p:nvSpPr>
        <p:spPr>
          <a:xfrm>
            <a:off x="442009" y="1398180"/>
            <a:ext cx="5432698" cy="1631216"/>
          </a:xfrm>
          <a:prstGeom prst="rect">
            <a:avLst/>
          </a:prstGeom>
          <a:noFill/>
        </p:spPr>
        <p:txBody>
          <a:bodyPr wrap="square" rtlCol="0">
            <a:spAutoFit/>
          </a:bodyPr>
          <a:lstStyle/>
          <a:p>
            <a:pPr>
              <a:tabLst>
                <a:tab pos="612775" algn="l"/>
              </a:tabLst>
            </a:pPr>
            <a:r>
              <a:rPr kumimoji="1" lang="ja-JP" altLang="en-US" sz="1000" dirty="0">
                <a:latin typeface="Yu Gothic" panose="020B0400000000000000" pitchFamily="34" charset="-128"/>
                <a:ea typeface="Yu Gothic" panose="020B0400000000000000" pitchFamily="34" charset="-128"/>
              </a:rPr>
              <a:t>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アの概要はなにかアイデ</a:t>
            </a:r>
          </a:p>
        </p:txBody>
      </p:sp>
      <p:sp>
        <p:nvSpPr>
          <p:cNvPr id="13" name="三角形 12">
            <a:extLst>
              <a:ext uri="{FF2B5EF4-FFF2-40B4-BE49-F238E27FC236}">
                <a16:creationId xmlns:a16="http://schemas.microsoft.com/office/drawing/2014/main" id="{BE04A634-3743-E80A-3C09-AADF8B8AC21C}"/>
              </a:ext>
            </a:extLst>
          </p:cNvPr>
          <p:cNvSpPr/>
          <p:nvPr/>
        </p:nvSpPr>
        <p:spPr>
          <a:xfrm flipV="1">
            <a:off x="4273680" y="4039401"/>
            <a:ext cx="601336" cy="207209"/>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C409508E-822E-9E4F-99DB-5C7E8E14AFC3}"/>
              </a:ext>
            </a:extLst>
          </p:cNvPr>
          <p:cNvGrpSpPr/>
          <p:nvPr/>
        </p:nvGrpSpPr>
        <p:grpSpPr>
          <a:xfrm>
            <a:off x="6576003" y="1254226"/>
            <a:ext cx="1280002" cy="1736496"/>
            <a:chOff x="2943463" y="1254226"/>
            <a:chExt cx="1280002" cy="1736496"/>
          </a:xfrm>
        </p:grpSpPr>
        <p:pic>
          <p:nvPicPr>
            <p:cNvPr id="14" name="図 13" descr="テキスト が含まれている画像&#10;&#10;自動的に生成された説明">
              <a:extLst>
                <a:ext uri="{FF2B5EF4-FFF2-40B4-BE49-F238E27FC236}">
                  <a16:creationId xmlns:a16="http://schemas.microsoft.com/office/drawing/2014/main" id="{F2526B20-AC45-2005-CC33-DD4A1A2B54EC}"/>
                </a:ext>
              </a:extLst>
            </p:cNvPr>
            <p:cNvPicPr>
              <a:picLocks noChangeAspect="1"/>
            </p:cNvPicPr>
            <p:nvPr/>
          </p:nvPicPr>
          <p:blipFill>
            <a:blip r:embed="rId2"/>
            <a:stretch>
              <a:fillRect/>
            </a:stretch>
          </p:blipFill>
          <p:spPr>
            <a:xfrm>
              <a:off x="3048010" y="1568982"/>
              <a:ext cx="1084133" cy="1027074"/>
            </a:xfrm>
            <a:prstGeom prst="rect">
              <a:avLst/>
            </a:prstGeom>
          </p:spPr>
        </p:pic>
        <p:grpSp>
          <p:nvGrpSpPr>
            <p:cNvPr id="15" name="グループ化 14">
              <a:extLst>
                <a:ext uri="{FF2B5EF4-FFF2-40B4-BE49-F238E27FC236}">
                  <a16:creationId xmlns:a16="http://schemas.microsoft.com/office/drawing/2014/main" id="{C46E8535-D04A-3DA0-1E44-06324C90747F}"/>
                </a:ext>
              </a:extLst>
            </p:cNvPr>
            <p:cNvGrpSpPr/>
            <p:nvPr/>
          </p:nvGrpSpPr>
          <p:grpSpPr>
            <a:xfrm>
              <a:off x="2943463" y="1254226"/>
              <a:ext cx="1280002" cy="1736496"/>
              <a:chOff x="345294" y="550350"/>
              <a:chExt cx="2867025" cy="1769128"/>
            </a:xfrm>
          </p:grpSpPr>
          <p:sp>
            <p:nvSpPr>
              <p:cNvPr id="16" name="正方形/長方形 15">
                <a:extLst>
                  <a:ext uri="{FF2B5EF4-FFF2-40B4-BE49-F238E27FC236}">
                    <a16:creationId xmlns:a16="http://schemas.microsoft.com/office/drawing/2014/main" id="{558FEFB0-8D6B-7B4E-44E4-E12E1662ED0C}"/>
                  </a:ext>
                </a:extLst>
              </p:cNvPr>
              <p:cNvSpPr/>
              <p:nvPr/>
            </p:nvSpPr>
            <p:spPr>
              <a:xfrm>
                <a:off x="350056" y="550350"/>
                <a:ext cx="2857500" cy="1769128"/>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ADC817F3-1282-1AC5-C64D-2C56D28D25E6}"/>
                  </a:ext>
                </a:extLst>
              </p:cNvPr>
              <p:cNvCxnSpPr>
                <a:cxnSpLocks/>
              </p:cNvCxnSpPr>
              <p:nvPr/>
            </p:nvCxnSpPr>
            <p:spPr>
              <a:xfrm flipH="1">
                <a:off x="345294" y="552949"/>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18" name="テキスト ボックス 17">
              <a:extLst>
                <a:ext uri="{FF2B5EF4-FFF2-40B4-BE49-F238E27FC236}">
                  <a16:creationId xmlns:a16="http://schemas.microsoft.com/office/drawing/2014/main" id="{C5DA362D-0A6F-DA7E-BFF6-3D7951F5511A}"/>
                </a:ext>
              </a:extLst>
            </p:cNvPr>
            <p:cNvSpPr txBox="1"/>
            <p:nvPr/>
          </p:nvSpPr>
          <p:spPr>
            <a:xfrm>
              <a:off x="3220040" y="1713561"/>
              <a:ext cx="798771" cy="900246"/>
            </a:xfrm>
            <a:prstGeom prst="rect">
              <a:avLst/>
            </a:prstGeom>
            <a:solidFill>
              <a:schemeClr val="bg1">
                <a:alpha val="90000"/>
              </a:schemeClr>
            </a:solidFill>
          </p:spPr>
          <p:txBody>
            <a:bodyPr wrap="square" rtlCol="0">
              <a:spAutoFit/>
            </a:bodyPr>
            <a:lstStyle/>
            <a:p>
              <a:pPr algn="ctr">
                <a:tabLst>
                  <a:tab pos="612775" algn="l"/>
                </a:tabLst>
              </a:pPr>
              <a:r>
                <a:rPr kumimoji="1" lang="ja-JP" altLang="en-US" sz="1050" b="1" dirty="0">
                  <a:solidFill>
                    <a:schemeClr val="tx1">
                      <a:lumMod val="50000"/>
                      <a:lumOff val="50000"/>
                    </a:schemeClr>
                  </a:solidFill>
                  <a:latin typeface="Yu Gothic" panose="020B0400000000000000" pitchFamily="34" charset="-128"/>
                  <a:ea typeface="Yu Gothic" panose="020B0400000000000000" pitchFamily="34" charset="-128"/>
                </a:rPr>
                <a:t>事業イメージや商材イメージの</a:t>
              </a:r>
              <a:endParaRPr kumimoji="1" lang="en-US" altLang="ja-JP" sz="105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050" b="1" dirty="0">
                  <a:solidFill>
                    <a:schemeClr val="tx1">
                      <a:lumMod val="50000"/>
                      <a:lumOff val="50000"/>
                    </a:schemeClr>
                  </a:solidFill>
                  <a:latin typeface="Yu Gothic" panose="020B0400000000000000" pitchFamily="34" charset="-128"/>
                  <a:ea typeface="Yu Gothic" panose="020B0400000000000000" pitchFamily="34" charset="-128"/>
                </a:rPr>
                <a:t>写真など</a:t>
              </a:r>
            </a:p>
          </p:txBody>
        </p:sp>
      </p:grpSp>
      <p:sp>
        <p:nvSpPr>
          <p:cNvPr id="20" name="テキスト ボックス 19">
            <a:extLst>
              <a:ext uri="{FF2B5EF4-FFF2-40B4-BE49-F238E27FC236}">
                <a16:creationId xmlns:a16="http://schemas.microsoft.com/office/drawing/2014/main" id="{578AECA2-4B07-97F0-8B2B-F7E3ACCA2C62}"/>
              </a:ext>
            </a:extLst>
          </p:cNvPr>
          <p:cNvSpPr txBox="1"/>
          <p:nvPr/>
        </p:nvSpPr>
        <p:spPr>
          <a:xfrm>
            <a:off x="1655668" y="4557511"/>
            <a:ext cx="5832343" cy="461665"/>
          </a:xfrm>
          <a:prstGeom prst="rect">
            <a:avLst/>
          </a:prstGeom>
          <a:noFill/>
        </p:spPr>
        <p:txBody>
          <a:bodyPr wrap="square" rtlCol="0">
            <a:spAutoFit/>
          </a:bodyPr>
          <a:lstStyle/>
          <a:p>
            <a:pPr algn="ctr">
              <a:tabLst>
                <a:tab pos="612775" algn="l"/>
              </a:tabLst>
            </a:pPr>
            <a:r>
              <a:rPr kumimoji="1" lang="ja-JP" altLang="en-US" sz="1200" b="1" dirty="0">
                <a:latin typeface="Yu Gothic" panose="020B0400000000000000" pitchFamily="34" charset="-128"/>
                <a:ea typeface="Yu Gothic" panose="020B0400000000000000" pitchFamily="34" charset="-128"/>
              </a:rPr>
              <a:t>どのような未来を実現したいかどのような未来を実現したいか</a:t>
            </a:r>
            <a:endParaRPr kumimoji="1" lang="en-US" altLang="ja-JP" sz="1200" b="1" dirty="0">
              <a:latin typeface="Yu Gothic" panose="020B0400000000000000" pitchFamily="34" charset="-128"/>
              <a:ea typeface="Yu Gothic" panose="020B0400000000000000" pitchFamily="34" charset="-128"/>
            </a:endParaRPr>
          </a:p>
          <a:p>
            <a:pPr algn="ctr">
              <a:tabLst>
                <a:tab pos="612775" algn="l"/>
              </a:tabLst>
            </a:pPr>
            <a:r>
              <a:rPr kumimoji="1" lang="ja-JP" altLang="en-US" sz="1200" b="1" dirty="0">
                <a:latin typeface="Yu Gothic" panose="020B0400000000000000" pitchFamily="34" charset="-128"/>
                <a:ea typeface="Yu Gothic" panose="020B0400000000000000" pitchFamily="34" charset="-128"/>
              </a:rPr>
              <a:t>どのような未来を実現したいかどのような未来を実現したいか</a:t>
            </a:r>
          </a:p>
        </p:txBody>
      </p:sp>
      <p:sp>
        <p:nvSpPr>
          <p:cNvPr id="23" name="テキスト ボックス 22">
            <a:extLst>
              <a:ext uri="{FF2B5EF4-FFF2-40B4-BE49-F238E27FC236}">
                <a16:creationId xmlns:a16="http://schemas.microsoft.com/office/drawing/2014/main" id="{0D935697-BE86-62D2-8E1A-840A6A86F559}"/>
              </a:ext>
            </a:extLst>
          </p:cNvPr>
          <p:cNvSpPr txBox="1"/>
          <p:nvPr/>
        </p:nvSpPr>
        <p:spPr>
          <a:xfrm>
            <a:off x="2325693" y="4278394"/>
            <a:ext cx="4493538" cy="307777"/>
          </a:xfrm>
          <a:prstGeom prst="rect">
            <a:avLst/>
          </a:prstGeom>
          <a:noFill/>
        </p:spPr>
        <p:txBody>
          <a:bodyPr wrap="none" rtlCol="0">
            <a:spAutoFit/>
          </a:bodyPr>
          <a:lstStyle/>
          <a:p>
            <a:pPr algn="ctr">
              <a:tabLst>
                <a:tab pos="612775" algn="l"/>
              </a:tabLst>
            </a:pPr>
            <a:r>
              <a:rPr kumimoji="1" lang="ja-JP" altLang="en-US" sz="1400" b="1" dirty="0">
                <a:solidFill>
                  <a:schemeClr val="tx2"/>
                </a:solidFill>
                <a:latin typeface="Yu Gothic" panose="020B0400000000000000" pitchFamily="34" charset="-128"/>
                <a:ea typeface="Yu Gothic" panose="020B0400000000000000" pitchFamily="34" charset="-128"/>
              </a:rPr>
              <a:t>将来的に本事業によって● ● ● ● ● ● ● ●を実現</a:t>
            </a:r>
          </a:p>
        </p:txBody>
      </p:sp>
      <p:sp>
        <p:nvSpPr>
          <p:cNvPr id="25" name="テキスト ボックス 24">
            <a:extLst>
              <a:ext uri="{FF2B5EF4-FFF2-40B4-BE49-F238E27FC236}">
                <a16:creationId xmlns:a16="http://schemas.microsoft.com/office/drawing/2014/main" id="{85FD7A61-2D02-681A-FC7F-1D40662CDB83}"/>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4</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cxnSp>
        <p:nvCxnSpPr>
          <p:cNvPr id="26" name="直線コネクタ 25">
            <a:extLst>
              <a:ext uri="{FF2B5EF4-FFF2-40B4-BE49-F238E27FC236}">
                <a16:creationId xmlns:a16="http://schemas.microsoft.com/office/drawing/2014/main" id="{FD6DC365-B558-F0E3-1F6A-9BB1BF30B6DF}"/>
              </a:ext>
            </a:extLst>
          </p:cNvPr>
          <p:cNvCxnSpPr>
            <a:cxnSpLocks/>
          </p:cNvCxnSpPr>
          <p:nvPr/>
        </p:nvCxnSpPr>
        <p:spPr>
          <a:xfrm>
            <a:off x="2733260" y="355446"/>
            <a:ext cx="626627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34D33EE9-D39E-2EEA-113B-BCD2140598DC}"/>
              </a:ext>
            </a:extLst>
          </p:cNvPr>
          <p:cNvSpPr txBox="1"/>
          <p:nvPr/>
        </p:nvSpPr>
        <p:spPr>
          <a:xfrm>
            <a:off x="563617" y="82667"/>
            <a:ext cx="2031325" cy="338554"/>
          </a:xfrm>
          <a:prstGeom prst="rect">
            <a:avLst/>
          </a:prstGeom>
          <a:noFill/>
        </p:spPr>
        <p:txBody>
          <a:bodyPr wrap="none" rtlCol="0">
            <a:spAutoFit/>
          </a:bodyPr>
          <a:lstStyle/>
          <a:p>
            <a:pPr>
              <a:tabLst>
                <a:tab pos="612775" algn="l"/>
              </a:tabLst>
            </a:pPr>
            <a:r>
              <a:rPr kumimoji="1" lang="ja-JP" altLang="en-US" sz="1600" b="1">
                <a:solidFill>
                  <a:schemeClr val="tx2"/>
                </a:solidFill>
                <a:effectLst/>
                <a:latin typeface="Yu Gothic" panose="020B0400000000000000" pitchFamily="34" charset="-128"/>
                <a:ea typeface="Yu Gothic" panose="020B0400000000000000" pitchFamily="34" charset="-128"/>
              </a:rPr>
              <a:t>新規事業のアイデア</a:t>
            </a:r>
          </a:p>
        </p:txBody>
      </p:sp>
      <p:sp>
        <p:nvSpPr>
          <p:cNvPr id="3" name="テキスト ボックス 2">
            <a:extLst>
              <a:ext uri="{FF2B5EF4-FFF2-40B4-BE49-F238E27FC236}">
                <a16:creationId xmlns:a16="http://schemas.microsoft.com/office/drawing/2014/main" id="{2936EDCE-9CD6-0D79-51AD-07AF3BD6AAF9}"/>
              </a:ext>
            </a:extLst>
          </p:cNvPr>
          <p:cNvSpPr txBox="1"/>
          <p:nvPr/>
        </p:nvSpPr>
        <p:spPr>
          <a:xfrm>
            <a:off x="3007681" y="511015"/>
            <a:ext cx="3134191" cy="400110"/>
          </a:xfrm>
          <a:prstGeom prst="rect">
            <a:avLst/>
          </a:prstGeom>
          <a:noFill/>
        </p:spPr>
        <p:txBody>
          <a:bodyPr wrap="none" rtlCol="0">
            <a:spAutoFit/>
          </a:bodyPr>
          <a:lstStyle/>
          <a:p>
            <a:pPr algn="ctr">
              <a:tabLst>
                <a:tab pos="612775" algn="l"/>
              </a:tabLst>
            </a:pPr>
            <a:r>
              <a:rPr kumimoji="1" lang="ja-JP" altLang="en-US" sz="2000" b="1">
                <a:solidFill>
                  <a:schemeClr val="tx2"/>
                </a:solidFill>
                <a:latin typeface="Yu Gothic" panose="020B0400000000000000" pitchFamily="34" charset="-128"/>
                <a:ea typeface="Yu Gothic" panose="020B0400000000000000" pitchFamily="34" charset="-128"/>
              </a:rPr>
              <a:t>新規事業見出し</a:t>
            </a:r>
            <a:r>
              <a:rPr kumimoji="1" lang="en-US" altLang="ja-JP" sz="2000" b="1" dirty="0">
                <a:solidFill>
                  <a:schemeClr val="tx2"/>
                </a:solidFill>
                <a:latin typeface="Yu Gothic" panose="020B0400000000000000" pitchFamily="34" charset="-128"/>
                <a:ea typeface="Yu Gothic" panose="020B0400000000000000" pitchFamily="34" charset="-128"/>
              </a:rPr>
              <a:t>/</a:t>
            </a:r>
            <a:r>
              <a:rPr kumimoji="1" lang="ja-JP" altLang="en-US" sz="2000" b="1">
                <a:solidFill>
                  <a:schemeClr val="tx2"/>
                </a:solidFill>
                <a:latin typeface="Yu Gothic" panose="020B0400000000000000" pitchFamily="34" charset="-128"/>
                <a:ea typeface="Yu Gothic" panose="020B0400000000000000" pitchFamily="34" charset="-128"/>
              </a:rPr>
              <a:t>タイトル</a:t>
            </a:r>
          </a:p>
        </p:txBody>
      </p:sp>
      <p:sp>
        <p:nvSpPr>
          <p:cNvPr id="5" name="テキスト ボックス 4">
            <a:extLst>
              <a:ext uri="{FF2B5EF4-FFF2-40B4-BE49-F238E27FC236}">
                <a16:creationId xmlns:a16="http://schemas.microsoft.com/office/drawing/2014/main" id="{61C8710D-8411-3F6E-9A9F-18F7207DA6BD}"/>
              </a:ext>
            </a:extLst>
          </p:cNvPr>
          <p:cNvSpPr txBox="1"/>
          <p:nvPr/>
        </p:nvSpPr>
        <p:spPr>
          <a:xfrm>
            <a:off x="631095" y="1131293"/>
            <a:ext cx="800219" cy="276999"/>
          </a:xfrm>
          <a:prstGeom prst="rect">
            <a:avLst/>
          </a:prstGeom>
          <a:noFill/>
        </p:spPr>
        <p:txBody>
          <a:bodyPr wrap="none" rtlCol="0">
            <a:spAutoFit/>
          </a:bodyPr>
          <a:lstStyle/>
          <a:p>
            <a:pPr>
              <a:tabLst>
                <a:tab pos="612775" algn="l"/>
              </a:tabLst>
            </a:pPr>
            <a:r>
              <a:rPr kumimoji="1" lang="ja-JP" altLang="en-US" sz="1200" b="1">
                <a:solidFill>
                  <a:schemeClr val="tx2"/>
                </a:solidFill>
                <a:latin typeface="Yu Gothic" panose="020B0400000000000000" pitchFamily="34" charset="-128"/>
                <a:ea typeface="Yu Gothic" panose="020B0400000000000000" pitchFamily="34" charset="-128"/>
              </a:rPr>
              <a:t>事業概要</a:t>
            </a:r>
          </a:p>
        </p:txBody>
      </p:sp>
      <p:grpSp>
        <p:nvGrpSpPr>
          <p:cNvPr id="6" name="グループ化 5">
            <a:extLst>
              <a:ext uri="{FF2B5EF4-FFF2-40B4-BE49-F238E27FC236}">
                <a16:creationId xmlns:a16="http://schemas.microsoft.com/office/drawing/2014/main" id="{6307E0FA-2B74-22F8-E7E0-F7B1EA77B664}"/>
              </a:ext>
            </a:extLst>
          </p:cNvPr>
          <p:cNvGrpSpPr/>
          <p:nvPr/>
        </p:nvGrpSpPr>
        <p:grpSpPr>
          <a:xfrm>
            <a:off x="449192" y="1149399"/>
            <a:ext cx="239046" cy="236098"/>
            <a:chOff x="333502" y="3845482"/>
            <a:chExt cx="464885" cy="459151"/>
          </a:xfrm>
        </p:grpSpPr>
        <p:sp>
          <p:nvSpPr>
            <p:cNvPr id="24" name="円/楕円 23">
              <a:extLst>
                <a:ext uri="{FF2B5EF4-FFF2-40B4-BE49-F238E27FC236}">
                  <a16:creationId xmlns:a16="http://schemas.microsoft.com/office/drawing/2014/main" id="{135AB1EF-5076-CE6D-730C-70110A94F3E4}"/>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31" name="円/楕円 30">
              <a:extLst>
                <a:ext uri="{FF2B5EF4-FFF2-40B4-BE49-F238E27FC236}">
                  <a16:creationId xmlns:a16="http://schemas.microsoft.com/office/drawing/2014/main" id="{C7D357EB-8F13-FAF7-E00F-DECADD030016}"/>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32" name="テキスト ボックス 31">
            <a:extLst>
              <a:ext uri="{FF2B5EF4-FFF2-40B4-BE49-F238E27FC236}">
                <a16:creationId xmlns:a16="http://schemas.microsoft.com/office/drawing/2014/main" id="{CBB53560-845F-EA0A-1990-8EA93E370DBB}"/>
              </a:ext>
            </a:extLst>
          </p:cNvPr>
          <p:cNvSpPr txBox="1"/>
          <p:nvPr/>
        </p:nvSpPr>
        <p:spPr>
          <a:xfrm>
            <a:off x="631248" y="3247119"/>
            <a:ext cx="1107996" cy="276999"/>
          </a:xfrm>
          <a:prstGeom prst="rect">
            <a:avLst/>
          </a:prstGeom>
          <a:noFill/>
        </p:spPr>
        <p:txBody>
          <a:bodyPr wrap="non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事業への想い</a:t>
            </a:r>
          </a:p>
        </p:txBody>
      </p:sp>
      <p:grpSp>
        <p:nvGrpSpPr>
          <p:cNvPr id="33" name="グループ化 32">
            <a:extLst>
              <a:ext uri="{FF2B5EF4-FFF2-40B4-BE49-F238E27FC236}">
                <a16:creationId xmlns:a16="http://schemas.microsoft.com/office/drawing/2014/main" id="{1B2414BA-BFAC-CDE6-9B04-96A2BBCFD765}"/>
              </a:ext>
            </a:extLst>
          </p:cNvPr>
          <p:cNvGrpSpPr/>
          <p:nvPr/>
        </p:nvGrpSpPr>
        <p:grpSpPr>
          <a:xfrm>
            <a:off x="449345" y="3265225"/>
            <a:ext cx="239046" cy="236098"/>
            <a:chOff x="333502" y="3845482"/>
            <a:chExt cx="464885" cy="459151"/>
          </a:xfrm>
        </p:grpSpPr>
        <p:sp>
          <p:nvSpPr>
            <p:cNvPr id="34" name="円/楕円 33">
              <a:extLst>
                <a:ext uri="{FF2B5EF4-FFF2-40B4-BE49-F238E27FC236}">
                  <a16:creationId xmlns:a16="http://schemas.microsoft.com/office/drawing/2014/main" id="{B2B302D2-1534-A842-A611-E3B29F3AEEA5}"/>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35" name="円/楕円 34">
              <a:extLst>
                <a:ext uri="{FF2B5EF4-FFF2-40B4-BE49-F238E27FC236}">
                  <a16:creationId xmlns:a16="http://schemas.microsoft.com/office/drawing/2014/main" id="{90243F67-E32B-5FF0-F5C2-AA842F2793B2}"/>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pic>
        <p:nvPicPr>
          <p:cNvPr id="4" name="図 3" descr="アイコン&#10;&#10;自動的に生成された説明">
            <a:extLst>
              <a:ext uri="{FF2B5EF4-FFF2-40B4-BE49-F238E27FC236}">
                <a16:creationId xmlns:a16="http://schemas.microsoft.com/office/drawing/2014/main" id="{09F635F4-798D-CA31-AA6A-510A6C2AD5BA}"/>
              </a:ext>
            </a:extLst>
          </p:cNvPr>
          <p:cNvPicPr>
            <a:picLocks noChangeAspect="1"/>
          </p:cNvPicPr>
          <p:nvPr/>
        </p:nvPicPr>
        <p:blipFill>
          <a:blip r:embed="rId3"/>
          <a:stretch>
            <a:fillRect/>
          </a:stretch>
        </p:blipFill>
        <p:spPr>
          <a:xfrm>
            <a:off x="1683508" y="3323962"/>
            <a:ext cx="602733" cy="493806"/>
          </a:xfrm>
          <a:prstGeom prst="rect">
            <a:avLst/>
          </a:prstGeom>
        </p:spPr>
      </p:pic>
    </p:spTree>
    <p:extLst>
      <p:ext uri="{BB962C8B-B14F-4D97-AF65-F5344CB8AC3E}">
        <p14:creationId xmlns:p14="http://schemas.microsoft.com/office/powerpoint/2010/main" val="239156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85FD7A61-2D02-681A-FC7F-1D40662CDB83}"/>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5</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cxnSp>
        <p:nvCxnSpPr>
          <p:cNvPr id="26" name="直線コネクタ 25">
            <a:extLst>
              <a:ext uri="{FF2B5EF4-FFF2-40B4-BE49-F238E27FC236}">
                <a16:creationId xmlns:a16="http://schemas.microsoft.com/office/drawing/2014/main" id="{FD6DC365-B558-F0E3-1F6A-9BB1BF30B6DF}"/>
              </a:ext>
            </a:extLst>
          </p:cNvPr>
          <p:cNvCxnSpPr>
            <a:cxnSpLocks/>
          </p:cNvCxnSpPr>
          <p:nvPr/>
        </p:nvCxnSpPr>
        <p:spPr>
          <a:xfrm>
            <a:off x="2733260" y="355446"/>
            <a:ext cx="626627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34D33EE9-D39E-2EEA-113B-BCD2140598DC}"/>
              </a:ext>
            </a:extLst>
          </p:cNvPr>
          <p:cNvSpPr txBox="1"/>
          <p:nvPr/>
        </p:nvSpPr>
        <p:spPr>
          <a:xfrm>
            <a:off x="563617" y="82667"/>
            <a:ext cx="1620957" cy="338554"/>
          </a:xfrm>
          <a:prstGeom prst="rect">
            <a:avLst/>
          </a:prstGeom>
          <a:noFill/>
        </p:spPr>
        <p:txBody>
          <a:bodyPr wrap="none" rtlCol="0">
            <a:spAutoFit/>
          </a:bodyPr>
          <a:lstStyle/>
          <a:p>
            <a:pPr>
              <a:tabLst>
                <a:tab pos="612775" algn="l"/>
              </a:tabLst>
            </a:pPr>
            <a:r>
              <a:rPr kumimoji="1" lang="ja-JP" altLang="en-US" sz="1600" b="1" dirty="0">
                <a:solidFill>
                  <a:schemeClr val="tx2"/>
                </a:solidFill>
                <a:effectLst/>
                <a:latin typeface="Yu Gothic" panose="020B0400000000000000" pitchFamily="34" charset="-128"/>
                <a:ea typeface="Yu Gothic" panose="020B0400000000000000" pitchFamily="34" charset="-128"/>
              </a:rPr>
              <a:t>ビジネスモデル</a:t>
            </a:r>
          </a:p>
        </p:txBody>
      </p:sp>
      <p:sp>
        <p:nvSpPr>
          <p:cNvPr id="105" name="フリーフォーム: 図形 178">
            <a:extLst>
              <a:ext uri="{FF2B5EF4-FFF2-40B4-BE49-F238E27FC236}">
                <a16:creationId xmlns:a16="http://schemas.microsoft.com/office/drawing/2014/main" id="{815E663D-392F-5CDA-23A7-24B88D89883B}"/>
              </a:ext>
            </a:extLst>
          </p:cNvPr>
          <p:cNvSpPr/>
          <p:nvPr/>
        </p:nvSpPr>
        <p:spPr>
          <a:xfrm>
            <a:off x="132858" y="68413"/>
            <a:ext cx="2600402" cy="287033"/>
          </a:xfrm>
          <a:custGeom>
            <a:avLst/>
            <a:gdLst>
              <a:gd name="connsiteX0" fmla="*/ 349647 w 5472608"/>
              <a:gd name="connsiteY0" fmla="*/ 0 h 964109"/>
              <a:gd name="connsiteX1" fmla="*/ 745418 w 5472608"/>
              <a:gd name="connsiteY1" fmla="*/ 0 h 964109"/>
              <a:gd name="connsiteX2" fmla="*/ 745418 w 5472608"/>
              <a:gd name="connsiteY2" fmla="*/ 133015 h 964109"/>
              <a:gd name="connsiteX3" fmla="*/ 477342 w 5472608"/>
              <a:gd name="connsiteY3" fmla="*/ 133015 h 964109"/>
              <a:gd name="connsiteX4" fmla="*/ 463017 w 5472608"/>
              <a:gd name="connsiteY4" fmla="*/ 223056 h 964109"/>
              <a:gd name="connsiteX5" fmla="*/ 518065 w 5472608"/>
              <a:gd name="connsiteY5" fmla="*/ 203410 h 964109"/>
              <a:gd name="connsiteX6" fmla="*/ 571885 w 5472608"/>
              <a:gd name="connsiteY6" fmla="*/ 196862 h 964109"/>
              <a:gd name="connsiteX7" fmla="*/ 717997 w 5472608"/>
              <a:gd name="connsiteY7" fmla="*/ 251296 h 964109"/>
              <a:gd name="connsiteX8" fmla="*/ 774068 w 5472608"/>
              <a:gd name="connsiteY8" fmla="*/ 388404 h 964109"/>
              <a:gd name="connsiteX9" fmla="*/ 745214 w 5472608"/>
              <a:gd name="connsiteY9" fmla="*/ 500137 h 964109"/>
              <a:gd name="connsiteX10" fmla="*/ 663358 w 5472608"/>
              <a:gd name="connsiteY10" fmla="*/ 581992 h 964109"/>
              <a:gd name="connsiteX11" fmla="*/ 602939 w 5472608"/>
              <a:gd name="connsiteY11" fmla="*/ 603172 h 964109"/>
              <a:gd name="connsiteX12" fmla="*/ 593378 w 5472608"/>
              <a:gd name="connsiteY12" fmla="*/ 604069 h 964109"/>
              <a:gd name="connsiteX13" fmla="*/ 5472608 w 5472608"/>
              <a:gd name="connsiteY13" fmla="*/ 604069 h 964109"/>
              <a:gd name="connsiteX14" fmla="*/ 5472608 w 5472608"/>
              <a:gd name="connsiteY14" fmla="*/ 964109 h 964109"/>
              <a:gd name="connsiteX15" fmla="*/ 0 w 5472608"/>
              <a:gd name="connsiteY15" fmla="*/ 964109 h 964109"/>
              <a:gd name="connsiteX16" fmla="*/ 0 w 5472608"/>
              <a:gd name="connsiteY16" fmla="*/ 604069 h 964109"/>
              <a:gd name="connsiteX17" fmla="*/ 471992 w 5472608"/>
              <a:gd name="connsiteY17" fmla="*/ 604069 h 964109"/>
              <a:gd name="connsiteX18" fmla="*/ 425978 w 5472608"/>
              <a:gd name="connsiteY18" fmla="*/ 598977 h 964109"/>
              <a:gd name="connsiteX19" fmla="*/ 353945 w 5472608"/>
              <a:gd name="connsiteY19" fmla="*/ 565416 h 964109"/>
              <a:gd name="connsiteX20" fmla="*/ 305855 w 5472608"/>
              <a:gd name="connsiteY20" fmla="*/ 514870 h 964109"/>
              <a:gd name="connsiteX21" fmla="*/ 275159 w 5472608"/>
              <a:gd name="connsiteY21" fmla="*/ 444475 h 964109"/>
              <a:gd name="connsiteX22" fmla="*/ 443781 w 5472608"/>
              <a:gd name="connsiteY22" fmla="*/ 426057 h 964109"/>
              <a:gd name="connsiteX23" fmla="*/ 472430 w 5472608"/>
              <a:gd name="connsiteY23" fmla="*/ 487654 h 964109"/>
              <a:gd name="connsiteX24" fmla="*/ 526046 w 5472608"/>
              <a:gd name="connsiteY24" fmla="*/ 508731 h 964109"/>
              <a:gd name="connsiteX25" fmla="*/ 583549 w 5472608"/>
              <a:gd name="connsiteY25" fmla="*/ 482333 h 964109"/>
              <a:gd name="connsiteX26" fmla="*/ 606264 w 5472608"/>
              <a:gd name="connsiteY26" fmla="*/ 403547 h 964109"/>
              <a:gd name="connsiteX27" fmla="*/ 583345 w 5472608"/>
              <a:gd name="connsiteY27" fmla="*/ 324966 h 964109"/>
              <a:gd name="connsiteX28" fmla="*/ 522362 w 5472608"/>
              <a:gd name="connsiteY28" fmla="*/ 300000 h 964109"/>
              <a:gd name="connsiteX29" fmla="*/ 475705 w 5472608"/>
              <a:gd name="connsiteY29" fmla="*/ 311869 h 964109"/>
              <a:gd name="connsiteX30" fmla="*/ 438870 w 5472608"/>
              <a:gd name="connsiteY30" fmla="*/ 342974 h 964109"/>
              <a:gd name="connsiteX31" fmla="*/ 296851 w 5472608"/>
              <a:gd name="connsiteY31" fmla="*/ 322510 h 964109"/>
              <a:gd name="connsiteX0" fmla="*/ 0 w 5472608"/>
              <a:gd name="connsiteY0" fmla="*/ 964109 h 1055549"/>
              <a:gd name="connsiteX1" fmla="*/ 0 w 5472608"/>
              <a:gd name="connsiteY1" fmla="*/ 604069 h 1055549"/>
              <a:gd name="connsiteX2" fmla="*/ 471992 w 5472608"/>
              <a:gd name="connsiteY2" fmla="*/ 604069 h 1055549"/>
              <a:gd name="connsiteX3" fmla="*/ 425978 w 5472608"/>
              <a:gd name="connsiteY3" fmla="*/ 598977 h 1055549"/>
              <a:gd name="connsiteX4" fmla="*/ 353945 w 5472608"/>
              <a:gd name="connsiteY4" fmla="*/ 565416 h 1055549"/>
              <a:gd name="connsiteX5" fmla="*/ 305855 w 5472608"/>
              <a:gd name="connsiteY5" fmla="*/ 514870 h 1055549"/>
              <a:gd name="connsiteX6" fmla="*/ 275159 w 5472608"/>
              <a:gd name="connsiteY6" fmla="*/ 444475 h 1055549"/>
              <a:gd name="connsiteX7" fmla="*/ 443781 w 5472608"/>
              <a:gd name="connsiteY7" fmla="*/ 426057 h 1055549"/>
              <a:gd name="connsiteX8" fmla="*/ 472430 w 5472608"/>
              <a:gd name="connsiteY8" fmla="*/ 487654 h 1055549"/>
              <a:gd name="connsiteX9" fmla="*/ 526046 w 5472608"/>
              <a:gd name="connsiteY9" fmla="*/ 508731 h 1055549"/>
              <a:gd name="connsiteX10" fmla="*/ 583549 w 5472608"/>
              <a:gd name="connsiteY10" fmla="*/ 482333 h 1055549"/>
              <a:gd name="connsiteX11" fmla="*/ 606264 w 5472608"/>
              <a:gd name="connsiteY11" fmla="*/ 403547 h 1055549"/>
              <a:gd name="connsiteX12" fmla="*/ 583345 w 5472608"/>
              <a:gd name="connsiteY12" fmla="*/ 324966 h 1055549"/>
              <a:gd name="connsiteX13" fmla="*/ 522362 w 5472608"/>
              <a:gd name="connsiteY13" fmla="*/ 300000 h 1055549"/>
              <a:gd name="connsiteX14" fmla="*/ 475705 w 5472608"/>
              <a:gd name="connsiteY14" fmla="*/ 311869 h 1055549"/>
              <a:gd name="connsiteX15" fmla="*/ 438870 w 5472608"/>
              <a:gd name="connsiteY15" fmla="*/ 342974 h 1055549"/>
              <a:gd name="connsiteX16" fmla="*/ 296851 w 5472608"/>
              <a:gd name="connsiteY16" fmla="*/ 322510 h 1055549"/>
              <a:gd name="connsiteX17" fmla="*/ 349647 w 5472608"/>
              <a:gd name="connsiteY17" fmla="*/ 0 h 1055549"/>
              <a:gd name="connsiteX18" fmla="*/ 745418 w 5472608"/>
              <a:gd name="connsiteY18" fmla="*/ 0 h 1055549"/>
              <a:gd name="connsiteX19" fmla="*/ 745418 w 5472608"/>
              <a:gd name="connsiteY19" fmla="*/ 133015 h 1055549"/>
              <a:gd name="connsiteX20" fmla="*/ 477342 w 5472608"/>
              <a:gd name="connsiteY20" fmla="*/ 133015 h 1055549"/>
              <a:gd name="connsiteX21" fmla="*/ 463017 w 5472608"/>
              <a:gd name="connsiteY21" fmla="*/ 223056 h 1055549"/>
              <a:gd name="connsiteX22" fmla="*/ 518065 w 5472608"/>
              <a:gd name="connsiteY22" fmla="*/ 203410 h 1055549"/>
              <a:gd name="connsiteX23" fmla="*/ 571885 w 5472608"/>
              <a:gd name="connsiteY23" fmla="*/ 196862 h 1055549"/>
              <a:gd name="connsiteX24" fmla="*/ 717997 w 5472608"/>
              <a:gd name="connsiteY24" fmla="*/ 251296 h 1055549"/>
              <a:gd name="connsiteX25" fmla="*/ 774068 w 5472608"/>
              <a:gd name="connsiteY25" fmla="*/ 388404 h 1055549"/>
              <a:gd name="connsiteX26" fmla="*/ 745214 w 5472608"/>
              <a:gd name="connsiteY26" fmla="*/ 500137 h 1055549"/>
              <a:gd name="connsiteX27" fmla="*/ 663358 w 5472608"/>
              <a:gd name="connsiteY27" fmla="*/ 581992 h 1055549"/>
              <a:gd name="connsiteX28" fmla="*/ 602939 w 5472608"/>
              <a:gd name="connsiteY28" fmla="*/ 603172 h 1055549"/>
              <a:gd name="connsiteX29" fmla="*/ 593378 w 5472608"/>
              <a:gd name="connsiteY29" fmla="*/ 604069 h 1055549"/>
              <a:gd name="connsiteX30" fmla="*/ 5472608 w 5472608"/>
              <a:gd name="connsiteY30" fmla="*/ 604069 h 1055549"/>
              <a:gd name="connsiteX31" fmla="*/ 5472608 w 5472608"/>
              <a:gd name="connsiteY31" fmla="*/ 964109 h 1055549"/>
              <a:gd name="connsiteX32" fmla="*/ 91440 w 5472608"/>
              <a:gd name="connsiteY32" fmla="*/ 1055549 h 1055549"/>
              <a:gd name="connsiteX0" fmla="*/ 0 w 5472608"/>
              <a:gd name="connsiteY0" fmla="*/ 964109 h 964109"/>
              <a:gd name="connsiteX1" fmla="*/ 0 w 5472608"/>
              <a:gd name="connsiteY1" fmla="*/ 604069 h 964109"/>
              <a:gd name="connsiteX2" fmla="*/ 471992 w 5472608"/>
              <a:gd name="connsiteY2" fmla="*/ 604069 h 964109"/>
              <a:gd name="connsiteX3" fmla="*/ 425978 w 5472608"/>
              <a:gd name="connsiteY3" fmla="*/ 598977 h 964109"/>
              <a:gd name="connsiteX4" fmla="*/ 353945 w 5472608"/>
              <a:gd name="connsiteY4" fmla="*/ 565416 h 964109"/>
              <a:gd name="connsiteX5" fmla="*/ 305855 w 5472608"/>
              <a:gd name="connsiteY5" fmla="*/ 514870 h 964109"/>
              <a:gd name="connsiteX6" fmla="*/ 275159 w 5472608"/>
              <a:gd name="connsiteY6" fmla="*/ 444475 h 964109"/>
              <a:gd name="connsiteX7" fmla="*/ 443781 w 5472608"/>
              <a:gd name="connsiteY7" fmla="*/ 426057 h 964109"/>
              <a:gd name="connsiteX8" fmla="*/ 472430 w 5472608"/>
              <a:gd name="connsiteY8" fmla="*/ 487654 h 964109"/>
              <a:gd name="connsiteX9" fmla="*/ 526046 w 5472608"/>
              <a:gd name="connsiteY9" fmla="*/ 508731 h 964109"/>
              <a:gd name="connsiteX10" fmla="*/ 583549 w 5472608"/>
              <a:gd name="connsiteY10" fmla="*/ 482333 h 964109"/>
              <a:gd name="connsiteX11" fmla="*/ 606264 w 5472608"/>
              <a:gd name="connsiteY11" fmla="*/ 403547 h 964109"/>
              <a:gd name="connsiteX12" fmla="*/ 583345 w 5472608"/>
              <a:gd name="connsiteY12" fmla="*/ 324966 h 964109"/>
              <a:gd name="connsiteX13" fmla="*/ 522362 w 5472608"/>
              <a:gd name="connsiteY13" fmla="*/ 300000 h 964109"/>
              <a:gd name="connsiteX14" fmla="*/ 475705 w 5472608"/>
              <a:gd name="connsiteY14" fmla="*/ 311869 h 964109"/>
              <a:gd name="connsiteX15" fmla="*/ 438870 w 5472608"/>
              <a:gd name="connsiteY15" fmla="*/ 342974 h 964109"/>
              <a:gd name="connsiteX16" fmla="*/ 296851 w 5472608"/>
              <a:gd name="connsiteY16" fmla="*/ 322510 h 964109"/>
              <a:gd name="connsiteX17" fmla="*/ 349647 w 5472608"/>
              <a:gd name="connsiteY17" fmla="*/ 0 h 964109"/>
              <a:gd name="connsiteX18" fmla="*/ 745418 w 5472608"/>
              <a:gd name="connsiteY18" fmla="*/ 0 h 964109"/>
              <a:gd name="connsiteX19" fmla="*/ 745418 w 5472608"/>
              <a:gd name="connsiteY19" fmla="*/ 133015 h 964109"/>
              <a:gd name="connsiteX20" fmla="*/ 477342 w 5472608"/>
              <a:gd name="connsiteY20" fmla="*/ 133015 h 964109"/>
              <a:gd name="connsiteX21" fmla="*/ 463017 w 5472608"/>
              <a:gd name="connsiteY21" fmla="*/ 223056 h 964109"/>
              <a:gd name="connsiteX22" fmla="*/ 518065 w 5472608"/>
              <a:gd name="connsiteY22" fmla="*/ 203410 h 964109"/>
              <a:gd name="connsiteX23" fmla="*/ 571885 w 5472608"/>
              <a:gd name="connsiteY23" fmla="*/ 196862 h 964109"/>
              <a:gd name="connsiteX24" fmla="*/ 717997 w 5472608"/>
              <a:gd name="connsiteY24" fmla="*/ 251296 h 964109"/>
              <a:gd name="connsiteX25" fmla="*/ 774068 w 5472608"/>
              <a:gd name="connsiteY25" fmla="*/ 388404 h 964109"/>
              <a:gd name="connsiteX26" fmla="*/ 745214 w 5472608"/>
              <a:gd name="connsiteY26" fmla="*/ 500137 h 964109"/>
              <a:gd name="connsiteX27" fmla="*/ 663358 w 5472608"/>
              <a:gd name="connsiteY27" fmla="*/ 581992 h 964109"/>
              <a:gd name="connsiteX28" fmla="*/ 602939 w 5472608"/>
              <a:gd name="connsiteY28" fmla="*/ 603172 h 964109"/>
              <a:gd name="connsiteX29" fmla="*/ 593378 w 5472608"/>
              <a:gd name="connsiteY29" fmla="*/ 604069 h 964109"/>
              <a:gd name="connsiteX30" fmla="*/ 5472608 w 5472608"/>
              <a:gd name="connsiteY30" fmla="*/ 604069 h 964109"/>
              <a:gd name="connsiteX31" fmla="*/ 5472608 w 5472608"/>
              <a:gd name="connsiteY31" fmla="*/ 964109 h 964109"/>
              <a:gd name="connsiteX0" fmla="*/ 0 w 5472608"/>
              <a:gd name="connsiteY0" fmla="*/ 604069 h 964109"/>
              <a:gd name="connsiteX1" fmla="*/ 471992 w 5472608"/>
              <a:gd name="connsiteY1" fmla="*/ 604069 h 964109"/>
              <a:gd name="connsiteX2" fmla="*/ 425978 w 5472608"/>
              <a:gd name="connsiteY2" fmla="*/ 598977 h 964109"/>
              <a:gd name="connsiteX3" fmla="*/ 353945 w 5472608"/>
              <a:gd name="connsiteY3" fmla="*/ 565416 h 964109"/>
              <a:gd name="connsiteX4" fmla="*/ 305855 w 5472608"/>
              <a:gd name="connsiteY4" fmla="*/ 514870 h 964109"/>
              <a:gd name="connsiteX5" fmla="*/ 275159 w 5472608"/>
              <a:gd name="connsiteY5" fmla="*/ 444475 h 964109"/>
              <a:gd name="connsiteX6" fmla="*/ 443781 w 5472608"/>
              <a:gd name="connsiteY6" fmla="*/ 426057 h 964109"/>
              <a:gd name="connsiteX7" fmla="*/ 472430 w 5472608"/>
              <a:gd name="connsiteY7" fmla="*/ 487654 h 964109"/>
              <a:gd name="connsiteX8" fmla="*/ 526046 w 5472608"/>
              <a:gd name="connsiteY8" fmla="*/ 508731 h 964109"/>
              <a:gd name="connsiteX9" fmla="*/ 583549 w 5472608"/>
              <a:gd name="connsiteY9" fmla="*/ 482333 h 964109"/>
              <a:gd name="connsiteX10" fmla="*/ 606264 w 5472608"/>
              <a:gd name="connsiteY10" fmla="*/ 403547 h 964109"/>
              <a:gd name="connsiteX11" fmla="*/ 583345 w 5472608"/>
              <a:gd name="connsiteY11" fmla="*/ 324966 h 964109"/>
              <a:gd name="connsiteX12" fmla="*/ 522362 w 5472608"/>
              <a:gd name="connsiteY12" fmla="*/ 300000 h 964109"/>
              <a:gd name="connsiteX13" fmla="*/ 475705 w 5472608"/>
              <a:gd name="connsiteY13" fmla="*/ 311869 h 964109"/>
              <a:gd name="connsiteX14" fmla="*/ 438870 w 5472608"/>
              <a:gd name="connsiteY14" fmla="*/ 342974 h 964109"/>
              <a:gd name="connsiteX15" fmla="*/ 296851 w 5472608"/>
              <a:gd name="connsiteY15" fmla="*/ 322510 h 964109"/>
              <a:gd name="connsiteX16" fmla="*/ 349647 w 5472608"/>
              <a:gd name="connsiteY16" fmla="*/ 0 h 964109"/>
              <a:gd name="connsiteX17" fmla="*/ 745418 w 5472608"/>
              <a:gd name="connsiteY17" fmla="*/ 0 h 964109"/>
              <a:gd name="connsiteX18" fmla="*/ 745418 w 5472608"/>
              <a:gd name="connsiteY18" fmla="*/ 133015 h 964109"/>
              <a:gd name="connsiteX19" fmla="*/ 477342 w 5472608"/>
              <a:gd name="connsiteY19" fmla="*/ 133015 h 964109"/>
              <a:gd name="connsiteX20" fmla="*/ 463017 w 5472608"/>
              <a:gd name="connsiteY20" fmla="*/ 223056 h 964109"/>
              <a:gd name="connsiteX21" fmla="*/ 518065 w 5472608"/>
              <a:gd name="connsiteY21" fmla="*/ 203410 h 964109"/>
              <a:gd name="connsiteX22" fmla="*/ 571885 w 5472608"/>
              <a:gd name="connsiteY22" fmla="*/ 196862 h 964109"/>
              <a:gd name="connsiteX23" fmla="*/ 717997 w 5472608"/>
              <a:gd name="connsiteY23" fmla="*/ 251296 h 964109"/>
              <a:gd name="connsiteX24" fmla="*/ 774068 w 5472608"/>
              <a:gd name="connsiteY24" fmla="*/ 388404 h 964109"/>
              <a:gd name="connsiteX25" fmla="*/ 745214 w 5472608"/>
              <a:gd name="connsiteY25" fmla="*/ 500137 h 964109"/>
              <a:gd name="connsiteX26" fmla="*/ 663358 w 5472608"/>
              <a:gd name="connsiteY26" fmla="*/ 581992 h 964109"/>
              <a:gd name="connsiteX27" fmla="*/ 602939 w 5472608"/>
              <a:gd name="connsiteY27" fmla="*/ 603172 h 964109"/>
              <a:gd name="connsiteX28" fmla="*/ 593378 w 5472608"/>
              <a:gd name="connsiteY28" fmla="*/ 604069 h 964109"/>
              <a:gd name="connsiteX29" fmla="*/ 5472608 w 5472608"/>
              <a:gd name="connsiteY29" fmla="*/ 604069 h 964109"/>
              <a:gd name="connsiteX30" fmla="*/ 5472608 w 5472608"/>
              <a:gd name="connsiteY30" fmla="*/ 964109 h 964109"/>
              <a:gd name="connsiteX0" fmla="*/ 0 w 5472608"/>
              <a:gd name="connsiteY0" fmla="*/ 604069 h 604069"/>
              <a:gd name="connsiteX1" fmla="*/ 471992 w 5472608"/>
              <a:gd name="connsiteY1" fmla="*/ 604069 h 604069"/>
              <a:gd name="connsiteX2" fmla="*/ 425978 w 5472608"/>
              <a:gd name="connsiteY2" fmla="*/ 598977 h 604069"/>
              <a:gd name="connsiteX3" fmla="*/ 353945 w 5472608"/>
              <a:gd name="connsiteY3" fmla="*/ 565416 h 604069"/>
              <a:gd name="connsiteX4" fmla="*/ 305855 w 5472608"/>
              <a:gd name="connsiteY4" fmla="*/ 514870 h 604069"/>
              <a:gd name="connsiteX5" fmla="*/ 275159 w 5472608"/>
              <a:gd name="connsiteY5" fmla="*/ 444475 h 604069"/>
              <a:gd name="connsiteX6" fmla="*/ 443781 w 5472608"/>
              <a:gd name="connsiteY6" fmla="*/ 426057 h 604069"/>
              <a:gd name="connsiteX7" fmla="*/ 472430 w 5472608"/>
              <a:gd name="connsiteY7" fmla="*/ 487654 h 604069"/>
              <a:gd name="connsiteX8" fmla="*/ 526046 w 5472608"/>
              <a:gd name="connsiteY8" fmla="*/ 508731 h 604069"/>
              <a:gd name="connsiteX9" fmla="*/ 583549 w 5472608"/>
              <a:gd name="connsiteY9" fmla="*/ 482333 h 604069"/>
              <a:gd name="connsiteX10" fmla="*/ 606264 w 5472608"/>
              <a:gd name="connsiteY10" fmla="*/ 403547 h 604069"/>
              <a:gd name="connsiteX11" fmla="*/ 583345 w 5472608"/>
              <a:gd name="connsiteY11" fmla="*/ 324966 h 604069"/>
              <a:gd name="connsiteX12" fmla="*/ 522362 w 5472608"/>
              <a:gd name="connsiteY12" fmla="*/ 300000 h 604069"/>
              <a:gd name="connsiteX13" fmla="*/ 475705 w 5472608"/>
              <a:gd name="connsiteY13" fmla="*/ 311869 h 604069"/>
              <a:gd name="connsiteX14" fmla="*/ 438870 w 5472608"/>
              <a:gd name="connsiteY14" fmla="*/ 342974 h 604069"/>
              <a:gd name="connsiteX15" fmla="*/ 296851 w 5472608"/>
              <a:gd name="connsiteY15" fmla="*/ 322510 h 604069"/>
              <a:gd name="connsiteX16" fmla="*/ 349647 w 5472608"/>
              <a:gd name="connsiteY16" fmla="*/ 0 h 604069"/>
              <a:gd name="connsiteX17" fmla="*/ 745418 w 5472608"/>
              <a:gd name="connsiteY17" fmla="*/ 0 h 604069"/>
              <a:gd name="connsiteX18" fmla="*/ 745418 w 5472608"/>
              <a:gd name="connsiteY18" fmla="*/ 133015 h 604069"/>
              <a:gd name="connsiteX19" fmla="*/ 477342 w 5472608"/>
              <a:gd name="connsiteY19" fmla="*/ 133015 h 604069"/>
              <a:gd name="connsiteX20" fmla="*/ 463017 w 5472608"/>
              <a:gd name="connsiteY20" fmla="*/ 223056 h 604069"/>
              <a:gd name="connsiteX21" fmla="*/ 518065 w 5472608"/>
              <a:gd name="connsiteY21" fmla="*/ 203410 h 604069"/>
              <a:gd name="connsiteX22" fmla="*/ 571885 w 5472608"/>
              <a:gd name="connsiteY22" fmla="*/ 196862 h 604069"/>
              <a:gd name="connsiteX23" fmla="*/ 717997 w 5472608"/>
              <a:gd name="connsiteY23" fmla="*/ 251296 h 604069"/>
              <a:gd name="connsiteX24" fmla="*/ 774068 w 5472608"/>
              <a:gd name="connsiteY24" fmla="*/ 388404 h 604069"/>
              <a:gd name="connsiteX25" fmla="*/ 745214 w 5472608"/>
              <a:gd name="connsiteY25" fmla="*/ 500137 h 604069"/>
              <a:gd name="connsiteX26" fmla="*/ 663358 w 5472608"/>
              <a:gd name="connsiteY26" fmla="*/ 581992 h 604069"/>
              <a:gd name="connsiteX27" fmla="*/ 602939 w 5472608"/>
              <a:gd name="connsiteY27" fmla="*/ 603172 h 604069"/>
              <a:gd name="connsiteX28" fmla="*/ 593378 w 5472608"/>
              <a:gd name="connsiteY28" fmla="*/ 604069 h 604069"/>
              <a:gd name="connsiteX29" fmla="*/ 5472608 w 5472608"/>
              <a:gd name="connsiteY29" fmla="*/ 604069 h 60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72608" h="604069">
                <a:moveTo>
                  <a:pt x="0" y="604069"/>
                </a:moveTo>
                <a:lnTo>
                  <a:pt x="471992" y="604069"/>
                </a:lnTo>
                <a:lnTo>
                  <a:pt x="425978" y="598977"/>
                </a:lnTo>
                <a:cubicBezTo>
                  <a:pt x="397737" y="591474"/>
                  <a:pt x="373726" y="580287"/>
                  <a:pt x="353945" y="565416"/>
                </a:cubicBezTo>
                <a:cubicBezTo>
                  <a:pt x="334163" y="550546"/>
                  <a:pt x="318133" y="533697"/>
                  <a:pt x="305855" y="514870"/>
                </a:cubicBezTo>
                <a:cubicBezTo>
                  <a:pt x="293576" y="496044"/>
                  <a:pt x="283344" y="472578"/>
                  <a:pt x="275159" y="444475"/>
                </a:cubicBezTo>
                <a:lnTo>
                  <a:pt x="443781" y="426057"/>
                </a:lnTo>
                <a:cubicBezTo>
                  <a:pt x="447874" y="453070"/>
                  <a:pt x="457424" y="473602"/>
                  <a:pt x="472430" y="487654"/>
                </a:cubicBezTo>
                <a:cubicBezTo>
                  <a:pt x="487437" y="501705"/>
                  <a:pt x="505309" y="508731"/>
                  <a:pt x="526046" y="508731"/>
                </a:cubicBezTo>
                <a:cubicBezTo>
                  <a:pt x="549238" y="508731"/>
                  <a:pt x="568406" y="499932"/>
                  <a:pt x="583549" y="482333"/>
                </a:cubicBezTo>
                <a:cubicBezTo>
                  <a:pt x="598693" y="464734"/>
                  <a:pt x="606264" y="438472"/>
                  <a:pt x="606264" y="403547"/>
                </a:cubicBezTo>
                <a:cubicBezTo>
                  <a:pt x="606264" y="367803"/>
                  <a:pt x="598624" y="341610"/>
                  <a:pt x="583345" y="324966"/>
                </a:cubicBezTo>
                <a:cubicBezTo>
                  <a:pt x="568065" y="308322"/>
                  <a:pt x="547738" y="300000"/>
                  <a:pt x="522362" y="300000"/>
                </a:cubicBezTo>
                <a:cubicBezTo>
                  <a:pt x="506264" y="300000"/>
                  <a:pt x="490712" y="303956"/>
                  <a:pt x="475705" y="311869"/>
                </a:cubicBezTo>
                <a:cubicBezTo>
                  <a:pt x="464518" y="317599"/>
                  <a:pt x="452239" y="327967"/>
                  <a:pt x="438870" y="342974"/>
                </a:cubicBezTo>
                <a:lnTo>
                  <a:pt x="296851" y="322510"/>
                </a:lnTo>
                <a:lnTo>
                  <a:pt x="349647" y="0"/>
                </a:lnTo>
                <a:lnTo>
                  <a:pt x="745418" y="0"/>
                </a:lnTo>
                <a:lnTo>
                  <a:pt x="745418" y="133015"/>
                </a:lnTo>
                <a:lnTo>
                  <a:pt x="477342" y="133015"/>
                </a:lnTo>
                <a:lnTo>
                  <a:pt x="463017" y="223056"/>
                </a:lnTo>
                <a:cubicBezTo>
                  <a:pt x="481571" y="214325"/>
                  <a:pt x="499920" y="207776"/>
                  <a:pt x="518065" y="203410"/>
                </a:cubicBezTo>
                <a:cubicBezTo>
                  <a:pt x="536210" y="199045"/>
                  <a:pt x="554150" y="196862"/>
                  <a:pt x="571885" y="196862"/>
                </a:cubicBezTo>
                <a:cubicBezTo>
                  <a:pt x="631912" y="196862"/>
                  <a:pt x="680616" y="215007"/>
                  <a:pt x="717997" y="251296"/>
                </a:cubicBezTo>
                <a:cubicBezTo>
                  <a:pt x="755378" y="287585"/>
                  <a:pt x="774068" y="333288"/>
                  <a:pt x="774068" y="388404"/>
                </a:cubicBezTo>
                <a:cubicBezTo>
                  <a:pt x="774068" y="427149"/>
                  <a:pt x="764450" y="464393"/>
                  <a:pt x="745214" y="500137"/>
                </a:cubicBezTo>
                <a:cubicBezTo>
                  <a:pt x="725978" y="535880"/>
                  <a:pt x="698693" y="563165"/>
                  <a:pt x="663358" y="581992"/>
                </a:cubicBezTo>
                <a:cubicBezTo>
                  <a:pt x="645691" y="591405"/>
                  <a:pt x="625551" y="598465"/>
                  <a:pt x="602939" y="603172"/>
                </a:cubicBezTo>
                <a:lnTo>
                  <a:pt x="593378" y="604069"/>
                </a:lnTo>
                <a:lnTo>
                  <a:pt x="5472608" y="604069"/>
                </a:lnTo>
              </a:path>
            </a:pathLst>
          </a:custGeom>
          <a:noFill/>
          <a:ln w="9525" cap="rnd">
            <a:solidFill>
              <a:schemeClr val="tx2"/>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gn="l">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3" name="角丸四角形 2">
            <a:extLst>
              <a:ext uri="{FF2B5EF4-FFF2-40B4-BE49-F238E27FC236}">
                <a16:creationId xmlns:a16="http://schemas.microsoft.com/office/drawing/2014/main" id="{E2A39055-E8F9-43FC-C6D9-526FB319E998}"/>
              </a:ext>
            </a:extLst>
          </p:cNvPr>
          <p:cNvSpPr/>
          <p:nvPr/>
        </p:nvSpPr>
        <p:spPr>
          <a:xfrm>
            <a:off x="334736" y="926431"/>
            <a:ext cx="8484969" cy="4013431"/>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CBFC09B-33B9-812F-4133-2E5EC633DBB8}"/>
              </a:ext>
            </a:extLst>
          </p:cNvPr>
          <p:cNvSpPr txBox="1"/>
          <p:nvPr/>
        </p:nvSpPr>
        <p:spPr>
          <a:xfrm>
            <a:off x="1045167" y="1000470"/>
            <a:ext cx="7077729" cy="400110"/>
          </a:xfrm>
          <a:prstGeom prst="rect">
            <a:avLst/>
          </a:prstGeom>
          <a:noFill/>
        </p:spPr>
        <p:txBody>
          <a:bodyPr wrap="square" rtlCol="0">
            <a:spAutoFit/>
          </a:bodyPr>
          <a:lstStyle/>
          <a:p>
            <a:pPr>
              <a:tabLst>
                <a:tab pos="612775" algn="l"/>
              </a:tabLst>
            </a:pPr>
            <a:r>
              <a:rPr kumimoji="1" lang="ja-JP" altLang="en-US" sz="1000" dirty="0">
                <a:latin typeface="Yu Gothic" panose="020B0400000000000000" pitchFamily="34" charset="-128"/>
                <a:ea typeface="Yu Gothic" panose="020B0400000000000000" pitchFamily="34" charset="-128"/>
              </a:rPr>
              <a:t>ビジネスモデルはどうなっているかビジネスモデルはどうなっているかビジネスモデルはどうなっているかビジネスモデルはどうなっているかビジネスモデルはどうなっているかビジネスモデルはどうなっているか</a:t>
            </a:r>
          </a:p>
        </p:txBody>
      </p:sp>
      <p:sp>
        <p:nvSpPr>
          <p:cNvPr id="6" name="テキスト ボックス 5">
            <a:extLst>
              <a:ext uri="{FF2B5EF4-FFF2-40B4-BE49-F238E27FC236}">
                <a16:creationId xmlns:a16="http://schemas.microsoft.com/office/drawing/2014/main" id="{8263963C-047B-9C27-7F7C-F3F4E20FC315}"/>
              </a:ext>
            </a:extLst>
          </p:cNvPr>
          <p:cNvSpPr txBox="1"/>
          <p:nvPr/>
        </p:nvSpPr>
        <p:spPr>
          <a:xfrm>
            <a:off x="2494721" y="511015"/>
            <a:ext cx="4160113" cy="400110"/>
          </a:xfrm>
          <a:prstGeom prst="rect">
            <a:avLst/>
          </a:prstGeom>
          <a:noFill/>
        </p:spPr>
        <p:txBody>
          <a:bodyPr wrap="none" rtlCol="0">
            <a:spAutoFit/>
          </a:bodyPr>
          <a:lstStyle/>
          <a:p>
            <a:pPr algn="ctr">
              <a:tabLst>
                <a:tab pos="612775" algn="l"/>
              </a:tabLst>
            </a:pPr>
            <a:r>
              <a:rPr kumimoji="1" lang="ja-JP" altLang="en-US" sz="2000" b="1">
                <a:solidFill>
                  <a:schemeClr val="tx2"/>
                </a:solidFill>
                <a:latin typeface="Yu Gothic" panose="020B0400000000000000" pitchFamily="34" charset="-128"/>
                <a:ea typeface="Yu Gothic" panose="020B0400000000000000" pitchFamily="34" charset="-128"/>
              </a:rPr>
              <a:t>ビジネスモデルの見出し</a:t>
            </a:r>
            <a:r>
              <a:rPr kumimoji="1" lang="en-US" altLang="ja-JP" sz="2000" b="1" dirty="0">
                <a:solidFill>
                  <a:schemeClr val="tx2"/>
                </a:solidFill>
                <a:latin typeface="Yu Gothic" panose="020B0400000000000000" pitchFamily="34" charset="-128"/>
                <a:ea typeface="Yu Gothic" panose="020B0400000000000000" pitchFamily="34" charset="-128"/>
              </a:rPr>
              <a:t>/</a:t>
            </a:r>
            <a:r>
              <a:rPr kumimoji="1" lang="ja-JP" altLang="en-US" sz="2000" b="1">
                <a:solidFill>
                  <a:schemeClr val="tx2"/>
                </a:solidFill>
                <a:latin typeface="Yu Gothic" panose="020B0400000000000000" pitchFamily="34" charset="-128"/>
                <a:ea typeface="Yu Gothic" panose="020B0400000000000000" pitchFamily="34" charset="-128"/>
              </a:rPr>
              <a:t>タイトル</a:t>
            </a:r>
          </a:p>
        </p:txBody>
      </p:sp>
      <p:sp>
        <p:nvSpPr>
          <p:cNvPr id="7" name="テキスト ボックス 6">
            <a:extLst>
              <a:ext uri="{FF2B5EF4-FFF2-40B4-BE49-F238E27FC236}">
                <a16:creationId xmlns:a16="http://schemas.microsoft.com/office/drawing/2014/main" id="{1455E531-722A-174A-70CC-7747C51A8FF6}"/>
              </a:ext>
            </a:extLst>
          </p:cNvPr>
          <p:cNvSpPr txBox="1"/>
          <p:nvPr/>
        </p:nvSpPr>
        <p:spPr>
          <a:xfrm>
            <a:off x="1358412" y="4091651"/>
            <a:ext cx="6699800" cy="738664"/>
          </a:xfrm>
          <a:prstGeom prst="rect">
            <a:avLst/>
          </a:prstGeom>
          <a:noFill/>
        </p:spPr>
        <p:txBody>
          <a:bodyPr wrap="squar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ユニークネスは何かアイデアの競合優位性は何か</a:t>
            </a:r>
            <a:endParaRPr kumimoji="1" lang="en-US" altLang="ja-JP" sz="1200" b="1" dirty="0">
              <a:solidFill>
                <a:schemeClr val="tx2"/>
              </a:solidFill>
              <a:latin typeface="Yu Gothic" panose="020B0400000000000000" pitchFamily="34" charset="-128"/>
              <a:ea typeface="Yu Gothic" panose="020B0400000000000000" pitchFamily="34" charset="-128"/>
            </a:endParaRPr>
          </a:p>
          <a:p>
            <a:pPr>
              <a:tabLst>
                <a:tab pos="612775" algn="l"/>
              </a:tabLst>
            </a:pPr>
            <a:r>
              <a:rPr kumimoji="1" lang="ja-JP" altLang="en-US" sz="1000" dirty="0">
                <a:latin typeface="Yu Gothic" panose="020B0400000000000000" pitchFamily="34" charset="-128"/>
                <a:ea typeface="Yu Gothic" panose="020B0400000000000000" pitchFamily="34" charset="-128"/>
              </a:rPr>
              <a:t>ユニークネスは何かアイデアの競合優位性は何か、ユニークネスは何かアイデアの競合優位性は何か、ユニークネスは何かアイデアの競合優位性は何か、ユニークネスは何かアイデアの競合優位性は何か、ユニークネスは何かアイデアの競合優位性は何か、ユニークネスは何かアイデアの競合優位性は何か、ユニークネスは何か</a:t>
            </a:r>
          </a:p>
        </p:txBody>
      </p:sp>
      <p:grpSp>
        <p:nvGrpSpPr>
          <p:cNvPr id="2" name="グループ化 1">
            <a:extLst>
              <a:ext uri="{FF2B5EF4-FFF2-40B4-BE49-F238E27FC236}">
                <a16:creationId xmlns:a16="http://schemas.microsoft.com/office/drawing/2014/main" id="{68CFC66E-DDDD-1899-7C1E-23624EB42E82}"/>
              </a:ext>
            </a:extLst>
          </p:cNvPr>
          <p:cNvGrpSpPr/>
          <p:nvPr/>
        </p:nvGrpSpPr>
        <p:grpSpPr>
          <a:xfrm>
            <a:off x="560149" y="1400580"/>
            <a:ext cx="8023702" cy="2530935"/>
            <a:chOff x="560149" y="1400580"/>
            <a:chExt cx="8023702" cy="2530935"/>
          </a:xfrm>
        </p:grpSpPr>
        <p:sp>
          <p:nvSpPr>
            <p:cNvPr id="41" name="正方形/長方形 40">
              <a:extLst>
                <a:ext uri="{FF2B5EF4-FFF2-40B4-BE49-F238E27FC236}">
                  <a16:creationId xmlns:a16="http://schemas.microsoft.com/office/drawing/2014/main" id="{E3D5356D-086D-A04A-443B-AF11F8DA7871}"/>
                </a:ext>
              </a:extLst>
            </p:cNvPr>
            <p:cNvSpPr/>
            <p:nvPr/>
          </p:nvSpPr>
          <p:spPr>
            <a:xfrm>
              <a:off x="560149" y="1400580"/>
              <a:ext cx="319786" cy="1269962"/>
            </a:xfrm>
            <a:prstGeom prst="rect">
              <a:avLst/>
            </a:prstGeom>
            <a:solidFill>
              <a:schemeClr val="tx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100" dirty="0"/>
                <a:t>◯</a:t>
              </a:r>
              <a:r>
                <a:rPr kumimoji="1" lang="ja-JP" altLang="en-US" sz="1100"/>
                <a:t>△□</a:t>
              </a:r>
            </a:p>
          </p:txBody>
        </p:sp>
        <p:sp>
          <p:nvSpPr>
            <p:cNvPr id="42" name="正方形/長方形 41">
              <a:extLst>
                <a:ext uri="{FF2B5EF4-FFF2-40B4-BE49-F238E27FC236}">
                  <a16:creationId xmlns:a16="http://schemas.microsoft.com/office/drawing/2014/main" id="{731D4866-4468-26FB-0F49-23F006FED2F1}"/>
                </a:ext>
              </a:extLst>
            </p:cNvPr>
            <p:cNvSpPr/>
            <p:nvPr/>
          </p:nvSpPr>
          <p:spPr>
            <a:xfrm>
              <a:off x="560149" y="2661553"/>
              <a:ext cx="319786" cy="1269962"/>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100" dirty="0"/>
                <a:t>◯</a:t>
              </a:r>
              <a:r>
                <a:rPr kumimoji="1" lang="ja-JP" altLang="en-US" sz="1100"/>
                <a:t>△□</a:t>
              </a:r>
            </a:p>
          </p:txBody>
        </p:sp>
        <p:sp>
          <p:nvSpPr>
            <p:cNvPr id="43" name="正方形/長方形 42">
              <a:extLst>
                <a:ext uri="{FF2B5EF4-FFF2-40B4-BE49-F238E27FC236}">
                  <a16:creationId xmlns:a16="http://schemas.microsoft.com/office/drawing/2014/main" id="{0F131F8A-1234-25B3-C888-9E6CCB11182F}"/>
                </a:ext>
              </a:extLst>
            </p:cNvPr>
            <p:cNvSpPr/>
            <p:nvPr/>
          </p:nvSpPr>
          <p:spPr>
            <a:xfrm>
              <a:off x="900179" y="1400580"/>
              <a:ext cx="7683672" cy="1269962"/>
            </a:xfrm>
            <a:prstGeom prst="rect">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7FE80CA2-7744-AEE3-0B3F-312B912BBB1A}"/>
                </a:ext>
              </a:extLst>
            </p:cNvPr>
            <p:cNvSpPr/>
            <p:nvPr/>
          </p:nvSpPr>
          <p:spPr>
            <a:xfrm>
              <a:off x="900179" y="2661553"/>
              <a:ext cx="7683672" cy="1269962"/>
            </a:xfrm>
            <a:prstGeom prst="rect">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A5D1988-6E4F-5E60-5412-3F1D22FE84D6}"/>
                </a:ext>
              </a:extLst>
            </p:cNvPr>
            <p:cNvSpPr/>
            <p:nvPr/>
          </p:nvSpPr>
          <p:spPr>
            <a:xfrm>
              <a:off x="1223445" y="1473524"/>
              <a:ext cx="1380843" cy="10586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dirty="0">
                  <a:solidFill>
                    <a:schemeClr val="tx2"/>
                  </a:solidFill>
                </a:rPr>
                <a:t>△ △ △ △ △ △</a:t>
              </a:r>
            </a:p>
          </p:txBody>
        </p:sp>
        <p:sp>
          <p:nvSpPr>
            <p:cNvPr id="11" name="四角形: 角を丸くする 10">
              <a:extLst>
                <a:ext uri="{FF2B5EF4-FFF2-40B4-BE49-F238E27FC236}">
                  <a16:creationId xmlns:a16="http://schemas.microsoft.com/office/drawing/2014/main" id="{8832072B-7E4E-82AB-B7ED-CCBE98C0C852}"/>
                </a:ext>
              </a:extLst>
            </p:cNvPr>
            <p:cNvSpPr/>
            <p:nvPr/>
          </p:nvSpPr>
          <p:spPr>
            <a:xfrm>
              <a:off x="1349406" y="1749692"/>
              <a:ext cx="1128920" cy="190199"/>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sp>
          <p:nvSpPr>
            <p:cNvPr id="12" name="四角形: 角を丸くする 12">
              <a:extLst>
                <a:ext uri="{FF2B5EF4-FFF2-40B4-BE49-F238E27FC236}">
                  <a16:creationId xmlns:a16="http://schemas.microsoft.com/office/drawing/2014/main" id="{919343A5-3E47-C021-34D5-D232F40C1A24}"/>
                </a:ext>
              </a:extLst>
            </p:cNvPr>
            <p:cNvSpPr/>
            <p:nvPr/>
          </p:nvSpPr>
          <p:spPr>
            <a:xfrm>
              <a:off x="1349406" y="2002880"/>
              <a:ext cx="1128920" cy="190199"/>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sp>
          <p:nvSpPr>
            <p:cNvPr id="13" name="正方形/長方形 12">
              <a:extLst>
                <a:ext uri="{FF2B5EF4-FFF2-40B4-BE49-F238E27FC236}">
                  <a16:creationId xmlns:a16="http://schemas.microsoft.com/office/drawing/2014/main" id="{11E1170F-8805-B688-D0EC-C8867BBA344C}"/>
                </a:ext>
              </a:extLst>
            </p:cNvPr>
            <p:cNvSpPr/>
            <p:nvPr/>
          </p:nvSpPr>
          <p:spPr>
            <a:xfrm>
              <a:off x="3003198" y="1473524"/>
              <a:ext cx="1380843" cy="10586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tx2"/>
                  </a:solidFill>
                </a:rPr>
                <a:t>△ △ △ △ △ △</a:t>
              </a:r>
              <a:endParaRPr kumimoji="1" lang="ja-JP" altLang="en-US" sz="900" dirty="0">
                <a:solidFill>
                  <a:schemeClr val="tx2"/>
                </a:solidFill>
              </a:endParaRPr>
            </a:p>
          </p:txBody>
        </p:sp>
        <p:sp>
          <p:nvSpPr>
            <p:cNvPr id="14" name="四角形: 角を丸くする 18">
              <a:extLst>
                <a:ext uri="{FF2B5EF4-FFF2-40B4-BE49-F238E27FC236}">
                  <a16:creationId xmlns:a16="http://schemas.microsoft.com/office/drawing/2014/main" id="{D7A81D45-3905-3328-D558-A14E5B4167CB}"/>
                </a:ext>
              </a:extLst>
            </p:cNvPr>
            <p:cNvSpPr/>
            <p:nvPr/>
          </p:nvSpPr>
          <p:spPr>
            <a:xfrm>
              <a:off x="3129159" y="1749692"/>
              <a:ext cx="1128920" cy="190199"/>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sp>
          <p:nvSpPr>
            <p:cNvPr id="15" name="四角形: 角を丸くする 24">
              <a:extLst>
                <a:ext uri="{FF2B5EF4-FFF2-40B4-BE49-F238E27FC236}">
                  <a16:creationId xmlns:a16="http://schemas.microsoft.com/office/drawing/2014/main" id="{A033806B-1437-C4F5-4D7B-73CD2A734A56}"/>
                </a:ext>
              </a:extLst>
            </p:cNvPr>
            <p:cNvSpPr/>
            <p:nvPr/>
          </p:nvSpPr>
          <p:spPr>
            <a:xfrm>
              <a:off x="3129159" y="2002880"/>
              <a:ext cx="1128920" cy="190199"/>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sp>
          <p:nvSpPr>
            <p:cNvPr id="16" name="四角形: 角を丸くする 25">
              <a:extLst>
                <a:ext uri="{FF2B5EF4-FFF2-40B4-BE49-F238E27FC236}">
                  <a16:creationId xmlns:a16="http://schemas.microsoft.com/office/drawing/2014/main" id="{0654088F-9951-9455-EE44-F206AAF0DD89}"/>
                </a:ext>
              </a:extLst>
            </p:cNvPr>
            <p:cNvSpPr/>
            <p:nvPr/>
          </p:nvSpPr>
          <p:spPr>
            <a:xfrm>
              <a:off x="3129159" y="2256068"/>
              <a:ext cx="1128920" cy="190199"/>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900" dirty="0">
                  <a:solidFill>
                    <a:schemeClr val="bg1"/>
                  </a:solidFill>
                </a:rPr>
                <a:t>XXXXXXXX</a:t>
              </a:r>
              <a:endParaRPr kumimoji="1" lang="ja-JP" altLang="en-US" sz="900" dirty="0">
                <a:solidFill>
                  <a:schemeClr val="bg1"/>
                </a:solidFill>
              </a:endParaRPr>
            </a:p>
          </p:txBody>
        </p:sp>
        <p:cxnSp>
          <p:nvCxnSpPr>
            <p:cNvPr id="17" name="直線コネクタ 16">
              <a:extLst>
                <a:ext uri="{FF2B5EF4-FFF2-40B4-BE49-F238E27FC236}">
                  <a16:creationId xmlns:a16="http://schemas.microsoft.com/office/drawing/2014/main" id="{E700FF3E-49B0-34D7-3DE2-6A8C7AB38A93}"/>
                </a:ext>
              </a:extLst>
            </p:cNvPr>
            <p:cNvCxnSpPr>
              <a:endCxn id="13" idx="1"/>
            </p:cNvCxnSpPr>
            <p:nvPr/>
          </p:nvCxnSpPr>
          <p:spPr>
            <a:xfrm>
              <a:off x="2604287" y="2002847"/>
              <a:ext cx="398911" cy="0"/>
            </a:xfrm>
            <a:prstGeom prst="line">
              <a:avLst/>
            </a:prstGeom>
            <a:ln w="28575" cap="rnd">
              <a:solidFill>
                <a:schemeClr val="tx2"/>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BC8BAF2-E7AD-D844-E41A-D7B96956841C}"/>
                </a:ext>
              </a:extLst>
            </p:cNvPr>
            <p:cNvCxnSpPr>
              <a:cxnSpLocks/>
              <a:stCxn id="13" idx="2"/>
              <a:endCxn id="19" idx="0"/>
            </p:cNvCxnSpPr>
            <p:nvPr/>
          </p:nvCxnSpPr>
          <p:spPr>
            <a:xfrm>
              <a:off x="3693619" y="2532170"/>
              <a:ext cx="0" cy="276744"/>
            </a:xfrm>
            <a:prstGeom prst="line">
              <a:avLst/>
            </a:prstGeom>
            <a:ln w="28575" cap="rnd">
              <a:solidFill>
                <a:schemeClr val="accent3"/>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F543D98D-44F9-EAF4-D336-665C81B33EA2}"/>
                </a:ext>
              </a:extLst>
            </p:cNvPr>
            <p:cNvSpPr/>
            <p:nvPr/>
          </p:nvSpPr>
          <p:spPr>
            <a:xfrm>
              <a:off x="3003198" y="2808913"/>
              <a:ext cx="1380843" cy="105864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bg1"/>
                  </a:solidFill>
                </a:rPr>
                <a:t>△ △ △ △ △ △</a:t>
              </a:r>
              <a:endParaRPr kumimoji="1" lang="ja-JP" altLang="en-US" sz="900" dirty="0">
                <a:solidFill>
                  <a:schemeClr val="bg1"/>
                </a:solidFill>
              </a:endParaRPr>
            </a:p>
          </p:txBody>
        </p:sp>
        <p:sp>
          <p:nvSpPr>
            <p:cNvPr id="20" name="四角形: 角を丸くする 29">
              <a:extLst>
                <a:ext uri="{FF2B5EF4-FFF2-40B4-BE49-F238E27FC236}">
                  <a16:creationId xmlns:a16="http://schemas.microsoft.com/office/drawing/2014/main" id="{B769D032-E67B-5DAE-914C-7D3EBD064CCC}"/>
                </a:ext>
              </a:extLst>
            </p:cNvPr>
            <p:cNvSpPr/>
            <p:nvPr/>
          </p:nvSpPr>
          <p:spPr>
            <a:xfrm>
              <a:off x="3129159" y="3033006"/>
              <a:ext cx="1128920" cy="376509"/>
            </a:xfrm>
            <a:prstGeom prst="roundRect">
              <a:avLst>
                <a:gd name="adj" fmla="val 10512"/>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tx2"/>
                  </a:solidFill>
                </a:rPr>
                <a:t>XXXXXXXXXXXXXXXXXXXXX</a:t>
              </a:r>
            </a:p>
            <a:p>
              <a:r>
                <a:rPr kumimoji="1" lang="en-US" altLang="ja-JP" sz="600" dirty="0">
                  <a:solidFill>
                    <a:schemeClr val="tx2"/>
                  </a:solidFill>
                </a:rPr>
                <a:t>XXXXXXXXXXXXXXXXXX</a:t>
              </a:r>
              <a:endParaRPr kumimoji="1" lang="ja-JP" altLang="en-US" sz="600">
                <a:solidFill>
                  <a:schemeClr val="tx2"/>
                </a:solidFill>
              </a:endParaRPr>
            </a:p>
          </p:txBody>
        </p:sp>
        <p:sp>
          <p:nvSpPr>
            <p:cNvPr id="21" name="四角形: 角を丸くする 38">
              <a:extLst>
                <a:ext uri="{FF2B5EF4-FFF2-40B4-BE49-F238E27FC236}">
                  <a16:creationId xmlns:a16="http://schemas.microsoft.com/office/drawing/2014/main" id="{6D579F65-56D5-3140-8880-59EA66248945}"/>
                </a:ext>
              </a:extLst>
            </p:cNvPr>
            <p:cNvSpPr/>
            <p:nvPr/>
          </p:nvSpPr>
          <p:spPr>
            <a:xfrm>
              <a:off x="3129159" y="3447833"/>
              <a:ext cx="1128920" cy="376509"/>
            </a:xfrm>
            <a:prstGeom prst="roundRect">
              <a:avLst>
                <a:gd name="adj" fmla="val 10512"/>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tx2"/>
                  </a:solidFill>
                </a:rPr>
                <a:t>XXXXXXXXXXXXXXXXXXXXX</a:t>
              </a:r>
            </a:p>
            <a:p>
              <a:r>
                <a:rPr kumimoji="1" lang="en-US" altLang="ja-JP" sz="600" dirty="0">
                  <a:solidFill>
                    <a:schemeClr val="tx2"/>
                  </a:solidFill>
                </a:rPr>
                <a:t>XXXXXXXXXXXXXXXXXX</a:t>
              </a:r>
              <a:endParaRPr kumimoji="1" lang="ja-JP" altLang="en-US" sz="600" dirty="0">
                <a:solidFill>
                  <a:schemeClr val="tx2"/>
                </a:solidFill>
              </a:endParaRPr>
            </a:p>
          </p:txBody>
        </p:sp>
        <p:sp>
          <p:nvSpPr>
            <p:cNvPr id="22" name="正方形/長方形 21">
              <a:extLst>
                <a:ext uri="{FF2B5EF4-FFF2-40B4-BE49-F238E27FC236}">
                  <a16:creationId xmlns:a16="http://schemas.microsoft.com/office/drawing/2014/main" id="{A2758078-7234-8F32-3CE1-0C6D17355AA5}"/>
                </a:ext>
              </a:extLst>
            </p:cNvPr>
            <p:cNvSpPr/>
            <p:nvPr/>
          </p:nvSpPr>
          <p:spPr>
            <a:xfrm>
              <a:off x="4782950" y="1473524"/>
              <a:ext cx="1380843" cy="10586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tx2"/>
                  </a:solidFill>
                </a:rPr>
                <a:t>△ △ △ △ △ △</a:t>
              </a:r>
              <a:endParaRPr kumimoji="1" lang="ja-JP" altLang="en-US" sz="900" dirty="0">
                <a:solidFill>
                  <a:schemeClr val="tx2"/>
                </a:solidFill>
              </a:endParaRPr>
            </a:p>
          </p:txBody>
        </p:sp>
        <p:sp>
          <p:nvSpPr>
            <p:cNvPr id="23" name="正方形/長方形 22">
              <a:extLst>
                <a:ext uri="{FF2B5EF4-FFF2-40B4-BE49-F238E27FC236}">
                  <a16:creationId xmlns:a16="http://schemas.microsoft.com/office/drawing/2014/main" id="{C3B0190D-037C-C0DF-139A-5CDD26A70F3A}"/>
                </a:ext>
              </a:extLst>
            </p:cNvPr>
            <p:cNvSpPr/>
            <p:nvPr/>
          </p:nvSpPr>
          <p:spPr>
            <a:xfrm>
              <a:off x="4782950" y="2808913"/>
              <a:ext cx="1380843" cy="105864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bg1"/>
                  </a:solidFill>
                </a:rPr>
                <a:t>△ △ △ △ △ △</a:t>
              </a:r>
              <a:endParaRPr kumimoji="1" lang="ja-JP" altLang="en-US" sz="900" dirty="0">
                <a:solidFill>
                  <a:schemeClr val="bg1"/>
                </a:solidFill>
              </a:endParaRPr>
            </a:p>
          </p:txBody>
        </p:sp>
        <p:sp>
          <p:nvSpPr>
            <p:cNvPr id="24" name="正方形/長方形 23">
              <a:extLst>
                <a:ext uri="{FF2B5EF4-FFF2-40B4-BE49-F238E27FC236}">
                  <a16:creationId xmlns:a16="http://schemas.microsoft.com/office/drawing/2014/main" id="{2DA6BE94-467B-6E58-4DD6-BDBC5CCF5F3B}"/>
                </a:ext>
              </a:extLst>
            </p:cNvPr>
            <p:cNvSpPr/>
            <p:nvPr/>
          </p:nvSpPr>
          <p:spPr>
            <a:xfrm>
              <a:off x="6562703" y="2808913"/>
              <a:ext cx="1380843" cy="105864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spcAft>
                  <a:spcPts val="300"/>
                </a:spcAft>
              </a:pPr>
              <a:r>
                <a:rPr kumimoji="1" lang="ja-JP" altLang="en-US" sz="900">
                  <a:solidFill>
                    <a:schemeClr val="bg1"/>
                  </a:solidFill>
                </a:rPr>
                <a:t>△ △ △ △ △ △</a:t>
              </a:r>
              <a:endParaRPr kumimoji="1" lang="ja-JP" altLang="en-US" sz="900" dirty="0">
                <a:solidFill>
                  <a:schemeClr val="bg1"/>
                </a:solidFill>
              </a:endParaRPr>
            </a:p>
          </p:txBody>
        </p:sp>
        <p:cxnSp>
          <p:nvCxnSpPr>
            <p:cNvPr id="28" name="直線コネクタ 27">
              <a:extLst>
                <a:ext uri="{FF2B5EF4-FFF2-40B4-BE49-F238E27FC236}">
                  <a16:creationId xmlns:a16="http://schemas.microsoft.com/office/drawing/2014/main" id="{334EC20E-6E31-C5F9-EE3E-1DF7622D544D}"/>
                </a:ext>
              </a:extLst>
            </p:cNvPr>
            <p:cNvCxnSpPr>
              <a:cxnSpLocks/>
              <a:stCxn id="21" idx="3"/>
            </p:cNvCxnSpPr>
            <p:nvPr/>
          </p:nvCxnSpPr>
          <p:spPr>
            <a:xfrm>
              <a:off x="4258079" y="3636088"/>
              <a:ext cx="524872" cy="1"/>
            </a:xfrm>
            <a:prstGeom prst="line">
              <a:avLst/>
            </a:prstGeom>
            <a:ln w="28575" cap="rnd">
              <a:solidFill>
                <a:schemeClr val="tx2"/>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29" name="コネクタ: カギ線 51">
              <a:extLst>
                <a:ext uri="{FF2B5EF4-FFF2-40B4-BE49-F238E27FC236}">
                  <a16:creationId xmlns:a16="http://schemas.microsoft.com/office/drawing/2014/main" id="{A042161E-BD7E-7D4D-BAF2-31BC26C4176B}"/>
                </a:ext>
              </a:extLst>
            </p:cNvPr>
            <p:cNvCxnSpPr>
              <a:cxnSpLocks/>
              <a:stCxn id="20" idx="3"/>
              <a:endCxn id="38" idx="1"/>
            </p:cNvCxnSpPr>
            <p:nvPr/>
          </p:nvCxnSpPr>
          <p:spPr>
            <a:xfrm flipV="1">
              <a:off x="4258079" y="1866306"/>
              <a:ext cx="650833" cy="1354954"/>
            </a:xfrm>
            <a:prstGeom prst="bentConnector3">
              <a:avLst/>
            </a:prstGeom>
            <a:ln w="28575" cap="rnd">
              <a:solidFill>
                <a:schemeClr val="tx2"/>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E138EF8-9DA9-7F1B-ECD4-D9BCFDAA96CD}"/>
                </a:ext>
              </a:extLst>
            </p:cNvPr>
            <p:cNvCxnSpPr>
              <a:cxnSpLocks/>
              <a:stCxn id="23" idx="0"/>
              <a:endCxn id="39" idx="2"/>
            </p:cNvCxnSpPr>
            <p:nvPr/>
          </p:nvCxnSpPr>
          <p:spPr>
            <a:xfrm flipV="1">
              <a:off x="5473371" y="2442480"/>
              <a:ext cx="0" cy="366434"/>
            </a:xfrm>
            <a:prstGeom prst="line">
              <a:avLst/>
            </a:prstGeom>
            <a:ln w="28575" cap="rnd">
              <a:solidFill>
                <a:schemeClr val="accent3"/>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061D688-D5CE-EAB6-D9C2-146A8BA964AA}"/>
                </a:ext>
              </a:extLst>
            </p:cNvPr>
            <p:cNvCxnSpPr>
              <a:cxnSpLocks/>
              <a:stCxn id="23" idx="3"/>
              <a:endCxn id="24" idx="1"/>
            </p:cNvCxnSpPr>
            <p:nvPr/>
          </p:nvCxnSpPr>
          <p:spPr>
            <a:xfrm>
              <a:off x="6163793" y="3338236"/>
              <a:ext cx="398911" cy="0"/>
            </a:xfrm>
            <a:prstGeom prst="line">
              <a:avLst/>
            </a:prstGeom>
            <a:ln w="28575" cap="rnd">
              <a:solidFill>
                <a:schemeClr val="tx2"/>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36" name="四角形: 角を丸くする 72">
              <a:extLst>
                <a:ext uri="{FF2B5EF4-FFF2-40B4-BE49-F238E27FC236}">
                  <a16:creationId xmlns:a16="http://schemas.microsoft.com/office/drawing/2014/main" id="{5883A4E6-3417-C5DB-E7C1-9061ECD9FCD0}"/>
                </a:ext>
              </a:extLst>
            </p:cNvPr>
            <p:cNvSpPr/>
            <p:nvPr/>
          </p:nvSpPr>
          <p:spPr>
            <a:xfrm>
              <a:off x="6690246" y="3033006"/>
              <a:ext cx="1128920" cy="376509"/>
            </a:xfrm>
            <a:prstGeom prst="roundRect">
              <a:avLst>
                <a:gd name="adj" fmla="val 10512"/>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tx2"/>
                  </a:solidFill>
                </a:rPr>
                <a:t>XXXXXXXXXXXXXXXXXXXXX</a:t>
              </a:r>
            </a:p>
            <a:p>
              <a:r>
                <a:rPr kumimoji="1" lang="en-US" altLang="ja-JP" sz="600" dirty="0">
                  <a:solidFill>
                    <a:schemeClr val="tx2"/>
                  </a:solidFill>
                </a:rPr>
                <a:t>XXXXXXXXXXXXXXXXXX</a:t>
              </a:r>
              <a:endParaRPr kumimoji="1" lang="ja-JP" altLang="en-US" sz="600" dirty="0">
                <a:solidFill>
                  <a:schemeClr val="tx2"/>
                </a:solidFill>
              </a:endParaRPr>
            </a:p>
          </p:txBody>
        </p:sp>
        <p:sp>
          <p:nvSpPr>
            <p:cNvPr id="37" name="四角形: 角を丸くする 73">
              <a:extLst>
                <a:ext uri="{FF2B5EF4-FFF2-40B4-BE49-F238E27FC236}">
                  <a16:creationId xmlns:a16="http://schemas.microsoft.com/office/drawing/2014/main" id="{6CF662A0-232E-28CE-E313-A577B10DC714}"/>
                </a:ext>
              </a:extLst>
            </p:cNvPr>
            <p:cNvSpPr/>
            <p:nvPr/>
          </p:nvSpPr>
          <p:spPr>
            <a:xfrm>
              <a:off x="6690246" y="3447833"/>
              <a:ext cx="1128920" cy="376509"/>
            </a:xfrm>
            <a:prstGeom prst="roundRect">
              <a:avLst>
                <a:gd name="adj" fmla="val 10512"/>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tx2"/>
                  </a:solidFill>
                </a:rPr>
                <a:t>XXXXXXXXXXXXXXXXXXXXX</a:t>
              </a:r>
            </a:p>
            <a:p>
              <a:r>
                <a:rPr kumimoji="1" lang="en-US" altLang="ja-JP" sz="600" dirty="0">
                  <a:solidFill>
                    <a:schemeClr val="tx2"/>
                  </a:solidFill>
                </a:rPr>
                <a:t>XXXXXXXXXXXXXXXXXX</a:t>
              </a:r>
              <a:endParaRPr kumimoji="1" lang="ja-JP" altLang="en-US" sz="600" dirty="0">
                <a:solidFill>
                  <a:schemeClr val="tx2"/>
                </a:solidFill>
              </a:endParaRPr>
            </a:p>
          </p:txBody>
        </p:sp>
        <p:sp>
          <p:nvSpPr>
            <p:cNvPr id="38" name="四角形: 角を丸くする 77">
              <a:extLst>
                <a:ext uri="{FF2B5EF4-FFF2-40B4-BE49-F238E27FC236}">
                  <a16:creationId xmlns:a16="http://schemas.microsoft.com/office/drawing/2014/main" id="{768CA3DC-119A-8CE6-42F8-74DE1383F683}"/>
                </a:ext>
              </a:extLst>
            </p:cNvPr>
            <p:cNvSpPr/>
            <p:nvPr/>
          </p:nvSpPr>
          <p:spPr>
            <a:xfrm>
              <a:off x="4908911" y="1710724"/>
              <a:ext cx="1128920" cy="311164"/>
            </a:xfrm>
            <a:prstGeom prst="roundRect">
              <a:avLst>
                <a:gd name="adj" fmla="val 10512"/>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36000" bIns="36000" rtlCol="0" anchor="ctr"/>
            <a:lstStyle/>
            <a:p>
              <a:r>
                <a:rPr kumimoji="1" lang="en-US" altLang="ja-JP" sz="600" dirty="0">
                  <a:solidFill>
                    <a:schemeClr val="tx2"/>
                  </a:solidFill>
                </a:rPr>
                <a:t>XXXXXXXXXXXXXXXXXXXXX</a:t>
              </a:r>
            </a:p>
            <a:p>
              <a:r>
                <a:rPr kumimoji="1" lang="en-US" altLang="ja-JP" sz="600" dirty="0">
                  <a:solidFill>
                    <a:schemeClr val="tx2"/>
                  </a:solidFill>
                </a:rPr>
                <a:t>XXXXXXXXXXXXXXXXXX</a:t>
              </a:r>
              <a:endParaRPr kumimoji="1" lang="ja-JP" altLang="en-US" sz="600" dirty="0">
                <a:solidFill>
                  <a:schemeClr val="tx2"/>
                </a:solidFill>
              </a:endParaRPr>
            </a:p>
          </p:txBody>
        </p:sp>
        <p:sp>
          <p:nvSpPr>
            <p:cNvPr id="39" name="四角形: 角を丸くする 80">
              <a:extLst>
                <a:ext uri="{FF2B5EF4-FFF2-40B4-BE49-F238E27FC236}">
                  <a16:creationId xmlns:a16="http://schemas.microsoft.com/office/drawing/2014/main" id="{F0FC7AFF-CAE6-7575-747D-2079A0E1A657}"/>
                </a:ext>
              </a:extLst>
            </p:cNvPr>
            <p:cNvSpPr/>
            <p:nvPr/>
          </p:nvSpPr>
          <p:spPr>
            <a:xfrm>
              <a:off x="4908911" y="2131316"/>
              <a:ext cx="1128920" cy="311164"/>
            </a:xfrm>
            <a:prstGeom prst="roundRect">
              <a:avLst>
                <a:gd name="adj" fmla="val 10512"/>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kumimoji="1" lang="en-US" altLang="ja-JP" sz="600" dirty="0">
                  <a:solidFill>
                    <a:schemeClr val="tx2"/>
                  </a:solidFill>
                </a:rPr>
                <a:t>XXXXXXXXXXXXXXXXXXXXX</a:t>
              </a:r>
            </a:p>
            <a:p>
              <a:r>
                <a:rPr kumimoji="1" lang="en-US" altLang="ja-JP" sz="600" dirty="0">
                  <a:solidFill>
                    <a:schemeClr val="tx2"/>
                  </a:solidFill>
                </a:rPr>
                <a:t>XXXXXXXXXXXXXXXXXX</a:t>
              </a:r>
              <a:endParaRPr kumimoji="1" lang="ja-JP" altLang="en-US" sz="600" dirty="0">
                <a:solidFill>
                  <a:schemeClr val="tx2"/>
                </a:solidFill>
              </a:endParaRPr>
            </a:p>
          </p:txBody>
        </p:sp>
        <p:pic>
          <p:nvPicPr>
            <p:cNvPr id="46" name="図 45" descr="アイコン&#10;&#10;自動的に生成された説明">
              <a:extLst>
                <a:ext uri="{FF2B5EF4-FFF2-40B4-BE49-F238E27FC236}">
                  <a16:creationId xmlns:a16="http://schemas.microsoft.com/office/drawing/2014/main" id="{17D5744B-755C-3D78-E453-DDEAFB746F72}"/>
                </a:ext>
              </a:extLst>
            </p:cNvPr>
            <p:cNvPicPr>
              <a:picLocks noChangeAspect="1"/>
            </p:cNvPicPr>
            <p:nvPr/>
          </p:nvPicPr>
          <p:blipFill>
            <a:blip r:embed="rId2"/>
            <a:stretch>
              <a:fillRect/>
            </a:stretch>
          </p:blipFill>
          <p:spPr>
            <a:xfrm>
              <a:off x="6681014" y="1550226"/>
              <a:ext cx="1304636" cy="854268"/>
            </a:xfrm>
            <a:prstGeom prst="rect">
              <a:avLst/>
            </a:prstGeom>
          </p:spPr>
        </p:pic>
        <p:pic>
          <p:nvPicPr>
            <p:cNvPr id="48" name="図 47" descr="記号 が含まれている画像&#10;&#10;自動的に生成された説明">
              <a:extLst>
                <a:ext uri="{FF2B5EF4-FFF2-40B4-BE49-F238E27FC236}">
                  <a16:creationId xmlns:a16="http://schemas.microsoft.com/office/drawing/2014/main" id="{4DFC1E4A-D70A-3E16-0B48-36E0CCBF9462}"/>
                </a:ext>
              </a:extLst>
            </p:cNvPr>
            <p:cNvPicPr>
              <a:picLocks noChangeAspect="1"/>
            </p:cNvPicPr>
            <p:nvPr/>
          </p:nvPicPr>
          <p:blipFill>
            <a:blip r:embed="rId3"/>
            <a:stretch>
              <a:fillRect/>
            </a:stretch>
          </p:blipFill>
          <p:spPr>
            <a:xfrm>
              <a:off x="1223445" y="2743894"/>
              <a:ext cx="1380843" cy="1105280"/>
            </a:xfrm>
            <a:prstGeom prst="rect">
              <a:avLst/>
            </a:prstGeom>
          </p:spPr>
        </p:pic>
        <p:sp>
          <p:nvSpPr>
            <p:cNvPr id="63" name="テキスト ボックス 62">
              <a:extLst>
                <a:ext uri="{FF2B5EF4-FFF2-40B4-BE49-F238E27FC236}">
                  <a16:creationId xmlns:a16="http://schemas.microsoft.com/office/drawing/2014/main" id="{327CDB23-1E73-B29F-2F7E-55C95D3871E1}"/>
                </a:ext>
              </a:extLst>
            </p:cNvPr>
            <p:cNvSpPr txBox="1"/>
            <p:nvPr/>
          </p:nvSpPr>
          <p:spPr>
            <a:xfrm>
              <a:off x="1711365" y="2477846"/>
              <a:ext cx="5926699" cy="400110"/>
            </a:xfrm>
            <a:prstGeom prst="rect">
              <a:avLst/>
            </a:prstGeom>
            <a:solidFill>
              <a:schemeClr val="bg1">
                <a:alpha val="90000"/>
              </a:schemeClr>
            </a:solidFill>
          </p:spPr>
          <p:txBody>
            <a:bodyPr wrap="square" rtlCol="0">
              <a:spAutoFit/>
            </a:bodyPr>
            <a:lstStyle/>
            <a:p>
              <a:pPr algn="ctr">
                <a:tabLst>
                  <a:tab pos="612775" algn="l"/>
                </a:tabLst>
              </a:pPr>
              <a:r>
                <a:rPr kumimoji="1" lang="ja-JP" altLang="en-US" sz="2000" b="1" dirty="0">
                  <a:solidFill>
                    <a:schemeClr val="tx1">
                      <a:lumMod val="50000"/>
                      <a:lumOff val="50000"/>
                    </a:schemeClr>
                  </a:solidFill>
                  <a:latin typeface="Yu Gothic" panose="020B0400000000000000" pitchFamily="34" charset="-128"/>
                  <a:ea typeface="Yu Gothic" panose="020B0400000000000000" pitchFamily="34" charset="-128"/>
                </a:rPr>
                <a:t>ビジネスモデルの図解や説明、参考写真　など</a:t>
              </a:r>
            </a:p>
          </p:txBody>
        </p:sp>
      </p:grpSp>
      <p:grpSp>
        <p:nvGrpSpPr>
          <p:cNvPr id="53" name="グループ化 52">
            <a:extLst>
              <a:ext uri="{FF2B5EF4-FFF2-40B4-BE49-F238E27FC236}">
                <a16:creationId xmlns:a16="http://schemas.microsoft.com/office/drawing/2014/main" id="{9481108B-7B0B-7123-CAC7-8F1BFB1870E4}"/>
              </a:ext>
            </a:extLst>
          </p:cNvPr>
          <p:cNvGrpSpPr/>
          <p:nvPr/>
        </p:nvGrpSpPr>
        <p:grpSpPr>
          <a:xfrm rot="18000000">
            <a:off x="755791" y="3960533"/>
            <a:ext cx="664912" cy="477825"/>
            <a:chOff x="781669" y="2750507"/>
            <a:chExt cx="757760" cy="544548"/>
          </a:xfrm>
          <a:solidFill>
            <a:schemeClr val="tx2"/>
          </a:solidFill>
        </p:grpSpPr>
        <p:sp>
          <p:nvSpPr>
            <p:cNvPr id="54" name="二等辺三角形 42">
              <a:extLst>
                <a:ext uri="{FF2B5EF4-FFF2-40B4-BE49-F238E27FC236}">
                  <a16:creationId xmlns:a16="http://schemas.microsoft.com/office/drawing/2014/main" id="{8A18593F-961F-6370-4A70-594D5B2D4DDC}"/>
                </a:ext>
              </a:extLst>
            </p:cNvPr>
            <p:cNvSpPr/>
            <p:nvPr/>
          </p:nvSpPr>
          <p:spPr>
            <a:xfrm rot="10800000">
              <a:off x="1045638" y="2750507"/>
              <a:ext cx="229822" cy="528564"/>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dirty="0">
                <a:solidFill>
                  <a:schemeClr val="accent1"/>
                </a:solidFill>
              </a:endParaRPr>
            </a:p>
          </p:txBody>
        </p:sp>
        <p:sp>
          <p:nvSpPr>
            <p:cNvPr id="55" name="二等辺三角形 44">
              <a:extLst>
                <a:ext uri="{FF2B5EF4-FFF2-40B4-BE49-F238E27FC236}">
                  <a16:creationId xmlns:a16="http://schemas.microsoft.com/office/drawing/2014/main" id="{47C18EB8-F74E-4383-B0F0-05F4B4CB67B7}"/>
                </a:ext>
              </a:extLst>
            </p:cNvPr>
            <p:cNvSpPr/>
            <p:nvPr/>
          </p:nvSpPr>
          <p:spPr>
            <a:xfrm rot="9000000">
              <a:off x="781669"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dirty="0">
                <a:solidFill>
                  <a:schemeClr val="accent1"/>
                </a:solidFill>
              </a:endParaRPr>
            </a:p>
          </p:txBody>
        </p:sp>
        <p:sp>
          <p:nvSpPr>
            <p:cNvPr id="56" name="二等辺三角形 45">
              <a:extLst>
                <a:ext uri="{FF2B5EF4-FFF2-40B4-BE49-F238E27FC236}">
                  <a16:creationId xmlns:a16="http://schemas.microsoft.com/office/drawing/2014/main" id="{2C0AFAC1-B448-6ECE-90F7-450616F622D4}"/>
                </a:ext>
              </a:extLst>
            </p:cNvPr>
            <p:cNvSpPr/>
            <p:nvPr/>
          </p:nvSpPr>
          <p:spPr>
            <a:xfrm rot="12600000" flipH="1">
              <a:off x="1309607"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dirty="0">
                <a:solidFill>
                  <a:schemeClr val="accent1"/>
                </a:solidFill>
              </a:endParaRPr>
            </a:p>
          </p:txBody>
        </p:sp>
      </p:grpSp>
      <p:sp>
        <p:nvSpPr>
          <p:cNvPr id="4" name="角丸四角形 18">
            <a:extLst>
              <a:ext uri="{FF2B5EF4-FFF2-40B4-BE49-F238E27FC236}">
                <a16:creationId xmlns:a16="http://schemas.microsoft.com/office/drawing/2014/main" id="{9F5437AE-4533-F539-5360-80D1640F4B24}"/>
              </a:ext>
            </a:extLst>
          </p:cNvPr>
          <p:cNvSpPr/>
          <p:nvPr/>
        </p:nvSpPr>
        <p:spPr>
          <a:xfrm>
            <a:off x="5073041" y="4020057"/>
            <a:ext cx="3510810" cy="812241"/>
          </a:xfrm>
          <a:prstGeom prst="roundRect">
            <a:avLst>
              <a:gd name="adj" fmla="val 10022"/>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本ページに記載すべき内容は、</a:t>
            </a:r>
            <a:endParaRPr kumimoji="1" lang="en-US" altLang="ja-JP" sz="1200" b="1" dirty="0">
              <a:solidFill>
                <a:schemeClr val="tx1"/>
              </a:solidFill>
            </a:endParaRPr>
          </a:p>
          <a:p>
            <a:pPr algn="ctr"/>
            <a:r>
              <a:rPr kumimoji="1" lang="ja-JP" altLang="en-US" sz="1200" b="1" dirty="0">
                <a:solidFill>
                  <a:schemeClr val="tx1"/>
                </a:solidFill>
              </a:rPr>
              <a:t>サンプルフォーマットの後ろ掲載されている</a:t>
            </a:r>
            <a:endParaRPr kumimoji="1" lang="en-US" altLang="ja-JP" sz="1200" b="1" dirty="0">
              <a:solidFill>
                <a:schemeClr val="tx1"/>
              </a:solidFill>
            </a:endParaRPr>
          </a:p>
          <a:p>
            <a:pPr algn="ctr"/>
            <a:r>
              <a:rPr kumimoji="1" lang="ja-JP" altLang="en-US" sz="1200" b="1" dirty="0">
                <a:solidFill>
                  <a:schemeClr val="tx1"/>
                </a:solidFill>
              </a:rPr>
              <a:t>「資料作成時の参考資料」のうち「新規事業の考え方」及び「ビジネスモデルの整理」を参照</a:t>
            </a:r>
          </a:p>
        </p:txBody>
      </p:sp>
    </p:spTree>
    <p:extLst>
      <p:ext uri="{BB962C8B-B14F-4D97-AF65-F5344CB8AC3E}">
        <p14:creationId xmlns:p14="http://schemas.microsoft.com/office/powerpoint/2010/main" val="128615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E2B22DCD-3960-0A68-DA45-EE48DAB4C5F8}"/>
              </a:ext>
            </a:extLst>
          </p:cNvPr>
          <p:cNvSpPr/>
          <p:nvPr/>
        </p:nvSpPr>
        <p:spPr>
          <a:xfrm>
            <a:off x="334736" y="558825"/>
            <a:ext cx="4082397" cy="4381038"/>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0C5EF0F-DD4A-FD18-B0EE-4E66A2B7ADB2}"/>
              </a:ext>
            </a:extLst>
          </p:cNvPr>
          <p:cNvSpPr txBox="1"/>
          <p:nvPr/>
        </p:nvSpPr>
        <p:spPr>
          <a:xfrm>
            <a:off x="442008" y="1022734"/>
            <a:ext cx="3814681" cy="1015663"/>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誰のどのような課題を解決したいか誰のどのような課題を解決したいか誰のどのような課題を解決したいか誰のどのような課題を解決したいか誰のどのような課題を解決したいか誰のどのような課題を解決したいか誰のどのような課題を解決したいか誰のどのような課題を解決したいか誰のどのような課題を解決したいか</a:t>
            </a:r>
          </a:p>
        </p:txBody>
      </p:sp>
      <p:sp>
        <p:nvSpPr>
          <p:cNvPr id="12" name="角丸四角形 11">
            <a:extLst>
              <a:ext uri="{FF2B5EF4-FFF2-40B4-BE49-F238E27FC236}">
                <a16:creationId xmlns:a16="http://schemas.microsoft.com/office/drawing/2014/main" id="{C4C19B93-3AC7-3582-47FD-9975B885AC41}"/>
              </a:ext>
            </a:extLst>
          </p:cNvPr>
          <p:cNvSpPr/>
          <p:nvPr/>
        </p:nvSpPr>
        <p:spPr>
          <a:xfrm>
            <a:off x="4737308" y="554198"/>
            <a:ext cx="4082397" cy="4381038"/>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D554EDC-E850-C33C-1BB2-F82D55751A95}"/>
              </a:ext>
            </a:extLst>
          </p:cNvPr>
          <p:cNvSpPr txBox="1"/>
          <p:nvPr/>
        </p:nvSpPr>
        <p:spPr>
          <a:xfrm>
            <a:off x="4844580" y="1365050"/>
            <a:ext cx="3814681" cy="861774"/>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あなたが提供できる価値は何かあなたが提供できる価値は何かあなたが提供できる価値は何かあなたが提供できる価値は何かあなたが提供できる価値は何かあなたが提供できる価値は何かあなたが提供できる価値は何かあなたが提供できる価値は何かあなたが提供できる価値は何かあなたが提供できる価値は何か</a:t>
            </a:r>
          </a:p>
        </p:txBody>
      </p:sp>
      <p:cxnSp>
        <p:nvCxnSpPr>
          <p:cNvPr id="17" name="直線コネクタ 16">
            <a:extLst>
              <a:ext uri="{FF2B5EF4-FFF2-40B4-BE49-F238E27FC236}">
                <a16:creationId xmlns:a16="http://schemas.microsoft.com/office/drawing/2014/main" id="{681E7B92-8318-D537-DE64-53C0C36F42BC}"/>
              </a:ext>
            </a:extLst>
          </p:cNvPr>
          <p:cNvCxnSpPr>
            <a:cxnSpLocks/>
          </p:cNvCxnSpPr>
          <p:nvPr/>
        </p:nvCxnSpPr>
        <p:spPr>
          <a:xfrm>
            <a:off x="2733260" y="355446"/>
            <a:ext cx="626627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9E1C6A6A-6813-4362-F661-06840ADB18AD}"/>
              </a:ext>
            </a:extLst>
          </p:cNvPr>
          <p:cNvSpPr txBox="1"/>
          <p:nvPr/>
        </p:nvSpPr>
        <p:spPr>
          <a:xfrm>
            <a:off x="563617" y="82667"/>
            <a:ext cx="1208985" cy="338554"/>
          </a:xfrm>
          <a:prstGeom prst="rect">
            <a:avLst/>
          </a:prstGeom>
          <a:noFill/>
        </p:spPr>
        <p:txBody>
          <a:bodyPr wrap="none" rtlCol="0">
            <a:spAutoFit/>
          </a:bodyPr>
          <a:lstStyle/>
          <a:p>
            <a:pPr>
              <a:tabLst>
                <a:tab pos="612775" algn="l"/>
              </a:tabLst>
            </a:pPr>
            <a:r>
              <a:rPr kumimoji="1" lang="ja-JP" altLang="en-US" sz="1600" b="1">
                <a:solidFill>
                  <a:schemeClr val="tx2"/>
                </a:solidFill>
                <a:effectLst/>
                <a:latin typeface="Yu Gothic" panose="020B0400000000000000" pitchFamily="34" charset="-128"/>
                <a:ea typeface="Yu Gothic" panose="020B0400000000000000" pitchFamily="34" charset="-128"/>
              </a:rPr>
              <a:t>詳細情報</a:t>
            </a:r>
            <a:r>
              <a:rPr kumimoji="1" lang="en-US" altLang="ja-JP" sz="1600" b="1" dirty="0">
                <a:solidFill>
                  <a:schemeClr val="tx2"/>
                </a:solidFill>
                <a:latin typeface="Yu Gothic" panose="020B0400000000000000" pitchFamily="34" charset="-128"/>
                <a:ea typeface="Yu Gothic" panose="020B0400000000000000" pitchFamily="34" charset="-128"/>
              </a:rPr>
              <a:t>-1</a:t>
            </a:r>
            <a:endParaRPr kumimoji="1" lang="ja-JP" altLang="en-US" sz="1600" b="1">
              <a:solidFill>
                <a:schemeClr val="tx2"/>
              </a:solidFill>
              <a:effectLst/>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479A2A0D-A6EB-3DB6-9096-3511DF560300}"/>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6</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sp>
        <p:nvSpPr>
          <p:cNvPr id="2" name="テキスト ボックス 1">
            <a:extLst>
              <a:ext uri="{FF2B5EF4-FFF2-40B4-BE49-F238E27FC236}">
                <a16:creationId xmlns:a16="http://schemas.microsoft.com/office/drawing/2014/main" id="{6F73EDE7-3F78-DFE6-6D62-338ACABA69A7}"/>
              </a:ext>
            </a:extLst>
          </p:cNvPr>
          <p:cNvSpPr txBox="1"/>
          <p:nvPr/>
        </p:nvSpPr>
        <p:spPr>
          <a:xfrm>
            <a:off x="631095" y="652280"/>
            <a:ext cx="800219" cy="276999"/>
          </a:xfrm>
          <a:prstGeom prst="rect">
            <a:avLst/>
          </a:prstGeom>
          <a:noFill/>
        </p:spPr>
        <p:txBody>
          <a:bodyPr wrap="non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課題解決</a:t>
            </a:r>
          </a:p>
        </p:txBody>
      </p:sp>
      <p:grpSp>
        <p:nvGrpSpPr>
          <p:cNvPr id="3" name="グループ化 2">
            <a:extLst>
              <a:ext uri="{FF2B5EF4-FFF2-40B4-BE49-F238E27FC236}">
                <a16:creationId xmlns:a16="http://schemas.microsoft.com/office/drawing/2014/main" id="{FB9D77F5-6B04-1404-6B4B-AFF82FA97978}"/>
              </a:ext>
            </a:extLst>
          </p:cNvPr>
          <p:cNvGrpSpPr/>
          <p:nvPr/>
        </p:nvGrpSpPr>
        <p:grpSpPr>
          <a:xfrm>
            <a:off x="449192" y="670386"/>
            <a:ext cx="239046" cy="236098"/>
            <a:chOff x="333502" y="3845482"/>
            <a:chExt cx="464885" cy="459151"/>
          </a:xfrm>
        </p:grpSpPr>
        <p:sp>
          <p:nvSpPr>
            <p:cNvPr id="5" name="円/楕円 4">
              <a:extLst>
                <a:ext uri="{FF2B5EF4-FFF2-40B4-BE49-F238E27FC236}">
                  <a16:creationId xmlns:a16="http://schemas.microsoft.com/office/drawing/2014/main" id="{F6FAD571-2228-EA77-AED8-C873A1670AC0}"/>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6" name="円/楕円 5">
              <a:extLst>
                <a:ext uri="{FF2B5EF4-FFF2-40B4-BE49-F238E27FC236}">
                  <a16:creationId xmlns:a16="http://schemas.microsoft.com/office/drawing/2014/main" id="{0C20121E-5F84-503B-89DD-929BFE8B5212}"/>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dirty="0">
                <a:solidFill>
                  <a:srgbClr val="92D050"/>
                </a:solidFill>
              </a:endParaRPr>
            </a:p>
          </p:txBody>
        </p:sp>
      </p:grpSp>
      <p:sp>
        <p:nvSpPr>
          <p:cNvPr id="7" name="テキスト ボックス 6">
            <a:extLst>
              <a:ext uri="{FF2B5EF4-FFF2-40B4-BE49-F238E27FC236}">
                <a16:creationId xmlns:a16="http://schemas.microsoft.com/office/drawing/2014/main" id="{6418E84E-8842-1A43-F202-E5BA39001324}"/>
              </a:ext>
            </a:extLst>
          </p:cNvPr>
          <p:cNvSpPr txBox="1"/>
          <p:nvPr/>
        </p:nvSpPr>
        <p:spPr>
          <a:xfrm>
            <a:off x="5026483" y="652280"/>
            <a:ext cx="1287532" cy="276999"/>
          </a:xfrm>
          <a:prstGeom prst="rect">
            <a:avLst/>
          </a:prstGeom>
          <a:noFill/>
        </p:spPr>
        <p:txBody>
          <a:bodyPr wrap="none" rtlCol="0">
            <a:spAutoFit/>
          </a:bodyPr>
          <a:lstStyle/>
          <a:p>
            <a:pPr>
              <a:tabLst>
                <a:tab pos="612775" algn="l"/>
              </a:tabLst>
            </a:pPr>
            <a:r>
              <a:rPr kumimoji="1" lang="ja-JP" altLang="en-US" sz="1200" b="1">
                <a:solidFill>
                  <a:schemeClr val="tx2"/>
                </a:solidFill>
                <a:latin typeface="Yu Gothic" panose="020B0400000000000000" pitchFamily="34" charset="-128"/>
                <a:ea typeface="Yu Gothic" panose="020B0400000000000000" pitchFamily="34" charset="-128"/>
              </a:rPr>
              <a:t>提供できる価値</a:t>
            </a:r>
          </a:p>
        </p:txBody>
      </p:sp>
      <p:grpSp>
        <p:nvGrpSpPr>
          <p:cNvPr id="8" name="グループ化 7">
            <a:extLst>
              <a:ext uri="{FF2B5EF4-FFF2-40B4-BE49-F238E27FC236}">
                <a16:creationId xmlns:a16="http://schemas.microsoft.com/office/drawing/2014/main" id="{A42676D0-4CDB-05D6-4152-BD2C9DE3AA0F}"/>
              </a:ext>
            </a:extLst>
          </p:cNvPr>
          <p:cNvGrpSpPr/>
          <p:nvPr/>
        </p:nvGrpSpPr>
        <p:grpSpPr>
          <a:xfrm>
            <a:off x="4844580" y="670386"/>
            <a:ext cx="239046" cy="236098"/>
            <a:chOff x="333502" y="3845482"/>
            <a:chExt cx="464885" cy="459151"/>
          </a:xfrm>
        </p:grpSpPr>
        <p:sp>
          <p:nvSpPr>
            <p:cNvPr id="9" name="円/楕円 8">
              <a:extLst>
                <a:ext uri="{FF2B5EF4-FFF2-40B4-BE49-F238E27FC236}">
                  <a16:creationId xmlns:a16="http://schemas.microsoft.com/office/drawing/2014/main" id="{46E3803F-341D-782F-637B-0440FD0AFAE9}"/>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15" name="円/楕円 14">
              <a:extLst>
                <a:ext uri="{FF2B5EF4-FFF2-40B4-BE49-F238E27FC236}">
                  <a16:creationId xmlns:a16="http://schemas.microsoft.com/office/drawing/2014/main" id="{F57EF577-D8D3-1750-6CBA-1D46EA0D490E}"/>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dirty="0">
                <a:solidFill>
                  <a:srgbClr val="92D050"/>
                </a:solidFill>
              </a:endParaRPr>
            </a:p>
          </p:txBody>
        </p:sp>
      </p:grpSp>
      <p:cxnSp>
        <p:nvCxnSpPr>
          <p:cNvPr id="29" name="コネクタ: カギ線 45">
            <a:extLst>
              <a:ext uri="{FF2B5EF4-FFF2-40B4-BE49-F238E27FC236}">
                <a16:creationId xmlns:a16="http://schemas.microsoft.com/office/drawing/2014/main" id="{63E88F89-97C2-A7AF-933E-FE7E97BBC58A}"/>
              </a:ext>
            </a:extLst>
          </p:cNvPr>
          <p:cNvCxnSpPr>
            <a:cxnSpLocks/>
            <a:stCxn id="27" idx="3"/>
            <a:endCxn id="28" idx="2"/>
          </p:cNvCxnSpPr>
          <p:nvPr/>
        </p:nvCxnSpPr>
        <p:spPr>
          <a:xfrm flipV="1">
            <a:off x="2016945" y="2833909"/>
            <a:ext cx="702793" cy="1541884"/>
          </a:xfrm>
          <a:prstGeom prst="bentConnector3">
            <a:avLst/>
          </a:prstGeom>
          <a:ln w="19050" cap="rnd">
            <a:solidFill>
              <a:schemeClr val="tx2"/>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A57092CE-720D-0C2E-203E-56425CC649C8}"/>
              </a:ext>
            </a:extLst>
          </p:cNvPr>
          <p:cNvSpPr txBox="1"/>
          <p:nvPr/>
        </p:nvSpPr>
        <p:spPr>
          <a:xfrm>
            <a:off x="4871165" y="1045467"/>
            <a:ext cx="3814681" cy="307777"/>
          </a:xfrm>
          <a:prstGeom prst="rect">
            <a:avLst/>
          </a:prstGeom>
          <a:noFill/>
        </p:spPr>
        <p:txBody>
          <a:bodyPr wrap="square" rtlCol="0">
            <a:spAutoFit/>
          </a:bodyPr>
          <a:lstStyle/>
          <a:p>
            <a:pPr>
              <a:tabLst>
                <a:tab pos="612775" algn="l"/>
              </a:tabLst>
            </a:pPr>
            <a:r>
              <a:rPr kumimoji="1" lang="ja-JP" altLang="en-US" sz="1400" b="1">
                <a:solidFill>
                  <a:schemeClr val="tx2"/>
                </a:solidFill>
                <a:latin typeface="Yu Gothic" panose="020B0400000000000000" pitchFamily="34" charset="-128"/>
                <a:ea typeface="Yu Gothic" panose="020B0400000000000000" pitchFamily="34" charset="-128"/>
              </a:rPr>
              <a:t>提供できる価値の見出し</a:t>
            </a:r>
          </a:p>
        </p:txBody>
      </p:sp>
      <p:grpSp>
        <p:nvGrpSpPr>
          <p:cNvPr id="32" name="グループ化 31">
            <a:extLst>
              <a:ext uri="{FF2B5EF4-FFF2-40B4-BE49-F238E27FC236}">
                <a16:creationId xmlns:a16="http://schemas.microsoft.com/office/drawing/2014/main" id="{1079ECD6-7548-1CB9-BFBA-786D1E7B48AD}"/>
              </a:ext>
            </a:extLst>
          </p:cNvPr>
          <p:cNvGrpSpPr>
            <a:grpSpLocks noChangeAspect="1"/>
          </p:cNvGrpSpPr>
          <p:nvPr/>
        </p:nvGrpSpPr>
        <p:grpSpPr>
          <a:xfrm>
            <a:off x="132858" y="68412"/>
            <a:ext cx="2606004" cy="288000"/>
            <a:chOff x="6396904" y="3981823"/>
            <a:chExt cx="5472608" cy="605528"/>
          </a:xfrm>
        </p:grpSpPr>
        <p:sp>
          <p:nvSpPr>
            <p:cNvPr id="33" name="フリーフォーム: 図形 160">
              <a:extLst>
                <a:ext uri="{FF2B5EF4-FFF2-40B4-BE49-F238E27FC236}">
                  <a16:creationId xmlns:a16="http://schemas.microsoft.com/office/drawing/2014/main" id="{AC7A87FE-5738-8753-0887-0BCCD5C31A9F}"/>
                </a:ext>
              </a:extLst>
            </p:cNvPr>
            <p:cNvSpPr/>
            <p:nvPr/>
          </p:nvSpPr>
          <p:spPr>
            <a:xfrm>
              <a:off x="6396904" y="3981823"/>
              <a:ext cx="5472608" cy="605528"/>
            </a:xfrm>
            <a:custGeom>
              <a:avLst/>
              <a:gdLst>
                <a:gd name="connsiteX0" fmla="*/ 532420 w 5472608"/>
                <a:gd name="connsiteY0" fmla="*/ 0 h 965568"/>
                <a:gd name="connsiteX1" fmla="*/ 645585 w 5472608"/>
                <a:gd name="connsiteY1" fmla="*/ 16575 h 965568"/>
                <a:gd name="connsiteX2" fmla="*/ 714548 w 5472608"/>
                <a:gd name="connsiteY2" fmla="*/ 65075 h 965568"/>
                <a:gd name="connsiteX3" fmla="*/ 756294 w 5472608"/>
                <a:gd name="connsiteY3" fmla="*/ 145293 h 965568"/>
                <a:gd name="connsiteX4" fmla="*/ 590537 w 5472608"/>
                <a:gd name="connsiteY4" fmla="*/ 165757 h 965568"/>
                <a:gd name="connsiteX5" fmla="*/ 568641 w 5472608"/>
                <a:gd name="connsiteY5" fmla="*/ 116644 h 965568"/>
                <a:gd name="connsiteX6" fmla="*/ 530783 w 5472608"/>
                <a:gd name="connsiteY6" fmla="*/ 102319 h 965568"/>
                <a:gd name="connsiteX7" fmla="*/ 467754 w 5472608"/>
                <a:gd name="connsiteY7" fmla="*/ 143247 h 965568"/>
                <a:gd name="connsiteX8" fmla="*/ 443607 w 5472608"/>
                <a:gd name="connsiteY8" fmla="*/ 269304 h 965568"/>
                <a:gd name="connsiteX9" fmla="*/ 504998 w 5472608"/>
                <a:gd name="connsiteY9" fmla="*/ 224488 h 965568"/>
                <a:gd name="connsiteX10" fmla="*/ 577850 w 5472608"/>
                <a:gd name="connsiteY10" fmla="*/ 209959 h 965568"/>
                <a:gd name="connsiteX11" fmla="*/ 713525 w 5472608"/>
                <a:gd name="connsiteY11" fmla="*/ 267258 h 965568"/>
                <a:gd name="connsiteX12" fmla="*/ 768982 w 5472608"/>
                <a:gd name="connsiteY12" fmla="*/ 412551 h 965568"/>
                <a:gd name="connsiteX13" fmla="*/ 740947 w 5472608"/>
                <a:gd name="connsiteY13" fmla="*/ 521010 h 965568"/>
                <a:gd name="connsiteX14" fmla="*/ 663184 w 5472608"/>
                <a:gd name="connsiteY14" fmla="*/ 595294 h 965568"/>
                <a:gd name="connsiteX15" fmla="*/ 632814 w 5472608"/>
                <a:gd name="connsiteY15" fmla="*/ 605528 h 965568"/>
                <a:gd name="connsiteX16" fmla="*/ 5472608 w 5472608"/>
                <a:gd name="connsiteY16" fmla="*/ 605528 h 965568"/>
                <a:gd name="connsiteX17" fmla="*/ 5472608 w 5472608"/>
                <a:gd name="connsiteY17" fmla="*/ 965568 h 965568"/>
                <a:gd name="connsiteX18" fmla="*/ 0 w 5472608"/>
                <a:gd name="connsiteY18" fmla="*/ 965568 h 965568"/>
                <a:gd name="connsiteX19" fmla="*/ 0 w 5472608"/>
                <a:gd name="connsiteY19" fmla="*/ 605528 h 965568"/>
                <a:gd name="connsiteX20" fmla="*/ 437442 w 5472608"/>
                <a:gd name="connsiteY20" fmla="*/ 605528 h 965568"/>
                <a:gd name="connsiteX21" fmla="*/ 394084 w 5472608"/>
                <a:gd name="connsiteY21" fmla="*/ 589768 h 965568"/>
                <a:gd name="connsiteX22" fmla="*/ 307113 w 5472608"/>
                <a:gd name="connsiteY22" fmla="*/ 491746 h 965568"/>
                <a:gd name="connsiteX23" fmla="*/ 274575 w 5472608"/>
                <a:gd name="connsiteY23" fmla="*/ 313506 h 965568"/>
                <a:gd name="connsiteX24" fmla="*/ 342924 w 5472608"/>
                <a:gd name="connsiteY24" fmla="*/ 75511 h 965568"/>
                <a:gd name="connsiteX25" fmla="*/ 532420 w 5472608"/>
                <a:gd name="connsiteY25" fmla="*/ 0 h 965568"/>
                <a:gd name="connsiteX0" fmla="*/ 0 w 5472608"/>
                <a:gd name="connsiteY0" fmla="*/ 965568 h 1057008"/>
                <a:gd name="connsiteX1" fmla="*/ 0 w 5472608"/>
                <a:gd name="connsiteY1" fmla="*/ 605528 h 1057008"/>
                <a:gd name="connsiteX2" fmla="*/ 437442 w 5472608"/>
                <a:gd name="connsiteY2" fmla="*/ 605528 h 1057008"/>
                <a:gd name="connsiteX3" fmla="*/ 394084 w 5472608"/>
                <a:gd name="connsiteY3" fmla="*/ 589768 h 1057008"/>
                <a:gd name="connsiteX4" fmla="*/ 307113 w 5472608"/>
                <a:gd name="connsiteY4" fmla="*/ 491746 h 1057008"/>
                <a:gd name="connsiteX5" fmla="*/ 274575 w 5472608"/>
                <a:gd name="connsiteY5" fmla="*/ 313506 h 1057008"/>
                <a:gd name="connsiteX6" fmla="*/ 342924 w 5472608"/>
                <a:gd name="connsiteY6" fmla="*/ 75511 h 1057008"/>
                <a:gd name="connsiteX7" fmla="*/ 532420 w 5472608"/>
                <a:gd name="connsiteY7" fmla="*/ 0 h 1057008"/>
                <a:gd name="connsiteX8" fmla="*/ 645585 w 5472608"/>
                <a:gd name="connsiteY8" fmla="*/ 16575 h 1057008"/>
                <a:gd name="connsiteX9" fmla="*/ 714548 w 5472608"/>
                <a:gd name="connsiteY9" fmla="*/ 65075 h 1057008"/>
                <a:gd name="connsiteX10" fmla="*/ 756294 w 5472608"/>
                <a:gd name="connsiteY10" fmla="*/ 145293 h 1057008"/>
                <a:gd name="connsiteX11" fmla="*/ 590537 w 5472608"/>
                <a:gd name="connsiteY11" fmla="*/ 165757 h 1057008"/>
                <a:gd name="connsiteX12" fmla="*/ 568641 w 5472608"/>
                <a:gd name="connsiteY12" fmla="*/ 116644 h 1057008"/>
                <a:gd name="connsiteX13" fmla="*/ 530783 w 5472608"/>
                <a:gd name="connsiteY13" fmla="*/ 102319 h 1057008"/>
                <a:gd name="connsiteX14" fmla="*/ 467754 w 5472608"/>
                <a:gd name="connsiteY14" fmla="*/ 143247 h 1057008"/>
                <a:gd name="connsiteX15" fmla="*/ 443607 w 5472608"/>
                <a:gd name="connsiteY15" fmla="*/ 269304 h 1057008"/>
                <a:gd name="connsiteX16" fmla="*/ 504998 w 5472608"/>
                <a:gd name="connsiteY16" fmla="*/ 224488 h 1057008"/>
                <a:gd name="connsiteX17" fmla="*/ 577850 w 5472608"/>
                <a:gd name="connsiteY17" fmla="*/ 209959 h 1057008"/>
                <a:gd name="connsiteX18" fmla="*/ 713525 w 5472608"/>
                <a:gd name="connsiteY18" fmla="*/ 267258 h 1057008"/>
                <a:gd name="connsiteX19" fmla="*/ 768982 w 5472608"/>
                <a:gd name="connsiteY19" fmla="*/ 412551 h 1057008"/>
                <a:gd name="connsiteX20" fmla="*/ 740947 w 5472608"/>
                <a:gd name="connsiteY20" fmla="*/ 521010 h 1057008"/>
                <a:gd name="connsiteX21" fmla="*/ 663184 w 5472608"/>
                <a:gd name="connsiteY21" fmla="*/ 595294 h 1057008"/>
                <a:gd name="connsiteX22" fmla="*/ 632814 w 5472608"/>
                <a:gd name="connsiteY22" fmla="*/ 605528 h 1057008"/>
                <a:gd name="connsiteX23" fmla="*/ 5472608 w 5472608"/>
                <a:gd name="connsiteY23" fmla="*/ 605528 h 1057008"/>
                <a:gd name="connsiteX24" fmla="*/ 5472608 w 5472608"/>
                <a:gd name="connsiteY24" fmla="*/ 965568 h 1057008"/>
                <a:gd name="connsiteX25" fmla="*/ 91440 w 5472608"/>
                <a:gd name="connsiteY25" fmla="*/ 1057008 h 1057008"/>
                <a:gd name="connsiteX0" fmla="*/ 0 w 5472608"/>
                <a:gd name="connsiteY0" fmla="*/ 965568 h 965568"/>
                <a:gd name="connsiteX1" fmla="*/ 0 w 5472608"/>
                <a:gd name="connsiteY1" fmla="*/ 605528 h 965568"/>
                <a:gd name="connsiteX2" fmla="*/ 437442 w 5472608"/>
                <a:gd name="connsiteY2" fmla="*/ 605528 h 965568"/>
                <a:gd name="connsiteX3" fmla="*/ 394084 w 5472608"/>
                <a:gd name="connsiteY3" fmla="*/ 589768 h 965568"/>
                <a:gd name="connsiteX4" fmla="*/ 307113 w 5472608"/>
                <a:gd name="connsiteY4" fmla="*/ 491746 h 965568"/>
                <a:gd name="connsiteX5" fmla="*/ 274575 w 5472608"/>
                <a:gd name="connsiteY5" fmla="*/ 313506 h 965568"/>
                <a:gd name="connsiteX6" fmla="*/ 342924 w 5472608"/>
                <a:gd name="connsiteY6" fmla="*/ 75511 h 965568"/>
                <a:gd name="connsiteX7" fmla="*/ 532420 w 5472608"/>
                <a:gd name="connsiteY7" fmla="*/ 0 h 965568"/>
                <a:gd name="connsiteX8" fmla="*/ 645585 w 5472608"/>
                <a:gd name="connsiteY8" fmla="*/ 16575 h 965568"/>
                <a:gd name="connsiteX9" fmla="*/ 714548 w 5472608"/>
                <a:gd name="connsiteY9" fmla="*/ 65075 h 965568"/>
                <a:gd name="connsiteX10" fmla="*/ 756294 w 5472608"/>
                <a:gd name="connsiteY10" fmla="*/ 145293 h 965568"/>
                <a:gd name="connsiteX11" fmla="*/ 590537 w 5472608"/>
                <a:gd name="connsiteY11" fmla="*/ 165757 h 965568"/>
                <a:gd name="connsiteX12" fmla="*/ 568641 w 5472608"/>
                <a:gd name="connsiteY12" fmla="*/ 116644 h 965568"/>
                <a:gd name="connsiteX13" fmla="*/ 530783 w 5472608"/>
                <a:gd name="connsiteY13" fmla="*/ 102319 h 965568"/>
                <a:gd name="connsiteX14" fmla="*/ 467754 w 5472608"/>
                <a:gd name="connsiteY14" fmla="*/ 143247 h 965568"/>
                <a:gd name="connsiteX15" fmla="*/ 443607 w 5472608"/>
                <a:gd name="connsiteY15" fmla="*/ 269304 h 965568"/>
                <a:gd name="connsiteX16" fmla="*/ 504998 w 5472608"/>
                <a:gd name="connsiteY16" fmla="*/ 224488 h 965568"/>
                <a:gd name="connsiteX17" fmla="*/ 577850 w 5472608"/>
                <a:gd name="connsiteY17" fmla="*/ 209959 h 965568"/>
                <a:gd name="connsiteX18" fmla="*/ 713525 w 5472608"/>
                <a:gd name="connsiteY18" fmla="*/ 267258 h 965568"/>
                <a:gd name="connsiteX19" fmla="*/ 768982 w 5472608"/>
                <a:gd name="connsiteY19" fmla="*/ 412551 h 965568"/>
                <a:gd name="connsiteX20" fmla="*/ 740947 w 5472608"/>
                <a:gd name="connsiteY20" fmla="*/ 521010 h 965568"/>
                <a:gd name="connsiteX21" fmla="*/ 663184 w 5472608"/>
                <a:gd name="connsiteY21" fmla="*/ 595294 h 965568"/>
                <a:gd name="connsiteX22" fmla="*/ 632814 w 5472608"/>
                <a:gd name="connsiteY22" fmla="*/ 605528 h 965568"/>
                <a:gd name="connsiteX23" fmla="*/ 5472608 w 5472608"/>
                <a:gd name="connsiteY23" fmla="*/ 605528 h 965568"/>
                <a:gd name="connsiteX24" fmla="*/ 5472608 w 5472608"/>
                <a:gd name="connsiteY24" fmla="*/ 965568 h 965568"/>
                <a:gd name="connsiteX0" fmla="*/ 0 w 5472608"/>
                <a:gd name="connsiteY0" fmla="*/ 605528 h 965568"/>
                <a:gd name="connsiteX1" fmla="*/ 437442 w 5472608"/>
                <a:gd name="connsiteY1" fmla="*/ 605528 h 965568"/>
                <a:gd name="connsiteX2" fmla="*/ 394084 w 5472608"/>
                <a:gd name="connsiteY2" fmla="*/ 589768 h 965568"/>
                <a:gd name="connsiteX3" fmla="*/ 307113 w 5472608"/>
                <a:gd name="connsiteY3" fmla="*/ 491746 h 965568"/>
                <a:gd name="connsiteX4" fmla="*/ 274575 w 5472608"/>
                <a:gd name="connsiteY4" fmla="*/ 313506 h 965568"/>
                <a:gd name="connsiteX5" fmla="*/ 342924 w 5472608"/>
                <a:gd name="connsiteY5" fmla="*/ 75511 h 965568"/>
                <a:gd name="connsiteX6" fmla="*/ 532420 w 5472608"/>
                <a:gd name="connsiteY6" fmla="*/ 0 h 965568"/>
                <a:gd name="connsiteX7" fmla="*/ 645585 w 5472608"/>
                <a:gd name="connsiteY7" fmla="*/ 16575 h 965568"/>
                <a:gd name="connsiteX8" fmla="*/ 714548 w 5472608"/>
                <a:gd name="connsiteY8" fmla="*/ 65075 h 965568"/>
                <a:gd name="connsiteX9" fmla="*/ 756294 w 5472608"/>
                <a:gd name="connsiteY9" fmla="*/ 145293 h 965568"/>
                <a:gd name="connsiteX10" fmla="*/ 590537 w 5472608"/>
                <a:gd name="connsiteY10" fmla="*/ 165757 h 965568"/>
                <a:gd name="connsiteX11" fmla="*/ 568641 w 5472608"/>
                <a:gd name="connsiteY11" fmla="*/ 116644 h 965568"/>
                <a:gd name="connsiteX12" fmla="*/ 530783 w 5472608"/>
                <a:gd name="connsiteY12" fmla="*/ 102319 h 965568"/>
                <a:gd name="connsiteX13" fmla="*/ 467754 w 5472608"/>
                <a:gd name="connsiteY13" fmla="*/ 143247 h 965568"/>
                <a:gd name="connsiteX14" fmla="*/ 443607 w 5472608"/>
                <a:gd name="connsiteY14" fmla="*/ 269304 h 965568"/>
                <a:gd name="connsiteX15" fmla="*/ 504998 w 5472608"/>
                <a:gd name="connsiteY15" fmla="*/ 224488 h 965568"/>
                <a:gd name="connsiteX16" fmla="*/ 577850 w 5472608"/>
                <a:gd name="connsiteY16" fmla="*/ 209959 h 965568"/>
                <a:gd name="connsiteX17" fmla="*/ 713525 w 5472608"/>
                <a:gd name="connsiteY17" fmla="*/ 267258 h 965568"/>
                <a:gd name="connsiteX18" fmla="*/ 768982 w 5472608"/>
                <a:gd name="connsiteY18" fmla="*/ 412551 h 965568"/>
                <a:gd name="connsiteX19" fmla="*/ 740947 w 5472608"/>
                <a:gd name="connsiteY19" fmla="*/ 521010 h 965568"/>
                <a:gd name="connsiteX20" fmla="*/ 663184 w 5472608"/>
                <a:gd name="connsiteY20" fmla="*/ 595294 h 965568"/>
                <a:gd name="connsiteX21" fmla="*/ 632814 w 5472608"/>
                <a:gd name="connsiteY21" fmla="*/ 605528 h 965568"/>
                <a:gd name="connsiteX22" fmla="*/ 5472608 w 5472608"/>
                <a:gd name="connsiteY22" fmla="*/ 605528 h 965568"/>
                <a:gd name="connsiteX23" fmla="*/ 5472608 w 5472608"/>
                <a:gd name="connsiteY23" fmla="*/ 965568 h 965568"/>
                <a:gd name="connsiteX0" fmla="*/ 0 w 5472608"/>
                <a:gd name="connsiteY0" fmla="*/ 605528 h 605528"/>
                <a:gd name="connsiteX1" fmla="*/ 437442 w 5472608"/>
                <a:gd name="connsiteY1" fmla="*/ 605528 h 605528"/>
                <a:gd name="connsiteX2" fmla="*/ 394084 w 5472608"/>
                <a:gd name="connsiteY2" fmla="*/ 589768 h 605528"/>
                <a:gd name="connsiteX3" fmla="*/ 307113 w 5472608"/>
                <a:gd name="connsiteY3" fmla="*/ 491746 h 605528"/>
                <a:gd name="connsiteX4" fmla="*/ 274575 w 5472608"/>
                <a:gd name="connsiteY4" fmla="*/ 313506 h 605528"/>
                <a:gd name="connsiteX5" fmla="*/ 342924 w 5472608"/>
                <a:gd name="connsiteY5" fmla="*/ 75511 h 605528"/>
                <a:gd name="connsiteX6" fmla="*/ 532420 w 5472608"/>
                <a:gd name="connsiteY6" fmla="*/ 0 h 605528"/>
                <a:gd name="connsiteX7" fmla="*/ 645585 w 5472608"/>
                <a:gd name="connsiteY7" fmla="*/ 16575 h 605528"/>
                <a:gd name="connsiteX8" fmla="*/ 714548 w 5472608"/>
                <a:gd name="connsiteY8" fmla="*/ 65075 h 605528"/>
                <a:gd name="connsiteX9" fmla="*/ 756294 w 5472608"/>
                <a:gd name="connsiteY9" fmla="*/ 145293 h 605528"/>
                <a:gd name="connsiteX10" fmla="*/ 590537 w 5472608"/>
                <a:gd name="connsiteY10" fmla="*/ 165757 h 605528"/>
                <a:gd name="connsiteX11" fmla="*/ 568641 w 5472608"/>
                <a:gd name="connsiteY11" fmla="*/ 116644 h 605528"/>
                <a:gd name="connsiteX12" fmla="*/ 530783 w 5472608"/>
                <a:gd name="connsiteY12" fmla="*/ 102319 h 605528"/>
                <a:gd name="connsiteX13" fmla="*/ 467754 w 5472608"/>
                <a:gd name="connsiteY13" fmla="*/ 143247 h 605528"/>
                <a:gd name="connsiteX14" fmla="*/ 443607 w 5472608"/>
                <a:gd name="connsiteY14" fmla="*/ 269304 h 605528"/>
                <a:gd name="connsiteX15" fmla="*/ 504998 w 5472608"/>
                <a:gd name="connsiteY15" fmla="*/ 224488 h 605528"/>
                <a:gd name="connsiteX16" fmla="*/ 577850 w 5472608"/>
                <a:gd name="connsiteY16" fmla="*/ 209959 h 605528"/>
                <a:gd name="connsiteX17" fmla="*/ 713525 w 5472608"/>
                <a:gd name="connsiteY17" fmla="*/ 267258 h 605528"/>
                <a:gd name="connsiteX18" fmla="*/ 768982 w 5472608"/>
                <a:gd name="connsiteY18" fmla="*/ 412551 h 605528"/>
                <a:gd name="connsiteX19" fmla="*/ 740947 w 5472608"/>
                <a:gd name="connsiteY19" fmla="*/ 521010 h 605528"/>
                <a:gd name="connsiteX20" fmla="*/ 663184 w 5472608"/>
                <a:gd name="connsiteY20" fmla="*/ 595294 h 605528"/>
                <a:gd name="connsiteX21" fmla="*/ 632814 w 5472608"/>
                <a:gd name="connsiteY21" fmla="*/ 605528 h 605528"/>
                <a:gd name="connsiteX22" fmla="*/ 5472608 w 5472608"/>
                <a:gd name="connsiteY22" fmla="*/ 605528 h 60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2608" h="605528">
                  <a:moveTo>
                    <a:pt x="0" y="605528"/>
                  </a:moveTo>
                  <a:lnTo>
                    <a:pt x="437442" y="605528"/>
                  </a:lnTo>
                  <a:lnTo>
                    <a:pt x="394084" y="589768"/>
                  </a:lnTo>
                  <a:cubicBezTo>
                    <a:pt x="357795" y="569305"/>
                    <a:pt x="328804" y="536630"/>
                    <a:pt x="307113" y="491746"/>
                  </a:cubicBezTo>
                  <a:cubicBezTo>
                    <a:pt x="285421" y="446862"/>
                    <a:pt x="274575" y="387449"/>
                    <a:pt x="274575" y="313506"/>
                  </a:cubicBezTo>
                  <a:cubicBezTo>
                    <a:pt x="274575" y="205184"/>
                    <a:pt x="297358" y="125852"/>
                    <a:pt x="342924" y="75511"/>
                  </a:cubicBezTo>
                  <a:cubicBezTo>
                    <a:pt x="388491" y="25170"/>
                    <a:pt x="451656" y="0"/>
                    <a:pt x="532420" y="0"/>
                  </a:cubicBezTo>
                  <a:cubicBezTo>
                    <a:pt x="580169" y="0"/>
                    <a:pt x="617891" y="5525"/>
                    <a:pt x="645585" y="16575"/>
                  </a:cubicBezTo>
                  <a:cubicBezTo>
                    <a:pt x="673279" y="27626"/>
                    <a:pt x="696267" y="43792"/>
                    <a:pt x="714548" y="65075"/>
                  </a:cubicBezTo>
                  <a:cubicBezTo>
                    <a:pt x="732829" y="86357"/>
                    <a:pt x="746745" y="113097"/>
                    <a:pt x="756294" y="145293"/>
                  </a:cubicBezTo>
                  <a:lnTo>
                    <a:pt x="590537" y="165757"/>
                  </a:lnTo>
                  <a:cubicBezTo>
                    <a:pt x="586172" y="142565"/>
                    <a:pt x="578873" y="126193"/>
                    <a:pt x="568641" y="116644"/>
                  </a:cubicBezTo>
                  <a:cubicBezTo>
                    <a:pt x="558409" y="107094"/>
                    <a:pt x="545790" y="102319"/>
                    <a:pt x="530783" y="102319"/>
                  </a:cubicBezTo>
                  <a:cubicBezTo>
                    <a:pt x="503770" y="102319"/>
                    <a:pt x="482761" y="115962"/>
                    <a:pt x="467754" y="143247"/>
                  </a:cubicBezTo>
                  <a:cubicBezTo>
                    <a:pt x="456840" y="162892"/>
                    <a:pt x="448791" y="204911"/>
                    <a:pt x="443607" y="269304"/>
                  </a:cubicBezTo>
                  <a:cubicBezTo>
                    <a:pt x="463525" y="249113"/>
                    <a:pt x="483989" y="234175"/>
                    <a:pt x="504998" y="224488"/>
                  </a:cubicBezTo>
                  <a:cubicBezTo>
                    <a:pt x="526008" y="214802"/>
                    <a:pt x="550292" y="209959"/>
                    <a:pt x="577850" y="209959"/>
                  </a:cubicBezTo>
                  <a:cubicBezTo>
                    <a:pt x="631329" y="209959"/>
                    <a:pt x="676554" y="229059"/>
                    <a:pt x="713525" y="267258"/>
                  </a:cubicBezTo>
                  <a:cubicBezTo>
                    <a:pt x="750496" y="305457"/>
                    <a:pt x="768982" y="353888"/>
                    <a:pt x="768982" y="412551"/>
                  </a:cubicBezTo>
                  <a:cubicBezTo>
                    <a:pt x="768982" y="452115"/>
                    <a:pt x="759637" y="488268"/>
                    <a:pt x="740947" y="521010"/>
                  </a:cubicBezTo>
                  <a:cubicBezTo>
                    <a:pt x="722256" y="553752"/>
                    <a:pt x="696335" y="578513"/>
                    <a:pt x="663184" y="595294"/>
                  </a:cubicBezTo>
                  <a:lnTo>
                    <a:pt x="632814" y="605528"/>
                  </a:lnTo>
                  <a:lnTo>
                    <a:pt x="5472608" y="605528"/>
                  </a:lnTo>
                </a:path>
              </a:pathLst>
            </a:custGeom>
            <a:noFill/>
            <a:ln w="9525" cap="rnd">
              <a:solidFill>
                <a:schemeClr val="tx2"/>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34" name="フリーフォーム: 図形 159">
              <a:extLst>
                <a:ext uri="{FF2B5EF4-FFF2-40B4-BE49-F238E27FC236}">
                  <a16:creationId xmlns:a16="http://schemas.microsoft.com/office/drawing/2014/main" id="{68D94E12-CF62-B9D0-F505-76C2C8C29379}"/>
                </a:ext>
              </a:extLst>
            </p:cNvPr>
            <p:cNvSpPr/>
            <p:nvPr/>
          </p:nvSpPr>
          <p:spPr>
            <a:xfrm>
              <a:off x="6844101" y="4294921"/>
              <a:ext cx="161664" cy="203411"/>
            </a:xfrm>
            <a:custGeom>
              <a:avLst/>
              <a:gdLst/>
              <a:ahLst/>
              <a:cxnLst/>
              <a:rect l="l" t="t" r="r" b="b"/>
              <a:pathLst>
                <a:path w="161664" h="203411">
                  <a:moveTo>
                    <a:pt x="81855" y="0"/>
                  </a:moveTo>
                  <a:cubicBezTo>
                    <a:pt x="104502" y="0"/>
                    <a:pt x="123465" y="8868"/>
                    <a:pt x="138745" y="26603"/>
                  </a:cubicBezTo>
                  <a:cubicBezTo>
                    <a:pt x="154024" y="44338"/>
                    <a:pt x="161664" y="70123"/>
                    <a:pt x="161664" y="103956"/>
                  </a:cubicBezTo>
                  <a:cubicBezTo>
                    <a:pt x="161664" y="136971"/>
                    <a:pt x="154297" y="161801"/>
                    <a:pt x="139563" y="178445"/>
                  </a:cubicBezTo>
                  <a:cubicBezTo>
                    <a:pt x="124829" y="195089"/>
                    <a:pt x="106548" y="203411"/>
                    <a:pt x="84720" y="203411"/>
                  </a:cubicBezTo>
                  <a:cubicBezTo>
                    <a:pt x="60982" y="203411"/>
                    <a:pt x="40927" y="194202"/>
                    <a:pt x="24556" y="175785"/>
                  </a:cubicBezTo>
                  <a:cubicBezTo>
                    <a:pt x="8185" y="157367"/>
                    <a:pt x="0" y="131924"/>
                    <a:pt x="0" y="99454"/>
                  </a:cubicBezTo>
                  <a:cubicBezTo>
                    <a:pt x="0" y="67531"/>
                    <a:pt x="7844" y="42974"/>
                    <a:pt x="23533" y="25784"/>
                  </a:cubicBezTo>
                  <a:cubicBezTo>
                    <a:pt x="39222" y="8595"/>
                    <a:pt x="58663" y="0"/>
                    <a:pt x="81855" y="0"/>
                  </a:cubicBezTo>
                  <a:close/>
                </a:path>
              </a:pathLst>
            </a:custGeom>
            <a:noFill/>
            <a:ln w="9525" cap="rnd">
              <a:solidFill>
                <a:schemeClr val="tx2"/>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gn="l">
                <a:lnSpc>
                  <a:spcPct val="130000"/>
                </a:lnSpc>
                <a:spcAft>
                  <a:spcPts val="600"/>
                </a:spcAft>
              </a:pPr>
              <a:endParaRPr kumimoji="1" lang="ja-JP" altLang="en-US" sz="2800" dirty="0">
                <a:solidFill>
                  <a:schemeClr val="accent1"/>
                </a:solidFill>
              </a:endParaRPr>
            </a:p>
          </p:txBody>
        </p:sp>
      </p:grpSp>
      <p:pic>
        <p:nvPicPr>
          <p:cNvPr id="13" name="図 12" descr="アイコン&#10;&#10;自動的に生成された説明">
            <a:extLst>
              <a:ext uri="{FF2B5EF4-FFF2-40B4-BE49-F238E27FC236}">
                <a16:creationId xmlns:a16="http://schemas.microsoft.com/office/drawing/2014/main" id="{0562C85E-7BA9-90CF-CBF4-EA46F008E75B}"/>
              </a:ext>
            </a:extLst>
          </p:cNvPr>
          <p:cNvPicPr>
            <a:picLocks noChangeAspect="1"/>
          </p:cNvPicPr>
          <p:nvPr/>
        </p:nvPicPr>
        <p:blipFill>
          <a:blip r:embed="rId2"/>
          <a:stretch>
            <a:fillRect/>
          </a:stretch>
        </p:blipFill>
        <p:spPr>
          <a:xfrm>
            <a:off x="5808221" y="2718093"/>
            <a:ext cx="1944170" cy="1746549"/>
          </a:xfrm>
          <a:prstGeom prst="rect">
            <a:avLst/>
          </a:prstGeom>
        </p:spPr>
      </p:pic>
      <p:grpSp>
        <p:nvGrpSpPr>
          <p:cNvPr id="10" name="グループ化 9">
            <a:extLst>
              <a:ext uri="{FF2B5EF4-FFF2-40B4-BE49-F238E27FC236}">
                <a16:creationId xmlns:a16="http://schemas.microsoft.com/office/drawing/2014/main" id="{D074D980-68C4-99DE-36D9-0E12D101DFF8}"/>
              </a:ext>
            </a:extLst>
          </p:cNvPr>
          <p:cNvGrpSpPr/>
          <p:nvPr/>
        </p:nvGrpSpPr>
        <p:grpSpPr>
          <a:xfrm>
            <a:off x="561161" y="2288035"/>
            <a:ext cx="3614362" cy="2444264"/>
            <a:chOff x="561161" y="2288035"/>
            <a:chExt cx="3614362" cy="2444264"/>
          </a:xfrm>
        </p:grpSpPr>
        <p:sp>
          <p:nvSpPr>
            <p:cNvPr id="21" name="四角形: 角を丸くする 11">
              <a:extLst>
                <a:ext uri="{FF2B5EF4-FFF2-40B4-BE49-F238E27FC236}">
                  <a16:creationId xmlns:a16="http://schemas.microsoft.com/office/drawing/2014/main" id="{06B747BD-8916-BCB0-39A7-76D60E672C0C}"/>
                </a:ext>
              </a:extLst>
            </p:cNvPr>
            <p:cNvSpPr/>
            <p:nvPr/>
          </p:nvSpPr>
          <p:spPr>
            <a:xfrm>
              <a:off x="561161" y="2480103"/>
              <a:ext cx="1615113" cy="2252196"/>
            </a:xfrm>
            <a:prstGeom prst="roundRect">
              <a:avLst>
                <a:gd name="adj" fmla="val 2510"/>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endParaRPr kumimoji="1" lang="ja-JP" altLang="en-US" sz="1050" dirty="0">
                <a:solidFill>
                  <a:schemeClr val="bg1"/>
                </a:solidFill>
              </a:endParaRPr>
            </a:p>
          </p:txBody>
        </p:sp>
        <p:sp>
          <p:nvSpPr>
            <p:cNvPr id="22" name="四角形: 角を丸くする 2">
              <a:extLst>
                <a:ext uri="{FF2B5EF4-FFF2-40B4-BE49-F238E27FC236}">
                  <a16:creationId xmlns:a16="http://schemas.microsoft.com/office/drawing/2014/main" id="{519C1FB3-54F9-EF75-0BD5-1E3ABE9874E0}"/>
                </a:ext>
              </a:extLst>
            </p:cNvPr>
            <p:cNvSpPr/>
            <p:nvPr/>
          </p:nvSpPr>
          <p:spPr>
            <a:xfrm>
              <a:off x="561161" y="2288035"/>
              <a:ext cx="1615113" cy="240084"/>
            </a:xfrm>
            <a:prstGeom prst="roundRect">
              <a:avLst/>
            </a:prstGeom>
            <a:solidFill>
              <a:schemeClr val="tx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1050" dirty="0">
                  <a:solidFill>
                    <a:schemeClr val="bg1"/>
                  </a:solidFill>
                </a:rPr>
                <a:t>XXXXXX</a:t>
              </a:r>
              <a:endParaRPr kumimoji="1" lang="ja-JP" altLang="en-US" sz="1050" dirty="0">
                <a:solidFill>
                  <a:schemeClr val="bg1"/>
                </a:solidFill>
              </a:endParaRPr>
            </a:p>
          </p:txBody>
        </p:sp>
        <p:sp>
          <p:nvSpPr>
            <p:cNvPr id="23" name="矢印: 五方向 13">
              <a:extLst>
                <a:ext uri="{FF2B5EF4-FFF2-40B4-BE49-F238E27FC236}">
                  <a16:creationId xmlns:a16="http://schemas.microsoft.com/office/drawing/2014/main" id="{959951B9-2DFF-3FE1-23AD-A18482905BA8}"/>
                </a:ext>
              </a:extLst>
            </p:cNvPr>
            <p:cNvSpPr/>
            <p:nvPr/>
          </p:nvSpPr>
          <p:spPr>
            <a:xfrm rot="5400000">
              <a:off x="1104625" y="2249264"/>
              <a:ext cx="528186" cy="1296456"/>
            </a:xfrm>
            <a:prstGeom prst="homePlate">
              <a:avLst>
                <a:gd name="adj" fmla="val 240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24" name="矢印: 五方向 14">
              <a:extLst>
                <a:ext uri="{FF2B5EF4-FFF2-40B4-BE49-F238E27FC236}">
                  <a16:creationId xmlns:a16="http://schemas.microsoft.com/office/drawing/2014/main" id="{054C0824-0161-4719-2A02-A67CAE78A965}"/>
                </a:ext>
              </a:extLst>
            </p:cNvPr>
            <p:cNvSpPr/>
            <p:nvPr/>
          </p:nvSpPr>
          <p:spPr>
            <a:xfrm rot="5400000">
              <a:off x="989205" y="2991636"/>
              <a:ext cx="759024" cy="1296456"/>
            </a:xfrm>
            <a:prstGeom prst="homePlate">
              <a:avLst>
                <a:gd name="adj" fmla="val 240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25" name="四角形: 角を丸くする 17">
              <a:extLst>
                <a:ext uri="{FF2B5EF4-FFF2-40B4-BE49-F238E27FC236}">
                  <a16:creationId xmlns:a16="http://schemas.microsoft.com/office/drawing/2014/main" id="{B2D23F87-04F5-7B93-4943-6229F780DCAF}"/>
                </a:ext>
              </a:extLst>
            </p:cNvPr>
            <p:cNvSpPr/>
            <p:nvPr/>
          </p:nvSpPr>
          <p:spPr>
            <a:xfrm>
              <a:off x="2560410" y="2480103"/>
              <a:ext cx="1615113" cy="2252196"/>
            </a:xfrm>
            <a:prstGeom prst="roundRect">
              <a:avLst>
                <a:gd name="adj" fmla="val 2510"/>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endParaRPr kumimoji="1" lang="ja-JP" altLang="en-US" sz="1050" dirty="0">
                <a:solidFill>
                  <a:schemeClr val="bg1"/>
                </a:solidFill>
              </a:endParaRPr>
            </a:p>
          </p:txBody>
        </p:sp>
        <p:sp>
          <p:nvSpPr>
            <p:cNvPr id="26" name="四角形: 角を丸くする 19">
              <a:extLst>
                <a:ext uri="{FF2B5EF4-FFF2-40B4-BE49-F238E27FC236}">
                  <a16:creationId xmlns:a16="http://schemas.microsoft.com/office/drawing/2014/main" id="{9F12A948-9853-A24C-B8F2-8DEAF3F73E2F}"/>
                </a:ext>
              </a:extLst>
            </p:cNvPr>
            <p:cNvSpPr/>
            <p:nvPr/>
          </p:nvSpPr>
          <p:spPr>
            <a:xfrm>
              <a:off x="2560410" y="2288035"/>
              <a:ext cx="1615113" cy="240084"/>
            </a:xfrm>
            <a:prstGeom prst="roundRect">
              <a:avLst/>
            </a:prstGeom>
            <a:solidFill>
              <a:schemeClr val="tx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Aft>
                  <a:spcPts val="600"/>
                </a:spcAft>
              </a:pPr>
              <a:r>
                <a:rPr kumimoji="1" lang="en-US" altLang="ja-JP" sz="1050" dirty="0">
                  <a:solidFill>
                    <a:schemeClr val="bg1"/>
                  </a:solidFill>
                </a:rPr>
                <a:t>XXXXXXX</a:t>
              </a:r>
              <a:endParaRPr kumimoji="1" lang="ja-JP" altLang="en-US" sz="1050" dirty="0">
                <a:solidFill>
                  <a:schemeClr val="bg1"/>
                </a:solidFill>
              </a:endParaRPr>
            </a:p>
          </p:txBody>
        </p:sp>
        <p:sp>
          <p:nvSpPr>
            <p:cNvPr id="27" name="四角形: 角を丸くする 31">
              <a:extLst>
                <a:ext uri="{FF2B5EF4-FFF2-40B4-BE49-F238E27FC236}">
                  <a16:creationId xmlns:a16="http://schemas.microsoft.com/office/drawing/2014/main" id="{1AF74032-831E-52B5-03F9-CA87BD251DB0}"/>
                </a:ext>
              </a:extLst>
            </p:cNvPr>
            <p:cNvSpPr/>
            <p:nvPr/>
          </p:nvSpPr>
          <p:spPr>
            <a:xfrm>
              <a:off x="720489" y="4112677"/>
              <a:ext cx="1296456" cy="526231"/>
            </a:xfrm>
            <a:prstGeom prst="roundRect">
              <a:avLst>
                <a:gd name="adj" fmla="val 774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28" name="矢印: 五方向 42">
              <a:extLst>
                <a:ext uri="{FF2B5EF4-FFF2-40B4-BE49-F238E27FC236}">
                  <a16:creationId xmlns:a16="http://schemas.microsoft.com/office/drawing/2014/main" id="{B5C00824-C21D-2367-CF7D-8DDD51BD37FA}"/>
                </a:ext>
              </a:extLst>
            </p:cNvPr>
            <p:cNvSpPr/>
            <p:nvPr/>
          </p:nvSpPr>
          <p:spPr>
            <a:xfrm rot="5400000">
              <a:off x="3103873" y="2249264"/>
              <a:ext cx="528186" cy="1296456"/>
            </a:xfrm>
            <a:prstGeom prst="homePlate">
              <a:avLst>
                <a:gd name="adj" fmla="val 240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30" name="矢印: 五方向 48">
              <a:extLst>
                <a:ext uri="{FF2B5EF4-FFF2-40B4-BE49-F238E27FC236}">
                  <a16:creationId xmlns:a16="http://schemas.microsoft.com/office/drawing/2014/main" id="{3D7B3A13-F98A-A71D-8127-07EE29D241E3}"/>
                </a:ext>
              </a:extLst>
            </p:cNvPr>
            <p:cNvSpPr/>
            <p:nvPr/>
          </p:nvSpPr>
          <p:spPr>
            <a:xfrm rot="5400000">
              <a:off x="3103873" y="2876217"/>
              <a:ext cx="528186" cy="1296456"/>
            </a:xfrm>
            <a:prstGeom prst="homePlate">
              <a:avLst>
                <a:gd name="adj" fmla="val 240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72000" tIns="72000" rIns="72000" bIns="72000" rtlCol="0" anchor="t"/>
            <a:lstStyle/>
            <a:p>
              <a:pPr algn="ctr">
                <a:lnSpc>
                  <a:spcPct val="130000"/>
                </a:lnSpc>
                <a:spcAft>
                  <a:spcPts val="300"/>
                </a:spcAft>
              </a:pPr>
              <a:r>
                <a:rPr kumimoji="1" lang="en-US" altLang="ja-JP" sz="1050" dirty="0">
                  <a:solidFill>
                    <a:schemeClr val="tx1">
                      <a:lumMod val="50000"/>
                      <a:lumOff val="50000"/>
                    </a:schemeClr>
                  </a:solidFill>
                </a:rPr>
                <a:t>XXXXXXXXXX</a:t>
              </a:r>
            </a:p>
          </p:txBody>
        </p:sp>
        <p:sp>
          <p:nvSpPr>
            <p:cNvPr id="51" name="テキスト ボックス 50">
              <a:extLst>
                <a:ext uri="{FF2B5EF4-FFF2-40B4-BE49-F238E27FC236}">
                  <a16:creationId xmlns:a16="http://schemas.microsoft.com/office/drawing/2014/main" id="{381CEBB1-657A-C244-95F0-FA24B50E1518}"/>
                </a:ext>
              </a:extLst>
            </p:cNvPr>
            <p:cNvSpPr txBox="1"/>
            <p:nvPr/>
          </p:nvSpPr>
          <p:spPr>
            <a:xfrm>
              <a:off x="825222" y="3043510"/>
              <a:ext cx="2988496" cy="707886"/>
            </a:xfrm>
            <a:prstGeom prst="rect">
              <a:avLst/>
            </a:prstGeom>
            <a:solidFill>
              <a:schemeClr val="bg1">
                <a:alpha val="90000"/>
              </a:schemeClr>
            </a:solidFill>
          </p:spPr>
          <p:txBody>
            <a:bodyPr wrap="square" rtlCol="0">
              <a:spAutoFit/>
            </a:bodyPr>
            <a:lstStyle/>
            <a:p>
              <a:pPr algn="ctr">
                <a:tabLst>
                  <a:tab pos="612775" algn="l"/>
                </a:tabLst>
              </a:pPr>
              <a:r>
                <a:rPr kumimoji="1" lang="ja-JP" altLang="en-US" sz="2000" b="1" dirty="0">
                  <a:solidFill>
                    <a:schemeClr val="tx1">
                      <a:lumMod val="50000"/>
                      <a:lumOff val="50000"/>
                    </a:schemeClr>
                  </a:solidFill>
                  <a:latin typeface="Yu Gothic" panose="020B0400000000000000" pitchFamily="34" charset="-128"/>
                  <a:ea typeface="Yu Gothic" panose="020B0400000000000000" pitchFamily="34" charset="-128"/>
                </a:rPr>
                <a:t>フローチャート</a:t>
              </a:r>
              <a:endParaRPr kumimoji="1" lang="en-US" altLang="ja-JP" sz="20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2000" b="1" dirty="0">
                  <a:solidFill>
                    <a:schemeClr val="tx1">
                      <a:lumMod val="50000"/>
                      <a:lumOff val="50000"/>
                    </a:schemeClr>
                  </a:solidFill>
                  <a:latin typeface="Yu Gothic" panose="020B0400000000000000" pitchFamily="34" charset="-128"/>
                  <a:ea typeface="Yu Gothic" panose="020B0400000000000000" pitchFamily="34" charset="-128"/>
                </a:rPr>
                <a:t>イメージ写真　など</a:t>
              </a:r>
            </a:p>
          </p:txBody>
        </p:sp>
        <p:pic>
          <p:nvPicPr>
            <p:cNvPr id="20" name="図 19" descr="アイコン&#10;&#10;自動的に生成された説明">
              <a:extLst>
                <a:ext uri="{FF2B5EF4-FFF2-40B4-BE49-F238E27FC236}">
                  <a16:creationId xmlns:a16="http://schemas.microsoft.com/office/drawing/2014/main" id="{7B85CEA0-9945-9910-F48E-79FC94547E50}"/>
                </a:ext>
              </a:extLst>
            </p:cNvPr>
            <p:cNvPicPr>
              <a:picLocks noChangeAspect="1"/>
            </p:cNvPicPr>
            <p:nvPr/>
          </p:nvPicPr>
          <p:blipFill>
            <a:blip r:embed="rId3"/>
            <a:stretch>
              <a:fillRect/>
            </a:stretch>
          </p:blipFill>
          <p:spPr>
            <a:xfrm>
              <a:off x="2690828" y="3850163"/>
              <a:ext cx="1354277" cy="793475"/>
            </a:xfrm>
            <a:prstGeom prst="rect">
              <a:avLst/>
            </a:prstGeom>
          </p:spPr>
        </p:pic>
      </p:grpSp>
    </p:spTree>
    <p:extLst>
      <p:ext uri="{BB962C8B-B14F-4D97-AF65-F5344CB8AC3E}">
        <p14:creationId xmlns:p14="http://schemas.microsoft.com/office/powerpoint/2010/main" val="190092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EEE5E097-99C3-D9B0-9B21-7F1C9B515F7C}"/>
              </a:ext>
            </a:extLst>
          </p:cNvPr>
          <p:cNvSpPr/>
          <p:nvPr/>
        </p:nvSpPr>
        <p:spPr>
          <a:xfrm>
            <a:off x="334736" y="558825"/>
            <a:ext cx="4082397" cy="4381038"/>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4C386DA-60E8-1C20-1C7E-ADD73D262CBA}"/>
              </a:ext>
            </a:extLst>
          </p:cNvPr>
          <p:cNvSpPr txBox="1"/>
          <p:nvPr/>
        </p:nvSpPr>
        <p:spPr>
          <a:xfrm>
            <a:off x="442008" y="1196559"/>
            <a:ext cx="3814681" cy="861774"/>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アイデアの革新性はどこかアイデアの革新性はどこかアイデアの革新性はどこかアイデアの革新性はどこかアイデアの革新性はどこかアイデアの革新性はどこかアイデアの革新性はどこかアイデアの革新性はどこかアイデアの革新性はどこかアイデアの革新性はどこかアイデアの革新性はどこか</a:t>
            </a:r>
          </a:p>
        </p:txBody>
      </p:sp>
      <p:sp>
        <p:nvSpPr>
          <p:cNvPr id="10" name="角丸四角形 9">
            <a:extLst>
              <a:ext uri="{FF2B5EF4-FFF2-40B4-BE49-F238E27FC236}">
                <a16:creationId xmlns:a16="http://schemas.microsoft.com/office/drawing/2014/main" id="{AAE52E72-2167-58D0-E5CB-D3F75292562C}"/>
              </a:ext>
            </a:extLst>
          </p:cNvPr>
          <p:cNvSpPr/>
          <p:nvPr/>
        </p:nvSpPr>
        <p:spPr>
          <a:xfrm>
            <a:off x="4737308" y="554198"/>
            <a:ext cx="4082397" cy="4381038"/>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1D6ABCF-339D-5837-2257-C1A4237898F5}"/>
              </a:ext>
            </a:extLst>
          </p:cNvPr>
          <p:cNvSpPr txBox="1"/>
          <p:nvPr/>
        </p:nvSpPr>
        <p:spPr>
          <a:xfrm>
            <a:off x="4844580" y="1196559"/>
            <a:ext cx="3814681" cy="861774"/>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対象としている市場規模はどのくらいか対象としている市場規模はどのくらいか対象としている市場規模はどのくらいか対象としている市場規模はどのくらいか対象としている市場規模はどのくらいか対象としている市場規模はどのくらいか対象としている市場規模はどのくらいか</a:t>
            </a:r>
          </a:p>
        </p:txBody>
      </p:sp>
      <p:sp>
        <p:nvSpPr>
          <p:cNvPr id="16" name="テキスト ボックス 15">
            <a:extLst>
              <a:ext uri="{FF2B5EF4-FFF2-40B4-BE49-F238E27FC236}">
                <a16:creationId xmlns:a16="http://schemas.microsoft.com/office/drawing/2014/main" id="{11EE32C7-AC1B-6B05-5329-261517DD655F}"/>
              </a:ext>
            </a:extLst>
          </p:cNvPr>
          <p:cNvSpPr txBox="1"/>
          <p:nvPr/>
        </p:nvSpPr>
        <p:spPr>
          <a:xfrm>
            <a:off x="442006" y="888782"/>
            <a:ext cx="3814681" cy="307777"/>
          </a:xfrm>
          <a:prstGeom prst="rect">
            <a:avLst/>
          </a:prstGeom>
          <a:noFill/>
        </p:spPr>
        <p:txBody>
          <a:bodyPr wrap="square" rtlCol="0">
            <a:spAutoFit/>
          </a:bodyPr>
          <a:lstStyle/>
          <a:p>
            <a:pPr>
              <a:tabLst>
                <a:tab pos="612775" algn="l"/>
              </a:tabLst>
            </a:pPr>
            <a:r>
              <a:rPr kumimoji="1" lang="ja-JP" altLang="en-US" sz="1400" b="1" dirty="0">
                <a:solidFill>
                  <a:schemeClr val="tx2"/>
                </a:solidFill>
                <a:latin typeface="Yu Gothic" panose="020B0400000000000000" pitchFamily="34" charset="-128"/>
                <a:ea typeface="Yu Gothic" panose="020B0400000000000000" pitchFamily="34" charset="-128"/>
              </a:rPr>
              <a:t>革新性の見出し</a:t>
            </a:r>
          </a:p>
        </p:txBody>
      </p:sp>
      <p:sp>
        <p:nvSpPr>
          <p:cNvPr id="18" name="テキスト ボックス 17">
            <a:extLst>
              <a:ext uri="{FF2B5EF4-FFF2-40B4-BE49-F238E27FC236}">
                <a16:creationId xmlns:a16="http://schemas.microsoft.com/office/drawing/2014/main" id="{34FB2B15-B65E-C20F-499B-44715E56A2EF}"/>
              </a:ext>
            </a:extLst>
          </p:cNvPr>
          <p:cNvSpPr txBox="1"/>
          <p:nvPr/>
        </p:nvSpPr>
        <p:spPr>
          <a:xfrm>
            <a:off x="4871165" y="887527"/>
            <a:ext cx="3814681" cy="307777"/>
          </a:xfrm>
          <a:prstGeom prst="rect">
            <a:avLst/>
          </a:prstGeom>
          <a:noFill/>
        </p:spPr>
        <p:txBody>
          <a:bodyPr wrap="square" rtlCol="0">
            <a:spAutoFit/>
          </a:bodyPr>
          <a:lstStyle/>
          <a:p>
            <a:pPr>
              <a:tabLst>
                <a:tab pos="612775" algn="l"/>
              </a:tabLst>
            </a:pPr>
            <a:r>
              <a:rPr kumimoji="1" lang="ja-JP" altLang="en-US" sz="1400" b="1">
                <a:solidFill>
                  <a:schemeClr val="tx2"/>
                </a:solidFill>
                <a:latin typeface="Yu Gothic" panose="020B0400000000000000" pitchFamily="34" charset="-128"/>
                <a:ea typeface="Yu Gothic" panose="020B0400000000000000" pitchFamily="34" charset="-128"/>
              </a:rPr>
              <a:t>市場規模の見出し</a:t>
            </a:r>
          </a:p>
        </p:txBody>
      </p:sp>
      <p:grpSp>
        <p:nvGrpSpPr>
          <p:cNvPr id="6" name="グループ化 5">
            <a:extLst>
              <a:ext uri="{FF2B5EF4-FFF2-40B4-BE49-F238E27FC236}">
                <a16:creationId xmlns:a16="http://schemas.microsoft.com/office/drawing/2014/main" id="{D790B2FC-9259-A521-7614-12E819AA80BE}"/>
              </a:ext>
            </a:extLst>
          </p:cNvPr>
          <p:cNvGrpSpPr/>
          <p:nvPr/>
        </p:nvGrpSpPr>
        <p:grpSpPr>
          <a:xfrm>
            <a:off x="4939116" y="2110884"/>
            <a:ext cx="3615353" cy="2410234"/>
            <a:chOff x="4939116" y="2110884"/>
            <a:chExt cx="3615353" cy="2410234"/>
          </a:xfrm>
        </p:grpSpPr>
        <p:graphicFrame>
          <p:nvGraphicFramePr>
            <p:cNvPr id="19" name="グラフ 18">
              <a:extLst>
                <a:ext uri="{FF2B5EF4-FFF2-40B4-BE49-F238E27FC236}">
                  <a16:creationId xmlns:a16="http://schemas.microsoft.com/office/drawing/2014/main" id="{57E0D169-9550-900B-61AD-CE8D9DB815E4}"/>
                </a:ext>
              </a:extLst>
            </p:cNvPr>
            <p:cNvGraphicFramePr/>
            <p:nvPr>
              <p:extLst>
                <p:ext uri="{D42A27DB-BD31-4B8C-83A1-F6EECF244321}">
                  <p14:modId xmlns:p14="http://schemas.microsoft.com/office/powerpoint/2010/main" val="3212777718"/>
                </p:ext>
              </p:extLst>
            </p:nvPr>
          </p:nvGraphicFramePr>
          <p:xfrm>
            <a:off x="4939116" y="2110884"/>
            <a:ext cx="3615352" cy="2410234"/>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E9D918CB-BB45-CD22-ADEF-A174D5CE7FA8}"/>
                </a:ext>
              </a:extLst>
            </p:cNvPr>
            <p:cNvSpPr txBox="1"/>
            <p:nvPr/>
          </p:nvSpPr>
          <p:spPr>
            <a:xfrm>
              <a:off x="4939116" y="3115946"/>
              <a:ext cx="3615353" cy="400110"/>
            </a:xfrm>
            <a:prstGeom prst="rect">
              <a:avLst/>
            </a:prstGeom>
            <a:solidFill>
              <a:schemeClr val="bg1">
                <a:alpha val="90000"/>
              </a:schemeClr>
            </a:solidFill>
          </p:spPr>
          <p:txBody>
            <a:bodyPr wrap="square" rtlCol="0">
              <a:spAutoFit/>
            </a:bodyPr>
            <a:lstStyle/>
            <a:p>
              <a:pPr algn="ctr">
                <a:tabLst>
                  <a:tab pos="612775" algn="l"/>
                </a:tabLst>
              </a:pPr>
              <a:r>
                <a:rPr kumimoji="1" lang="ja-JP" altLang="en-US" sz="2000" b="1" dirty="0">
                  <a:solidFill>
                    <a:schemeClr val="tx1">
                      <a:lumMod val="50000"/>
                      <a:lumOff val="50000"/>
                    </a:schemeClr>
                  </a:solidFill>
                  <a:latin typeface="Yu Gothic" panose="020B0400000000000000" pitchFamily="34" charset="-128"/>
                  <a:ea typeface="Yu Gothic" panose="020B0400000000000000" pitchFamily="34" charset="-128"/>
                </a:rPr>
                <a:t>グラフや数値説明、図解など</a:t>
              </a:r>
            </a:p>
          </p:txBody>
        </p:sp>
      </p:grpSp>
      <p:cxnSp>
        <p:nvCxnSpPr>
          <p:cNvPr id="21" name="直線コネクタ 20">
            <a:extLst>
              <a:ext uri="{FF2B5EF4-FFF2-40B4-BE49-F238E27FC236}">
                <a16:creationId xmlns:a16="http://schemas.microsoft.com/office/drawing/2014/main" id="{05D9D27E-E638-72C5-C6C5-F7E006391051}"/>
              </a:ext>
            </a:extLst>
          </p:cNvPr>
          <p:cNvCxnSpPr>
            <a:cxnSpLocks/>
          </p:cNvCxnSpPr>
          <p:nvPr/>
        </p:nvCxnSpPr>
        <p:spPr>
          <a:xfrm>
            <a:off x="2733260" y="355446"/>
            <a:ext cx="626627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FC1DDE74-DDF6-BA20-C381-123204EB1F20}"/>
              </a:ext>
            </a:extLst>
          </p:cNvPr>
          <p:cNvSpPr txBox="1"/>
          <p:nvPr/>
        </p:nvSpPr>
        <p:spPr>
          <a:xfrm>
            <a:off x="563617" y="82667"/>
            <a:ext cx="1208985" cy="338554"/>
          </a:xfrm>
          <a:prstGeom prst="rect">
            <a:avLst/>
          </a:prstGeom>
          <a:noFill/>
        </p:spPr>
        <p:txBody>
          <a:bodyPr wrap="none" rtlCol="0">
            <a:spAutoFit/>
          </a:bodyPr>
          <a:lstStyle/>
          <a:p>
            <a:pPr>
              <a:tabLst>
                <a:tab pos="612775" algn="l"/>
              </a:tabLst>
            </a:pPr>
            <a:r>
              <a:rPr kumimoji="1" lang="ja-JP" altLang="en-US" sz="1600" b="1">
                <a:solidFill>
                  <a:schemeClr val="tx2"/>
                </a:solidFill>
                <a:effectLst/>
                <a:latin typeface="Yu Gothic" panose="020B0400000000000000" pitchFamily="34" charset="-128"/>
                <a:ea typeface="Yu Gothic" panose="020B0400000000000000" pitchFamily="34" charset="-128"/>
              </a:rPr>
              <a:t>詳細情報</a:t>
            </a:r>
            <a:r>
              <a:rPr kumimoji="1" lang="en-US" altLang="ja-JP" sz="1600" b="1" dirty="0">
                <a:solidFill>
                  <a:schemeClr val="tx2"/>
                </a:solidFill>
                <a:latin typeface="Yu Gothic" panose="020B0400000000000000" pitchFamily="34" charset="-128"/>
                <a:ea typeface="Yu Gothic" panose="020B0400000000000000" pitchFamily="34" charset="-128"/>
              </a:rPr>
              <a:t>-2</a:t>
            </a:r>
            <a:endParaRPr kumimoji="1" lang="ja-JP" altLang="en-US" sz="1600" b="1">
              <a:solidFill>
                <a:schemeClr val="tx2"/>
              </a:solidFill>
              <a:effectLst/>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6C3118B0-B334-00CA-205C-0F16CA0D8CD7}"/>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7</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sp>
        <p:nvSpPr>
          <p:cNvPr id="2" name="テキスト ボックス 1">
            <a:extLst>
              <a:ext uri="{FF2B5EF4-FFF2-40B4-BE49-F238E27FC236}">
                <a16:creationId xmlns:a16="http://schemas.microsoft.com/office/drawing/2014/main" id="{68EA0722-3F80-CCCD-B7F3-1DA9C00B3379}"/>
              </a:ext>
            </a:extLst>
          </p:cNvPr>
          <p:cNvSpPr txBox="1"/>
          <p:nvPr/>
        </p:nvSpPr>
        <p:spPr>
          <a:xfrm>
            <a:off x="631095" y="652280"/>
            <a:ext cx="646331" cy="276999"/>
          </a:xfrm>
          <a:prstGeom prst="rect">
            <a:avLst/>
          </a:prstGeom>
          <a:noFill/>
        </p:spPr>
        <p:txBody>
          <a:bodyPr wrap="none" rtlCol="0">
            <a:spAutoFit/>
          </a:bodyPr>
          <a:lstStyle/>
          <a:p>
            <a:pPr>
              <a:tabLst>
                <a:tab pos="612775" algn="l"/>
              </a:tabLst>
            </a:pPr>
            <a:r>
              <a:rPr kumimoji="1" lang="ja-JP" altLang="en-US" sz="1200" b="1">
                <a:solidFill>
                  <a:schemeClr val="tx2"/>
                </a:solidFill>
                <a:latin typeface="Yu Gothic" panose="020B0400000000000000" pitchFamily="34" charset="-128"/>
                <a:ea typeface="Yu Gothic" panose="020B0400000000000000" pitchFamily="34" charset="-128"/>
              </a:rPr>
              <a:t>革新性</a:t>
            </a:r>
          </a:p>
        </p:txBody>
      </p:sp>
      <p:grpSp>
        <p:nvGrpSpPr>
          <p:cNvPr id="3" name="グループ化 2">
            <a:extLst>
              <a:ext uri="{FF2B5EF4-FFF2-40B4-BE49-F238E27FC236}">
                <a16:creationId xmlns:a16="http://schemas.microsoft.com/office/drawing/2014/main" id="{4FEA8F3C-8E4E-6027-192B-8DAEC6FB70FF}"/>
              </a:ext>
            </a:extLst>
          </p:cNvPr>
          <p:cNvGrpSpPr/>
          <p:nvPr/>
        </p:nvGrpSpPr>
        <p:grpSpPr>
          <a:xfrm>
            <a:off x="449192" y="670386"/>
            <a:ext cx="239046" cy="236098"/>
            <a:chOff x="333502" y="3845482"/>
            <a:chExt cx="464885" cy="459151"/>
          </a:xfrm>
        </p:grpSpPr>
        <p:sp>
          <p:nvSpPr>
            <p:cNvPr id="4" name="円/楕円 3">
              <a:extLst>
                <a:ext uri="{FF2B5EF4-FFF2-40B4-BE49-F238E27FC236}">
                  <a16:creationId xmlns:a16="http://schemas.microsoft.com/office/drawing/2014/main" id="{71F98EC2-F366-4510-D3F8-D7CBBF20107C}"/>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5" name="円/楕円 4">
              <a:extLst>
                <a:ext uri="{FF2B5EF4-FFF2-40B4-BE49-F238E27FC236}">
                  <a16:creationId xmlns:a16="http://schemas.microsoft.com/office/drawing/2014/main" id="{84B26DCA-5998-EB42-690D-21BC1FDBE133}"/>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27" name="テキスト ボックス 26">
            <a:extLst>
              <a:ext uri="{FF2B5EF4-FFF2-40B4-BE49-F238E27FC236}">
                <a16:creationId xmlns:a16="http://schemas.microsoft.com/office/drawing/2014/main" id="{3B11727E-D60C-230F-9287-2FC60A10FAD4}"/>
              </a:ext>
            </a:extLst>
          </p:cNvPr>
          <p:cNvSpPr txBox="1"/>
          <p:nvPr/>
        </p:nvSpPr>
        <p:spPr>
          <a:xfrm>
            <a:off x="5019647" y="648593"/>
            <a:ext cx="800219" cy="276999"/>
          </a:xfrm>
          <a:prstGeom prst="rect">
            <a:avLst/>
          </a:prstGeom>
          <a:noFill/>
        </p:spPr>
        <p:txBody>
          <a:bodyPr wrap="none" rtlCol="0">
            <a:spAutoFit/>
          </a:bodyPr>
          <a:lstStyle/>
          <a:p>
            <a:pPr>
              <a:tabLst>
                <a:tab pos="612775" algn="l"/>
              </a:tabLst>
            </a:pPr>
            <a:r>
              <a:rPr kumimoji="1" lang="ja-JP" altLang="en-US" sz="1200" b="1">
                <a:solidFill>
                  <a:schemeClr val="tx2"/>
                </a:solidFill>
                <a:latin typeface="Yu Gothic" panose="020B0400000000000000" pitchFamily="34" charset="-128"/>
                <a:ea typeface="Yu Gothic" panose="020B0400000000000000" pitchFamily="34" charset="-128"/>
              </a:rPr>
              <a:t>市場規模</a:t>
            </a:r>
          </a:p>
        </p:txBody>
      </p:sp>
      <p:grpSp>
        <p:nvGrpSpPr>
          <p:cNvPr id="28" name="グループ化 27">
            <a:extLst>
              <a:ext uri="{FF2B5EF4-FFF2-40B4-BE49-F238E27FC236}">
                <a16:creationId xmlns:a16="http://schemas.microsoft.com/office/drawing/2014/main" id="{6923CE67-F36F-35DC-760A-1C16698874F3}"/>
              </a:ext>
            </a:extLst>
          </p:cNvPr>
          <p:cNvGrpSpPr/>
          <p:nvPr/>
        </p:nvGrpSpPr>
        <p:grpSpPr>
          <a:xfrm>
            <a:off x="4837744" y="666699"/>
            <a:ext cx="239046" cy="236098"/>
            <a:chOff x="333502" y="3845482"/>
            <a:chExt cx="464885" cy="459151"/>
          </a:xfrm>
        </p:grpSpPr>
        <p:sp>
          <p:nvSpPr>
            <p:cNvPr id="29" name="円/楕円 28">
              <a:extLst>
                <a:ext uri="{FF2B5EF4-FFF2-40B4-BE49-F238E27FC236}">
                  <a16:creationId xmlns:a16="http://schemas.microsoft.com/office/drawing/2014/main" id="{AE4EC1BB-CCAA-BD47-93DF-6C0A773C8718}"/>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30" name="円/楕円 29">
              <a:extLst>
                <a:ext uri="{FF2B5EF4-FFF2-40B4-BE49-F238E27FC236}">
                  <a16:creationId xmlns:a16="http://schemas.microsoft.com/office/drawing/2014/main" id="{7F6E8E80-8496-809C-9244-20F8E48E568B}"/>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grpSp>
        <p:nvGrpSpPr>
          <p:cNvPr id="13" name="グループ化 12">
            <a:extLst>
              <a:ext uri="{FF2B5EF4-FFF2-40B4-BE49-F238E27FC236}">
                <a16:creationId xmlns:a16="http://schemas.microsoft.com/office/drawing/2014/main" id="{7CCD40C3-50F4-5E19-5940-13BD9EA65A05}"/>
              </a:ext>
            </a:extLst>
          </p:cNvPr>
          <p:cNvGrpSpPr>
            <a:grpSpLocks noChangeAspect="1"/>
          </p:cNvGrpSpPr>
          <p:nvPr/>
        </p:nvGrpSpPr>
        <p:grpSpPr>
          <a:xfrm>
            <a:off x="132858" y="68412"/>
            <a:ext cx="2606004" cy="288000"/>
            <a:chOff x="6396904" y="3981823"/>
            <a:chExt cx="5472608" cy="605528"/>
          </a:xfrm>
        </p:grpSpPr>
        <p:sp>
          <p:nvSpPr>
            <p:cNvPr id="31" name="フリーフォーム: 図形 160">
              <a:extLst>
                <a:ext uri="{FF2B5EF4-FFF2-40B4-BE49-F238E27FC236}">
                  <a16:creationId xmlns:a16="http://schemas.microsoft.com/office/drawing/2014/main" id="{2DC8335C-84A4-FE47-1C7F-937ACF934E17}"/>
                </a:ext>
              </a:extLst>
            </p:cNvPr>
            <p:cNvSpPr/>
            <p:nvPr/>
          </p:nvSpPr>
          <p:spPr>
            <a:xfrm>
              <a:off x="6396904" y="3981823"/>
              <a:ext cx="5472608" cy="605528"/>
            </a:xfrm>
            <a:custGeom>
              <a:avLst/>
              <a:gdLst>
                <a:gd name="connsiteX0" fmla="*/ 532420 w 5472608"/>
                <a:gd name="connsiteY0" fmla="*/ 0 h 965568"/>
                <a:gd name="connsiteX1" fmla="*/ 645585 w 5472608"/>
                <a:gd name="connsiteY1" fmla="*/ 16575 h 965568"/>
                <a:gd name="connsiteX2" fmla="*/ 714548 w 5472608"/>
                <a:gd name="connsiteY2" fmla="*/ 65075 h 965568"/>
                <a:gd name="connsiteX3" fmla="*/ 756294 w 5472608"/>
                <a:gd name="connsiteY3" fmla="*/ 145293 h 965568"/>
                <a:gd name="connsiteX4" fmla="*/ 590537 w 5472608"/>
                <a:gd name="connsiteY4" fmla="*/ 165757 h 965568"/>
                <a:gd name="connsiteX5" fmla="*/ 568641 w 5472608"/>
                <a:gd name="connsiteY5" fmla="*/ 116644 h 965568"/>
                <a:gd name="connsiteX6" fmla="*/ 530783 w 5472608"/>
                <a:gd name="connsiteY6" fmla="*/ 102319 h 965568"/>
                <a:gd name="connsiteX7" fmla="*/ 467754 w 5472608"/>
                <a:gd name="connsiteY7" fmla="*/ 143247 h 965568"/>
                <a:gd name="connsiteX8" fmla="*/ 443607 w 5472608"/>
                <a:gd name="connsiteY8" fmla="*/ 269304 h 965568"/>
                <a:gd name="connsiteX9" fmla="*/ 504998 w 5472608"/>
                <a:gd name="connsiteY9" fmla="*/ 224488 h 965568"/>
                <a:gd name="connsiteX10" fmla="*/ 577850 w 5472608"/>
                <a:gd name="connsiteY10" fmla="*/ 209959 h 965568"/>
                <a:gd name="connsiteX11" fmla="*/ 713525 w 5472608"/>
                <a:gd name="connsiteY11" fmla="*/ 267258 h 965568"/>
                <a:gd name="connsiteX12" fmla="*/ 768982 w 5472608"/>
                <a:gd name="connsiteY12" fmla="*/ 412551 h 965568"/>
                <a:gd name="connsiteX13" fmla="*/ 740947 w 5472608"/>
                <a:gd name="connsiteY13" fmla="*/ 521010 h 965568"/>
                <a:gd name="connsiteX14" fmla="*/ 663184 w 5472608"/>
                <a:gd name="connsiteY14" fmla="*/ 595294 h 965568"/>
                <a:gd name="connsiteX15" fmla="*/ 632814 w 5472608"/>
                <a:gd name="connsiteY15" fmla="*/ 605528 h 965568"/>
                <a:gd name="connsiteX16" fmla="*/ 5472608 w 5472608"/>
                <a:gd name="connsiteY16" fmla="*/ 605528 h 965568"/>
                <a:gd name="connsiteX17" fmla="*/ 5472608 w 5472608"/>
                <a:gd name="connsiteY17" fmla="*/ 965568 h 965568"/>
                <a:gd name="connsiteX18" fmla="*/ 0 w 5472608"/>
                <a:gd name="connsiteY18" fmla="*/ 965568 h 965568"/>
                <a:gd name="connsiteX19" fmla="*/ 0 w 5472608"/>
                <a:gd name="connsiteY19" fmla="*/ 605528 h 965568"/>
                <a:gd name="connsiteX20" fmla="*/ 437442 w 5472608"/>
                <a:gd name="connsiteY20" fmla="*/ 605528 h 965568"/>
                <a:gd name="connsiteX21" fmla="*/ 394084 w 5472608"/>
                <a:gd name="connsiteY21" fmla="*/ 589768 h 965568"/>
                <a:gd name="connsiteX22" fmla="*/ 307113 w 5472608"/>
                <a:gd name="connsiteY22" fmla="*/ 491746 h 965568"/>
                <a:gd name="connsiteX23" fmla="*/ 274575 w 5472608"/>
                <a:gd name="connsiteY23" fmla="*/ 313506 h 965568"/>
                <a:gd name="connsiteX24" fmla="*/ 342924 w 5472608"/>
                <a:gd name="connsiteY24" fmla="*/ 75511 h 965568"/>
                <a:gd name="connsiteX25" fmla="*/ 532420 w 5472608"/>
                <a:gd name="connsiteY25" fmla="*/ 0 h 965568"/>
                <a:gd name="connsiteX0" fmla="*/ 0 w 5472608"/>
                <a:gd name="connsiteY0" fmla="*/ 965568 h 1057008"/>
                <a:gd name="connsiteX1" fmla="*/ 0 w 5472608"/>
                <a:gd name="connsiteY1" fmla="*/ 605528 h 1057008"/>
                <a:gd name="connsiteX2" fmla="*/ 437442 w 5472608"/>
                <a:gd name="connsiteY2" fmla="*/ 605528 h 1057008"/>
                <a:gd name="connsiteX3" fmla="*/ 394084 w 5472608"/>
                <a:gd name="connsiteY3" fmla="*/ 589768 h 1057008"/>
                <a:gd name="connsiteX4" fmla="*/ 307113 w 5472608"/>
                <a:gd name="connsiteY4" fmla="*/ 491746 h 1057008"/>
                <a:gd name="connsiteX5" fmla="*/ 274575 w 5472608"/>
                <a:gd name="connsiteY5" fmla="*/ 313506 h 1057008"/>
                <a:gd name="connsiteX6" fmla="*/ 342924 w 5472608"/>
                <a:gd name="connsiteY6" fmla="*/ 75511 h 1057008"/>
                <a:gd name="connsiteX7" fmla="*/ 532420 w 5472608"/>
                <a:gd name="connsiteY7" fmla="*/ 0 h 1057008"/>
                <a:gd name="connsiteX8" fmla="*/ 645585 w 5472608"/>
                <a:gd name="connsiteY8" fmla="*/ 16575 h 1057008"/>
                <a:gd name="connsiteX9" fmla="*/ 714548 w 5472608"/>
                <a:gd name="connsiteY9" fmla="*/ 65075 h 1057008"/>
                <a:gd name="connsiteX10" fmla="*/ 756294 w 5472608"/>
                <a:gd name="connsiteY10" fmla="*/ 145293 h 1057008"/>
                <a:gd name="connsiteX11" fmla="*/ 590537 w 5472608"/>
                <a:gd name="connsiteY11" fmla="*/ 165757 h 1057008"/>
                <a:gd name="connsiteX12" fmla="*/ 568641 w 5472608"/>
                <a:gd name="connsiteY12" fmla="*/ 116644 h 1057008"/>
                <a:gd name="connsiteX13" fmla="*/ 530783 w 5472608"/>
                <a:gd name="connsiteY13" fmla="*/ 102319 h 1057008"/>
                <a:gd name="connsiteX14" fmla="*/ 467754 w 5472608"/>
                <a:gd name="connsiteY14" fmla="*/ 143247 h 1057008"/>
                <a:gd name="connsiteX15" fmla="*/ 443607 w 5472608"/>
                <a:gd name="connsiteY15" fmla="*/ 269304 h 1057008"/>
                <a:gd name="connsiteX16" fmla="*/ 504998 w 5472608"/>
                <a:gd name="connsiteY16" fmla="*/ 224488 h 1057008"/>
                <a:gd name="connsiteX17" fmla="*/ 577850 w 5472608"/>
                <a:gd name="connsiteY17" fmla="*/ 209959 h 1057008"/>
                <a:gd name="connsiteX18" fmla="*/ 713525 w 5472608"/>
                <a:gd name="connsiteY18" fmla="*/ 267258 h 1057008"/>
                <a:gd name="connsiteX19" fmla="*/ 768982 w 5472608"/>
                <a:gd name="connsiteY19" fmla="*/ 412551 h 1057008"/>
                <a:gd name="connsiteX20" fmla="*/ 740947 w 5472608"/>
                <a:gd name="connsiteY20" fmla="*/ 521010 h 1057008"/>
                <a:gd name="connsiteX21" fmla="*/ 663184 w 5472608"/>
                <a:gd name="connsiteY21" fmla="*/ 595294 h 1057008"/>
                <a:gd name="connsiteX22" fmla="*/ 632814 w 5472608"/>
                <a:gd name="connsiteY22" fmla="*/ 605528 h 1057008"/>
                <a:gd name="connsiteX23" fmla="*/ 5472608 w 5472608"/>
                <a:gd name="connsiteY23" fmla="*/ 605528 h 1057008"/>
                <a:gd name="connsiteX24" fmla="*/ 5472608 w 5472608"/>
                <a:gd name="connsiteY24" fmla="*/ 965568 h 1057008"/>
                <a:gd name="connsiteX25" fmla="*/ 91440 w 5472608"/>
                <a:gd name="connsiteY25" fmla="*/ 1057008 h 1057008"/>
                <a:gd name="connsiteX0" fmla="*/ 0 w 5472608"/>
                <a:gd name="connsiteY0" fmla="*/ 965568 h 965568"/>
                <a:gd name="connsiteX1" fmla="*/ 0 w 5472608"/>
                <a:gd name="connsiteY1" fmla="*/ 605528 h 965568"/>
                <a:gd name="connsiteX2" fmla="*/ 437442 w 5472608"/>
                <a:gd name="connsiteY2" fmla="*/ 605528 h 965568"/>
                <a:gd name="connsiteX3" fmla="*/ 394084 w 5472608"/>
                <a:gd name="connsiteY3" fmla="*/ 589768 h 965568"/>
                <a:gd name="connsiteX4" fmla="*/ 307113 w 5472608"/>
                <a:gd name="connsiteY4" fmla="*/ 491746 h 965568"/>
                <a:gd name="connsiteX5" fmla="*/ 274575 w 5472608"/>
                <a:gd name="connsiteY5" fmla="*/ 313506 h 965568"/>
                <a:gd name="connsiteX6" fmla="*/ 342924 w 5472608"/>
                <a:gd name="connsiteY6" fmla="*/ 75511 h 965568"/>
                <a:gd name="connsiteX7" fmla="*/ 532420 w 5472608"/>
                <a:gd name="connsiteY7" fmla="*/ 0 h 965568"/>
                <a:gd name="connsiteX8" fmla="*/ 645585 w 5472608"/>
                <a:gd name="connsiteY8" fmla="*/ 16575 h 965568"/>
                <a:gd name="connsiteX9" fmla="*/ 714548 w 5472608"/>
                <a:gd name="connsiteY9" fmla="*/ 65075 h 965568"/>
                <a:gd name="connsiteX10" fmla="*/ 756294 w 5472608"/>
                <a:gd name="connsiteY10" fmla="*/ 145293 h 965568"/>
                <a:gd name="connsiteX11" fmla="*/ 590537 w 5472608"/>
                <a:gd name="connsiteY11" fmla="*/ 165757 h 965568"/>
                <a:gd name="connsiteX12" fmla="*/ 568641 w 5472608"/>
                <a:gd name="connsiteY12" fmla="*/ 116644 h 965568"/>
                <a:gd name="connsiteX13" fmla="*/ 530783 w 5472608"/>
                <a:gd name="connsiteY13" fmla="*/ 102319 h 965568"/>
                <a:gd name="connsiteX14" fmla="*/ 467754 w 5472608"/>
                <a:gd name="connsiteY14" fmla="*/ 143247 h 965568"/>
                <a:gd name="connsiteX15" fmla="*/ 443607 w 5472608"/>
                <a:gd name="connsiteY15" fmla="*/ 269304 h 965568"/>
                <a:gd name="connsiteX16" fmla="*/ 504998 w 5472608"/>
                <a:gd name="connsiteY16" fmla="*/ 224488 h 965568"/>
                <a:gd name="connsiteX17" fmla="*/ 577850 w 5472608"/>
                <a:gd name="connsiteY17" fmla="*/ 209959 h 965568"/>
                <a:gd name="connsiteX18" fmla="*/ 713525 w 5472608"/>
                <a:gd name="connsiteY18" fmla="*/ 267258 h 965568"/>
                <a:gd name="connsiteX19" fmla="*/ 768982 w 5472608"/>
                <a:gd name="connsiteY19" fmla="*/ 412551 h 965568"/>
                <a:gd name="connsiteX20" fmla="*/ 740947 w 5472608"/>
                <a:gd name="connsiteY20" fmla="*/ 521010 h 965568"/>
                <a:gd name="connsiteX21" fmla="*/ 663184 w 5472608"/>
                <a:gd name="connsiteY21" fmla="*/ 595294 h 965568"/>
                <a:gd name="connsiteX22" fmla="*/ 632814 w 5472608"/>
                <a:gd name="connsiteY22" fmla="*/ 605528 h 965568"/>
                <a:gd name="connsiteX23" fmla="*/ 5472608 w 5472608"/>
                <a:gd name="connsiteY23" fmla="*/ 605528 h 965568"/>
                <a:gd name="connsiteX24" fmla="*/ 5472608 w 5472608"/>
                <a:gd name="connsiteY24" fmla="*/ 965568 h 965568"/>
                <a:gd name="connsiteX0" fmla="*/ 0 w 5472608"/>
                <a:gd name="connsiteY0" fmla="*/ 605528 h 965568"/>
                <a:gd name="connsiteX1" fmla="*/ 437442 w 5472608"/>
                <a:gd name="connsiteY1" fmla="*/ 605528 h 965568"/>
                <a:gd name="connsiteX2" fmla="*/ 394084 w 5472608"/>
                <a:gd name="connsiteY2" fmla="*/ 589768 h 965568"/>
                <a:gd name="connsiteX3" fmla="*/ 307113 w 5472608"/>
                <a:gd name="connsiteY3" fmla="*/ 491746 h 965568"/>
                <a:gd name="connsiteX4" fmla="*/ 274575 w 5472608"/>
                <a:gd name="connsiteY4" fmla="*/ 313506 h 965568"/>
                <a:gd name="connsiteX5" fmla="*/ 342924 w 5472608"/>
                <a:gd name="connsiteY5" fmla="*/ 75511 h 965568"/>
                <a:gd name="connsiteX6" fmla="*/ 532420 w 5472608"/>
                <a:gd name="connsiteY6" fmla="*/ 0 h 965568"/>
                <a:gd name="connsiteX7" fmla="*/ 645585 w 5472608"/>
                <a:gd name="connsiteY7" fmla="*/ 16575 h 965568"/>
                <a:gd name="connsiteX8" fmla="*/ 714548 w 5472608"/>
                <a:gd name="connsiteY8" fmla="*/ 65075 h 965568"/>
                <a:gd name="connsiteX9" fmla="*/ 756294 w 5472608"/>
                <a:gd name="connsiteY9" fmla="*/ 145293 h 965568"/>
                <a:gd name="connsiteX10" fmla="*/ 590537 w 5472608"/>
                <a:gd name="connsiteY10" fmla="*/ 165757 h 965568"/>
                <a:gd name="connsiteX11" fmla="*/ 568641 w 5472608"/>
                <a:gd name="connsiteY11" fmla="*/ 116644 h 965568"/>
                <a:gd name="connsiteX12" fmla="*/ 530783 w 5472608"/>
                <a:gd name="connsiteY12" fmla="*/ 102319 h 965568"/>
                <a:gd name="connsiteX13" fmla="*/ 467754 w 5472608"/>
                <a:gd name="connsiteY13" fmla="*/ 143247 h 965568"/>
                <a:gd name="connsiteX14" fmla="*/ 443607 w 5472608"/>
                <a:gd name="connsiteY14" fmla="*/ 269304 h 965568"/>
                <a:gd name="connsiteX15" fmla="*/ 504998 w 5472608"/>
                <a:gd name="connsiteY15" fmla="*/ 224488 h 965568"/>
                <a:gd name="connsiteX16" fmla="*/ 577850 w 5472608"/>
                <a:gd name="connsiteY16" fmla="*/ 209959 h 965568"/>
                <a:gd name="connsiteX17" fmla="*/ 713525 w 5472608"/>
                <a:gd name="connsiteY17" fmla="*/ 267258 h 965568"/>
                <a:gd name="connsiteX18" fmla="*/ 768982 w 5472608"/>
                <a:gd name="connsiteY18" fmla="*/ 412551 h 965568"/>
                <a:gd name="connsiteX19" fmla="*/ 740947 w 5472608"/>
                <a:gd name="connsiteY19" fmla="*/ 521010 h 965568"/>
                <a:gd name="connsiteX20" fmla="*/ 663184 w 5472608"/>
                <a:gd name="connsiteY20" fmla="*/ 595294 h 965568"/>
                <a:gd name="connsiteX21" fmla="*/ 632814 w 5472608"/>
                <a:gd name="connsiteY21" fmla="*/ 605528 h 965568"/>
                <a:gd name="connsiteX22" fmla="*/ 5472608 w 5472608"/>
                <a:gd name="connsiteY22" fmla="*/ 605528 h 965568"/>
                <a:gd name="connsiteX23" fmla="*/ 5472608 w 5472608"/>
                <a:gd name="connsiteY23" fmla="*/ 965568 h 965568"/>
                <a:gd name="connsiteX0" fmla="*/ 0 w 5472608"/>
                <a:gd name="connsiteY0" fmla="*/ 605528 h 605528"/>
                <a:gd name="connsiteX1" fmla="*/ 437442 w 5472608"/>
                <a:gd name="connsiteY1" fmla="*/ 605528 h 605528"/>
                <a:gd name="connsiteX2" fmla="*/ 394084 w 5472608"/>
                <a:gd name="connsiteY2" fmla="*/ 589768 h 605528"/>
                <a:gd name="connsiteX3" fmla="*/ 307113 w 5472608"/>
                <a:gd name="connsiteY3" fmla="*/ 491746 h 605528"/>
                <a:gd name="connsiteX4" fmla="*/ 274575 w 5472608"/>
                <a:gd name="connsiteY4" fmla="*/ 313506 h 605528"/>
                <a:gd name="connsiteX5" fmla="*/ 342924 w 5472608"/>
                <a:gd name="connsiteY5" fmla="*/ 75511 h 605528"/>
                <a:gd name="connsiteX6" fmla="*/ 532420 w 5472608"/>
                <a:gd name="connsiteY6" fmla="*/ 0 h 605528"/>
                <a:gd name="connsiteX7" fmla="*/ 645585 w 5472608"/>
                <a:gd name="connsiteY7" fmla="*/ 16575 h 605528"/>
                <a:gd name="connsiteX8" fmla="*/ 714548 w 5472608"/>
                <a:gd name="connsiteY8" fmla="*/ 65075 h 605528"/>
                <a:gd name="connsiteX9" fmla="*/ 756294 w 5472608"/>
                <a:gd name="connsiteY9" fmla="*/ 145293 h 605528"/>
                <a:gd name="connsiteX10" fmla="*/ 590537 w 5472608"/>
                <a:gd name="connsiteY10" fmla="*/ 165757 h 605528"/>
                <a:gd name="connsiteX11" fmla="*/ 568641 w 5472608"/>
                <a:gd name="connsiteY11" fmla="*/ 116644 h 605528"/>
                <a:gd name="connsiteX12" fmla="*/ 530783 w 5472608"/>
                <a:gd name="connsiteY12" fmla="*/ 102319 h 605528"/>
                <a:gd name="connsiteX13" fmla="*/ 467754 w 5472608"/>
                <a:gd name="connsiteY13" fmla="*/ 143247 h 605528"/>
                <a:gd name="connsiteX14" fmla="*/ 443607 w 5472608"/>
                <a:gd name="connsiteY14" fmla="*/ 269304 h 605528"/>
                <a:gd name="connsiteX15" fmla="*/ 504998 w 5472608"/>
                <a:gd name="connsiteY15" fmla="*/ 224488 h 605528"/>
                <a:gd name="connsiteX16" fmla="*/ 577850 w 5472608"/>
                <a:gd name="connsiteY16" fmla="*/ 209959 h 605528"/>
                <a:gd name="connsiteX17" fmla="*/ 713525 w 5472608"/>
                <a:gd name="connsiteY17" fmla="*/ 267258 h 605528"/>
                <a:gd name="connsiteX18" fmla="*/ 768982 w 5472608"/>
                <a:gd name="connsiteY18" fmla="*/ 412551 h 605528"/>
                <a:gd name="connsiteX19" fmla="*/ 740947 w 5472608"/>
                <a:gd name="connsiteY19" fmla="*/ 521010 h 605528"/>
                <a:gd name="connsiteX20" fmla="*/ 663184 w 5472608"/>
                <a:gd name="connsiteY20" fmla="*/ 595294 h 605528"/>
                <a:gd name="connsiteX21" fmla="*/ 632814 w 5472608"/>
                <a:gd name="connsiteY21" fmla="*/ 605528 h 605528"/>
                <a:gd name="connsiteX22" fmla="*/ 5472608 w 5472608"/>
                <a:gd name="connsiteY22" fmla="*/ 605528 h 60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2608" h="605528">
                  <a:moveTo>
                    <a:pt x="0" y="605528"/>
                  </a:moveTo>
                  <a:lnTo>
                    <a:pt x="437442" y="605528"/>
                  </a:lnTo>
                  <a:lnTo>
                    <a:pt x="394084" y="589768"/>
                  </a:lnTo>
                  <a:cubicBezTo>
                    <a:pt x="357795" y="569305"/>
                    <a:pt x="328804" y="536630"/>
                    <a:pt x="307113" y="491746"/>
                  </a:cubicBezTo>
                  <a:cubicBezTo>
                    <a:pt x="285421" y="446862"/>
                    <a:pt x="274575" y="387449"/>
                    <a:pt x="274575" y="313506"/>
                  </a:cubicBezTo>
                  <a:cubicBezTo>
                    <a:pt x="274575" y="205184"/>
                    <a:pt x="297358" y="125852"/>
                    <a:pt x="342924" y="75511"/>
                  </a:cubicBezTo>
                  <a:cubicBezTo>
                    <a:pt x="388491" y="25170"/>
                    <a:pt x="451656" y="0"/>
                    <a:pt x="532420" y="0"/>
                  </a:cubicBezTo>
                  <a:cubicBezTo>
                    <a:pt x="580169" y="0"/>
                    <a:pt x="617891" y="5525"/>
                    <a:pt x="645585" y="16575"/>
                  </a:cubicBezTo>
                  <a:cubicBezTo>
                    <a:pt x="673279" y="27626"/>
                    <a:pt x="696267" y="43792"/>
                    <a:pt x="714548" y="65075"/>
                  </a:cubicBezTo>
                  <a:cubicBezTo>
                    <a:pt x="732829" y="86357"/>
                    <a:pt x="746745" y="113097"/>
                    <a:pt x="756294" y="145293"/>
                  </a:cubicBezTo>
                  <a:lnTo>
                    <a:pt x="590537" y="165757"/>
                  </a:lnTo>
                  <a:cubicBezTo>
                    <a:pt x="586172" y="142565"/>
                    <a:pt x="578873" y="126193"/>
                    <a:pt x="568641" y="116644"/>
                  </a:cubicBezTo>
                  <a:cubicBezTo>
                    <a:pt x="558409" y="107094"/>
                    <a:pt x="545790" y="102319"/>
                    <a:pt x="530783" y="102319"/>
                  </a:cubicBezTo>
                  <a:cubicBezTo>
                    <a:pt x="503770" y="102319"/>
                    <a:pt x="482761" y="115962"/>
                    <a:pt x="467754" y="143247"/>
                  </a:cubicBezTo>
                  <a:cubicBezTo>
                    <a:pt x="456840" y="162892"/>
                    <a:pt x="448791" y="204911"/>
                    <a:pt x="443607" y="269304"/>
                  </a:cubicBezTo>
                  <a:cubicBezTo>
                    <a:pt x="463525" y="249113"/>
                    <a:pt x="483989" y="234175"/>
                    <a:pt x="504998" y="224488"/>
                  </a:cubicBezTo>
                  <a:cubicBezTo>
                    <a:pt x="526008" y="214802"/>
                    <a:pt x="550292" y="209959"/>
                    <a:pt x="577850" y="209959"/>
                  </a:cubicBezTo>
                  <a:cubicBezTo>
                    <a:pt x="631329" y="209959"/>
                    <a:pt x="676554" y="229059"/>
                    <a:pt x="713525" y="267258"/>
                  </a:cubicBezTo>
                  <a:cubicBezTo>
                    <a:pt x="750496" y="305457"/>
                    <a:pt x="768982" y="353888"/>
                    <a:pt x="768982" y="412551"/>
                  </a:cubicBezTo>
                  <a:cubicBezTo>
                    <a:pt x="768982" y="452115"/>
                    <a:pt x="759637" y="488268"/>
                    <a:pt x="740947" y="521010"/>
                  </a:cubicBezTo>
                  <a:cubicBezTo>
                    <a:pt x="722256" y="553752"/>
                    <a:pt x="696335" y="578513"/>
                    <a:pt x="663184" y="595294"/>
                  </a:cubicBezTo>
                  <a:lnTo>
                    <a:pt x="632814" y="605528"/>
                  </a:lnTo>
                  <a:lnTo>
                    <a:pt x="5472608" y="605528"/>
                  </a:lnTo>
                </a:path>
              </a:pathLst>
            </a:custGeom>
            <a:noFill/>
            <a:ln w="9525" cap="rnd">
              <a:solidFill>
                <a:schemeClr val="tx2"/>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32" name="フリーフォーム: 図形 159">
              <a:extLst>
                <a:ext uri="{FF2B5EF4-FFF2-40B4-BE49-F238E27FC236}">
                  <a16:creationId xmlns:a16="http://schemas.microsoft.com/office/drawing/2014/main" id="{CF0D8A0A-537F-811A-C960-8C81412E5ABD}"/>
                </a:ext>
              </a:extLst>
            </p:cNvPr>
            <p:cNvSpPr/>
            <p:nvPr/>
          </p:nvSpPr>
          <p:spPr>
            <a:xfrm>
              <a:off x="6844101" y="4294921"/>
              <a:ext cx="161664" cy="203411"/>
            </a:xfrm>
            <a:custGeom>
              <a:avLst/>
              <a:gdLst/>
              <a:ahLst/>
              <a:cxnLst/>
              <a:rect l="l" t="t" r="r" b="b"/>
              <a:pathLst>
                <a:path w="161664" h="203411">
                  <a:moveTo>
                    <a:pt x="81855" y="0"/>
                  </a:moveTo>
                  <a:cubicBezTo>
                    <a:pt x="104502" y="0"/>
                    <a:pt x="123465" y="8868"/>
                    <a:pt x="138745" y="26603"/>
                  </a:cubicBezTo>
                  <a:cubicBezTo>
                    <a:pt x="154024" y="44338"/>
                    <a:pt x="161664" y="70123"/>
                    <a:pt x="161664" y="103956"/>
                  </a:cubicBezTo>
                  <a:cubicBezTo>
                    <a:pt x="161664" y="136971"/>
                    <a:pt x="154297" y="161801"/>
                    <a:pt x="139563" y="178445"/>
                  </a:cubicBezTo>
                  <a:cubicBezTo>
                    <a:pt x="124829" y="195089"/>
                    <a:pt x="106548" y="203411"/>
                    <a:pt x="84720" y="203411"/>
                  </a:cubicBezTo>
                  <a:cubicBezTo>
                    <a:pt x="60982" y="203411"/>
                    <a:pt x="40927" y="194202"/>
                    <a:pt x="24556" y="175785"/>
                  </a:cubicBezTo>
                  <a:cubicBezTo>
                    <a:pt x="8185" y="157367"/>
                    <a:pt x="0" y="131924"/>
                    <a:pt x="0" y="99454"/>
                  </a:cubicBezTo>
                  <a:cubicBezTo>
                    <a:pt x="0" y="67531"/>
                    <a:pt x="7844" y="42974"/>
                    <a:pt x="23533" y="25784"/>
                  </a:cubicBezTo>
                  <a:cubicBezTo>
                    <a:pt x="39222" y="8595"/>
                    <a:pt x="58663" y="0"/>
                    <a:pt x="81855" y="0"/>
                  </a:cubicBezTo>
                  <a:close/>
                </a:path>
              </a:pathLst>
            </a:custGeom>
            <a:noFill/>
            <a:ln w="9525" cap="rnd">
              <a:solidFill>
                <a:schemeClr val="tx2"/>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044000" bIns="108000" rtlCol="0" anchor="b">
              <a:noAutofit/>
            </a:bodyPr>
            <a:lstStyle/>
            <a:p>
              <a:pPr algn="l">
                <a:lnSpc>
                  <a:spcPct val="130000"/>
                </a:lnSpc>
                <a:spcAft>
                  <a:spcPts val="600"/>
                </a:spcAft>
              </a:pPr>
              <a:endParaRPr kumimoji="1" lang="ja-JP" altLang="en-US" sz="2800" dirty="0">
                <a:solidFill>
                  <a:schemeClr val="accent1"/>
                </a:solidFill>
              </a:endParaRPr>
            </a:p>
          </p:txBody>
        </p:sp>
      </p:grpSp>
      <p:pic>
        <p:nvPicPr>
          <p:cNvPr id="33" name="図 32" descr="アイコン が含まれている画像&#10;&#10;自動的に生成された説明">
            <a:extLst>
              <a:ext uri="{FF2B5EF4-FFF2-40B4-BE49-F238E27FC236}">
                <a16:creationId xmlns:a16="http://schemas.microsoft.com/office/drawing/2014/main" id="{1FC90B9F-9B30-737F-28F0-38258B675635}"/>
              </a:ext>
            </a:extLst>
          </p:cNvPr>
          <p:cNvPicPr>
            <a:picLocks noChangeAspect="1"/>
          </p:cNvPicPr>
          <p:nvPr/>
        </p:nvPicPr>
        <p:blipFill>
          <a:blip r:embed="rId3"/>
          <a:stretch>
            <a:fillRect/>
          </a:stretch>
        </p:blipFill>
        <p:spPr>
          <a:xfrm>
            <a:off x="1569675" y="2571750"/>
            <a:ext cx="1367136" cy="1471878"/>
          </a:xfrm>
          <a:prstGeom prst="rect">
            <a:avLst/>
          </a:prstGeom>
        </p:spPr>
      </p:pic>
      <p:sp>
        <p:nvSpPr>
          <p:cNvPr id="8" name="角丸四角形 18">
            <a:extLst>
              <a:ext uri="{FF2B5EF4-FFF2-40B4-BE49-F238E27FC236}">
                <a16:creationId xmlns:a16="http://schemas.microsoft.com/office/drawing/2014/main" id="{2BB91640-9503-02C9-7697-2EA5DCB5F017}"/>
              </a:ext>
            </a:extLst>
          </p:cNvPr>
          <p:cNvSpPr/>
          <p:nvPr/>
        </p:nvSpPr>
        <p:spPr>
          <a:xfrm>
            <a:off x="981075" y="4503550"/>
            <a:ext cx="7222840" cy="550384"/>
          </a:xfrm>
          <a:prstGeom prst="roundRect">
            <a:avLst>
              <a:gd name="adj" fmla="val 10022"/>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新規性、市場規模に記載すべき内容は、サンプルフォーマットの後ろ掲載されている</a:t>
            </a:r>
            <a:endParaRPr kumimoji="1" lang="en-US" altLang="ja-JP" sz="1200" b="1" dirty="0">
              <a:solidFill>
                <a:schemeClr val="tx1"/>
              </a:solidFill>
            </a:endParaRPr>
          </a:p>
          <a:p>
            <a:pPr algn="ctr"/>
            <a:r>
              <a:rPr kumimoji="1" lang="ja-JP" altLang="en-US" sz="1200" b="1" dirty="0">
                <a:solidFill>
                  <a:schemeClr val="tx1"/>
                </a:solidFill>
              </a:rPr>
              <a:t>「資料作成時の参考資料」のうち「革新性とは」および「市場規模、統計等データの調べ方」を参照</a:t>
            </a:r>
          </a:p>
        </p:txBody>
      </p:sp>
    </p:spTree>
    <p:extLst>
      <p:ext uri="{BB962C8B-B14F-4D97-AF65-F5344CB8AC3E}">
        <p14:creationId xmlns:p14="http://schemas.microsoft.com/office/powerpoint/2010/main" val="372359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E4DBC99-F75A-A9F9-DC40-9FDEC2A1DA6D}"/>
              </a:ext>
            </a:extLst>
          </p:cNvPr>
          <p:cNvSpPr/>
          <p:nvPr/>
        </p:nvSpPr>
        <p:spPr>
          <a:xfrm>
            <a:off x="0" y="1708637"/>
            <a:ext cx="9144000" cy="10438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資料作成時の参考資料</a:t>
            </a:r>
          </a:p>
        </p:txBody>
      </p:sp>
    </p:spTree>
    <p:extLst>
      <p:ext uri="{BB962C8B-B14F-4D97-AF65-F5344CB8AC3E}">
        <p14:creationId xmlns:p14="http://schemas.microsoft.com/office/powerpoint/2010/main" val="24406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コネクタ 20">
            <a:extLst>
              <a:ext uri="{FF2B5EF4-FFF2-40B4-BE49-F238E27FC236}">
                <a16:creationId xmlns:a16="http://schemas.microsoft.com/office/drawing/2014/main" id="{05D9D27E-E638-72C5-C6C5-F7E006391051}"/>
              </a:ext>
            </a:extLst>
          </p:cNvPr>
          <p:cNvCxnSpPr>
            <a:cxnSpLocks/>
          </p:cNvCxnSpPr>
          <p:nvPr/>
        </p:nvCxnSpPr>
        <p:spPr>
          <a:xfrm>
            <a:off x="0" y="355446"/>
            <a:ext cx="899953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FC1DDE74-DDF6-BA20-C381-123204EB1F20}"/>
              </a:ext>
            </a:extLst>
          </p:cNvPr>
          <p:cNvSpPr txBox="1"/>
          <p:nvPr/>
        </p:nvSpPr>
        <p:spPr>
          <a:xfrm>
            <a:off x="46384" y="82667"/>
            <a:ext cx="2236510" cy="338554"/>
          </a:xfrm>
          <a:prstGeom prst="rect">
            <a:avLst/>
          </a:prstGeom>
          <a:noFill/>
        </p:spPr>
        <p:txBody>
          <a:bodyPr wrap="none" rtlCol="0">
            <a:spAutoFit/>
          </a:bodyPr>
          <a:lstStyle/>
          <a:p>
            <a:pPr>
              <a:tabLst>
                <a:tab pos="612775" algn="l"/>
              </a:tabLst>
            </a:pPr>
            <a:r>
              <a:rPr kumimoji="1" lang="ja-JP" altLang="en-US" sz="1600" b="1" dirty="0">
                <a:solidFill>
                  <a:schemeClr val="tx2"/>
                </a:solidFill>
                <a:latin typeface="Yu Gothic" panose="020B0400000000000000" pitchFamily="34" charset="-128"/>
                <a:ea typeface="Yu Gothic" panose="020B0400000000000000" pitchFamily="34" charset="-128"/>
              </a:rPr>
              <a:t>資料作成時の参考資料</a:t>
            </a:r>
            <a:endParaRPr kumimoji="1" lang="ja-JP" altLang="en-US" sz="1600" b="1" dirty="0">
              <a:solidFill>
                <a:schemeClr val="tx2"/>
              </a:solidFill>
              <a:effectLst/>
              <a:latin typeface="Yu Gothic" panose="020B0400000000000000" pitchFamily="34" charset="-128"/>
              <a:ea typeface="Yu Gothic" panose="020B0400000000000000" pitchFamily="34" charset="-128"/>
            </a:endParaRPr>
          </a:p>
        </p:txBody>
      </p:sp>
      <p:sp>
        <p:nvSpPr>
          <p:cNvPr id="8" name="角丸四角形 2">
            <a:extLst>
              <a:ext uri="{FF2B5EF4-FFF2-40B4-BE49-F238E27FC236}">
                <a16:creationId xmlns:a16="http://schemas.microsoft.com/office/drawing/2014/main" id="{BFE29617-008A-59D6-DED6-8DB786DCA7F2}"/>
              </a:ext>
            </a:extLst>
          </p:cNvPr>
          <p:cNvSpPr/>
          <p:nvPr/>
        </p:nvSpPr>
        <p:spPr>
          <a:xfrm>
            <a:off x="334736" y="926431"/>
            <a:ext cx="8484969" cy="4013431"/>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EE0063E-C4D7-303D-4586-7EB56BF9A512}"/>
              </a:ext>
            </a:extLst>
          </p:cNvPr>
          <p:cNvSpPr txBox="1"/>
          <p:nvPr/>
        </p:nvSpPr>
        <p:spPr>
          <a:xfrm>
            <a:off x="3456526" y="511015"/>
            <a:ext cx="2236510" cy="400110"/>
          </a:xfrm>
          <a:prstGeom prst="rect">
            <a:avLst/>
          </a:prstGeom>
          <a:noFill/>
        </p:spPr>
        <p:txBody>
          <a:bodyPr wrap="none" rtlCol="0">
            <a:spAutoFit/>
          </a:bodyPr>
          <a:lstStyle/>
          <a:p>
            <a:pPr algn="ctr">
              <a:tabLst>
                <a:tab pos="612775" algn="l"/>
              </a:tabLst>
            </a:pPr>
            <a:r>
              <a:rPr kumimoji="1" lang="ja-JP" altLang="en-US" sz="2000" b="1" dirty="0">
                <a:solidFill>
                  <a:schemeClr val="tx2"/>
                </a:solidFill>
                <a:latin typeface="Yu Gothic" panose="020B0400000000000000" pitchFamily="34" charset="-128"/>
                <a:ea typeface="Yu Gothic" panose="020B0400000000000000" pitchFamily="34" charset="-128"/>
              </a:rPr>
              <a:t>新規事業の考え方</a:t>
            </a:r>
          </a:p>
        </p:txBody>
      </p:sp>
      <p:sp>
        <p:nvSpPr>
          <p:cNvPr id="76" name="テキスト ボックス 75">
            <a:extLst>
              <a:ext uri="{FF2B5EF4-FFF2-40B4-BE49-F238E27FC236}">
                <a16:creationId xmlns:a16="http://schemas.microsoft.com/office/drawing/2014/main" id="{B14E39D2-7E83-B4A1-395B-B2FA3C8A3D20}"/>
              </a:ext>
            </a:extLst>
          </p:cNvPr>
          <p:cNvSpPr txBox="1"/>
          <p:nvPr/>
        </p:nvSpPr>
        <p:spPr>
          <a:xfrm>
            <a:off x="543637" y="956739"/>
            <a:ext cx="8099322" cy="646331"/>
          </a:xfrm>
          <a:prstGeom prst="rect">
            <a:avLst/>
          </a:prstGeom>
          <a:noFill/>
        </p:spPr>
        <p:txBody>
          <a:bodyPr wrap="square" rtlCol="0">
            <a:spAutoFit/>
          </a:bodyPr>
          <a:lstStyle/>
          <a:p>
            <a:pPr algn="ctr">
              <a:tabLst>
                <a:tab pos="612775" algn="l"/>
              </a:tabLst>
            </a:pPr>
            <a:r>
              <a:rPr kumimoji="1" lang="ja-JP" altLang="en-US" b="1" dirty="0">
                <a:solidFill>
                  <a:schemeClr val="tx2"/>
                </a:solidFill>
                <a:latin typeface="Yu Gothic" panose="020B0400000000000000" pitchFamily="34" charset="-128"/>
                <a:ea typeface="Yu Gothic" panose="020B0400000000000000" pitchFamily="34" charset="-128"/>
              </a:rPr>
              <a:t>新規事業とは、企業が持続的な成長を達成するために</a:t>
            </a:r>
            <a:endParaRPr kumimoji="1" lang="en-US" altLang="ja-JP" b="1" dirty="0">
              <a:solidFill>
                <a:schemeClr val="tx2"/>
              </a:solidFill>
              <a:latin typeface="Yu Gothic" panose="020B0400000000000000" pitchFamily="34" charset="-128"/>
              <a:ea typeface="Yu Gothic" panose="020B0400000000000000" pitchFamily="34" charset="-128"/>
            </a:endParaRPr>
          </a:p>
          <a:p>
            <a:pPr algn="ctr">
              <a:tabLst>
                <a:tab pos="612775" algn="l"/>
              </a:tabLst>
            </a:pPr>
            <a:r>
              <a:rPr kumimoji="1" lang="ja-JP" altLang="en-US" b="1" dirty="0">
                <a:solidFill>
                  <a:schemeClr val="tx2"/>
                </a:solidFill>
                <a:latin typeface="Yu Gothic" panose="020B0400000000000000" pitchFamily="34" charset="-128"/>
                <a:ea typeface="Yu Gothic" panose="020B0400000000000000" pitchFamily="34" charset="-128"/>
              </a:rPr>
              <a:t>新たなビジネスモデルやサービスを創出する取り組み</a:t>
            </a:r>
            <a:endParaRPr kumimoji="1" lang="en-US" altLang="ja-JP" b="1" dirty="0">
              <a:solidFill>
                <a:schemeClr val="tx2"/>
              </a:solidFill>
              <a:latin typeface="Yu Gothic" panose="020B0400000000000000" pitchFamily="34" charset="-128"/>
              <a:ea typeface="Yu Gothic" panose="020B0400000000000000" pitchFamily="34" charset="-128"/>
            </a:endParaRPr>
          </a:p>
        </p:txBody>
      </p:sp>
      <p:grpSp>
        <p:nvGrpSpPr>
          <p:cNvPr id="31" name="グループ化 30">
            <a:extLst>
              <a:ext uri="{FF2B5EF4-FFF2-40B4-BE49-F238E27FC236}">
                <a16:creationId xmlns:a16="http://schemas.microsoft.com/office/drawing/2014/main" id="{D2E61B1A-7755-9C21-0959-657D026B0C6B}"/>
              </a:ext>
            </a:extLst>
          </p:cNvPr>
          <p:cNvGrpSpPr/>
          <p:nvPr/>
        </p:nvGrpSpPr>
        <p:grpSpPr>
          <a:xfrm>
            <a:off x="400836" y="1893064"/>
            <a:ext cx="4264763" cy="2877206"/>
            <a:chOff x="2079320" y="1693186"/>
            <a:chExt cx="4728969" cy="3190381"/>
          </a:xfrm>
        </p:grpSpPr>
        <p:grpSp>
          <p:nvGrpSpPr>
            <p:cNvPr id="6" name="グループ化 5">
              <a:extLst>
                <a:ext uri="{FF2B5EF4-FFF2-40B4-BE49-F238E27FC236}">
                  <a16:creationId xmlns:a16="http://schemas.microsoft.com/office/drawing/2014/main" id="{4F7F159F-DD93-F264-1E64-B5067C5F775C}"/>
                </a:ext>
              </a:extLst>
            </p:cNvPr>
            <p:cNvGrpSpPr/>
            <p:nvPr/>
          </p:nvGrpSpPr>
          <p:grpSpPr>
            <a:xfrm>
              <a:off x="2354892" y="1693186"/>
              <a:ext cx="4434214" cy="2889195"/>
              <a:chOff x="2167002" y="1743290"/>
              <a:chExt cx="4759890" cy="3056352"/>
            </a:xfrm>
          </p:grpSpPr>
          <p:sp>
            <p:nvSpPr>
              <p:cNvPr id="2" name="正方形/長方形 1">
                <a:extLst>
                  <a:ext uri="{FF2B5EF4-FFF2-40B4-BE49-F238E27FC236}">
                    <a16:creationId xmlns:a16="http://schemas.microsoft.com/office/drawing/2014/main" id="{C2B75E8A-3DAC-DE30-207D-6E5A89A51C68}"/>
                  </a:ext>
                </a:extLst>
              </p:cNvPr>
              <p:cNvSpPr/>
              <p:nvPr/>
            </p:nvSpPr>
            <p:spPr>
              <a:xfrm>
                <a:off x="2167002" y="1743290"/>
                <a:ext cx="2379945" cy="152817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p>
            </p:txBody>
          </p:sp>
          <p:sp>
            <p:nvSpPr>
              <p:cNvPr id="3" name="正方形/長方形 2">
                <a:extLst>
                  <a:ext uri="{FF2B5EF4-FFF2-40B4-BE49-F238E27FC236}">
                    <a16:creationId xmlns:a16="http://schemas.microsoft.com/office/drawing/2014/main" id="{4DA1023F-E158-F741-2500-61CC2C42B9FB}"/>
                  </a:ext>
                </a:extLst>
              </p:cNvPr>
              <p:cNvSpPr/>
              <p:nvPr/>
            </p:nvSpPr>
            <p:spPr>
              <a:xfrm>
                <a:off x="4546947" y="1743290"/>
                <a:ext cx="2379945" cy="152817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p>
            </p:txBody>
          </p:sp>
          <p:sp>
            <p:nvSpPr>
              <p:cNvPr id="4" name="正方形/長方形 3">
                <a:extLst>
                  <a:ext uri="{FF2B5EF4-FFF2-40B4-BE49-F238E27FC236}">
                    <a16:creationId xmlns:a16="http://schemas.microsoft.com/office/drawing/2014/main" id="{3786AAFF-5926-E8DF-86CA-E566C882020E}"/>
                  </a:ext>
                </a:extLst>
              </p:cNvPr>
              <p:cNvSpPr/>
              <p:nvPr/>
            </p:nvSpPr>
            <p:spPr>
              <a:xfrm>
                <a:off x="2167002" y="3271466"/>
                <a:ext cx="2379945" cy="152817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p>
            </p:txBody>
          </p:sp>
          <p:sp>
            <p:nvSpPr>
              <p:cNvPr id="5" name="正方形/長方形 4">
                <a:extLst>
                  <a:ext uri="{FF2B5EF4-FFF2-40B4-BE49-F238E27FC236}">
                    <a16:creationId xmlns:a16="http://schemas.microsoft.com/office/drawing/2014/main" id="{D5BB1B68-E54B-2D74-2EA5-E3DBDA9CAB19}"/>
                  </a:ext>
                </a:extLst>
              </p:cNvPr>
              <p:cNvSpPr/>
              <p:nvPr/>
            </p:nvSpPr>
            <p:spPr>
              <a:xfrm>
                <a:off x="4546947" y="3271466"/>
                <a:ext cx="2379945" cy="1528176"/>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p>
            </p:txBody>
          </p:sp>
        </p:grpSp>
        <p:sp>
          <p:nvSpPr>
            <p:cNvPr id="7" name="正方形/長方形 6">
              <a:extLst>
                <a:ext uri="{FF2B5EF4-FFF2-40B4-BE49-F238E27FC236}">
                  <a16:creationId xmlns:a16="http://schemas.microsoft.com/office/drawing/2014/main" id="{71E9177B-16C4-0F3C-90FD-D9D935C3C76B}"/>
                </a:ext>
              </a:extLst>
            </p:cNvPr>
            <p:cNvSpPr/>
            <p:nvPr/>
          </p:nvSpPr>
          <p:spPr>
            <a:xfrm>
              <a:off x="2354892" y="1693186"/>
              <a:ext cx="1027135" cy="27062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新市場開拓</a:t>
              </a:r>
            </a:p>
          </p:txBody>
        </p:sp>
        <p:sp>
          <p:nvSpPr>
            <p:cNvPr id="9" name="正方形/長方形 8">
              <a:extLst>
                <a:ext uri="{FF2B5EF4-FFF2-40B4-BE49-F238E27FC236}">
                  <a16:creationId xmlns:a16="http://schemas.microsoft.com/office/drawing/2014/main" id="{4C82EE1C-7425-6DC3-EC8A-43821EFF4547}"/>
                </a:ext>
              </a:extLst>
            </p:cNvPr>
            <p:cNvSpPr/>
            <p:nvPr/>
          </p:nvSpPr>
          <p:spPr>
            <a:xfrm>
              <a:off x="5761971" y="1698273"/>
              <a:ext cx="1027135" cy="27062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多角化</a:t>
              </a:r>
            </a:p>
          </p:txBody>
        </p:sp>
        <p:sp>
          <p:nvSpPr>
            <p:cNvPr id="10" name="正方形/長方形 9">
              <a:extLst>
                <a:ext uri="{FF2B5EF4-FFF2-40B4-BE49-F238E27FC236}">
                  <a16:creationId xmlns:a16="http://schemas.microsoft.com/office/drawing/2014/main" id="{4E36DAB6-07C3-F3FF-68B3-CE047780D0F3}"/>
                </a:ext>
              </a:extLst>
            </p:cNvPr>
            <p:cNvSpPr/>
            <p:nvPr/>
          </p:nvSpPr>
          <p:spPr>
            <a:xfrm>
              <a:off x="2356980" y="4313208"/>
              <a:ext cx="1027135" cy="27062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市場浸透</a:t>
              </a:r>
            </a:p>
          </p:txBody>
        </p:sp>
        <p:sp>
          <p:nvSpPr>
            <p:cNvPr id="11" name="正方形/長方形 10">
              <a:extLst>
                <a:ext uri="{FF2B5EF4-FFF2-40B4-BE49-F238E27FC236}">
                  <a16:creationId xmlns:a16="http://schemas.microsoft.com/office/drawing/2014/main" id="{217C6FB5-4E6F-DEA7-0EA6-DD554FA39C69}"/>
                </a:ext>
              </a:extLst>
            </p:cNvPr>
            <p:cNvSpPr/>
            <p:nvPr/>
          </p:nvSpPr>
          <p:spPr>
            <a:xfrm>
              <a:off x="5764059" y="4307733"/>
              <a:ext cx="1027135" cy="27062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新商品開発</a:t>
              </a:r>
            </a:p>
          </p:txBody>
        </p:sp>
        <p:sp>
          <p:nvSpPr>
            <p:cNvPr id="12" name="正方形/長方形 11">
              <a:extLst>
                <a:ext uri="{FF2B5EF4-FFF2-40B4-BE49-F238E27FC236}">
                  <a16:creationId xmlns:a16="http://schemas.microsoft.com/office/drawing/2014/main" id="{C41CF05D-AA07-8659-4C29-D11AC6494432}"/>
                </a:ext>
              </a:extLst>
            </p:cNvPr>
            <p:cNvSpPr/>
            <p:nvPr/>
          </p:nvSpPr>
          <p:spPr>
            <a:xfrm>
              <a:off x="2079320" y="1698967"/>
              <a:ext cx="255600" cy="14328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新市場</a:t>
              </a:r>
            </a:p>
          </p:txBody>
        </p:sp>
        <p:sp>
          <p:nvSpPr>
            <p:cNvPr id="14" name="正方形/長方形 13">
              <a:extLst>
                <a:ext uri="{FF2B5EF4-FFF2-40B4-BE49-F238E27FC236}">
                  <a16:creationId xmlns:a16="http://schemas.microsoft.com/office/drawing/2014/main" id="{0521AB66-C07D-FE9F-73FD-FD05C6C4914C}"/>
                </a:ext>
              </a:extLst>
            </p:cNvPr>
            <p:cNvSpPr/>
            <p:nvPr/>
          </p:nvSpPr>
          <p:spPr>
            <a:xfrm>
              <a:off x="2079320" y="3210353"/>
              <a:ext cx="255600" cy="14328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既存市場</a:t>
              </a:r>
            </a:p>
          </p:txBody>
        </p:sp>
        <p:sp>
          <p:nvSpPr>
            <p:cNvPr id="15" name="正方形/長方形 14">
              <a:extLst>
                <a:ext uri="{FF2B5EF4-FFF2-40B4-BE49-F238E27FC236}">
                  <a16:creationId xmlns:a16="http://schemas.microsoft.com/office/drawing/2014/main" id="{2DBF3B5E-E7DA-54F9-77CB-8F089DC268BA}"/>
                </a:ext>
              </a:extLst>
            </p:cNvPr>
            <p:cNvSpPr/>
            <p:nvPr/>
          </p:nvSpPr>
          <p:spPr>
            <a:xfrm>
              <a:off x="2354891" y="4627967"/>
              <a:ext cx="2196000" cy="2556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既存商品・サービス</a:t>
              </a:r>
            </a:p>
          </p:txBody>
        </p:sp>
        <p:sp>
          <p:nvSpPr>
            <p:cNvPr id="16" name="正方形/長方形 15">
              <a:extLst>
                <a:ext uri="{FF2B5EF4-FFF2-40B4-BE49-F238E27FC236}">
                  <a16:creationId xmlns:a16="http://schemas.microsoft.com/office/drawing/2014/main" id="{6C2C210E-FC0C-33D2-6275-A0FC0D5E5EC6}"/>
                </a:ext>
              </a:extLst>
            </p:cNvPr>
            <p:cNvSpPr/>
            <p:nvPr/>
          </p:nvSpPr>
          <p:spPr>
            <a:xfrm>
              <a:off x="4612289" y="4619931"/>
              <a:ext cx="2196000" cy="2556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既存商品・サービス</a:t>
              </a:r>
            </a:p>
          </p:txBody>
        </p:sp>
        <p:sp>
          <p:nvSpPr>
            <p:cNvPr id="17" name="正方形/長方形 16">
              <a:extLst>
                <a:ext uri="{FF2B5EF4-FFF2-40B4-BE49-F238E27FC236}">
                  <a16:creationId xmlns:a16="http://schemas.microsoft.com/office/drawing/2014/main" id="{30A4AD22-36E9-0FFB-280D-80BBA4A80BFA}"/>
                </a:ext>
              </a:extLst>
            </p:cNvPr>
            <p:cNvSpPr/>
            <p:nvPr/>
          </p:nvSpPr>
          <p:spPr>
            <a:xfrm>
              <a:off x="3071806" y="2085103"/>
              <a:ext cx="3404150" cy="616088"/>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dirty="0"/>
                <a:t>　　　　新領域</a:t>
              </a:r>
              <a:endParaRPr kumimoji="1" lang="en-US" altLang="ja-JP" sz="1100" b="1" dirty="0"/>
            </a:p>
            <a:p>
              <a:r>
                <a:rPr kumimoji="1" lang="ja-JP" altLang="en-US" sz="1100" b="1" dirty="0"/>
                <a:t>（破壊的イノベーション）</a:t>
              </a:r>
            </a:p>
          </p:txBody>
        </p:sp>
        <p:sp>
          <p:nvSpPr>
            <p:cNvPr id="18" name="正方形/長方形 17">
              <a:extLst>
                <a:ext uri="{FF2B5EF4-FFF2-40B4-BE49-F238E27FC236}">
                  <a16:creationId xmlns:a16="http://schemas.microsoft.com/office/drawing/2014/main" id="{B934E3A7-1DFF-12BA-377B-54B3C279E7AA}"/>
                </a:ext>
              </a:extLst>
            </p:cNvPr>
            <p:cNvSpPr/>
            <p:nvPr/>
          </p:nvSpPr>
          <p:spPr>
            <a:xfrm rot="5400000">
              <a:off x="5267886" y="2682305"/>
              <a:ext cx="1810492" cy="616088"/>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0" b="1" dirty="0"/>
            </a:p>
          </p:txBody>
        </p:sp>
        <p:sp>
          <p:nvSpPr>
            <p:cNvPr id="20" name="正方形/長方形 19">
              <a:extLst>
                <a:ext uri="{FF2B5EF4-FFF2-40B4-BE49-F238E27FC236}">
                  <a16:creationId xmlns:a16="http://schemas.microsoft.com/office/drawing/2014/main" id="{E992729C-A5FD-A2F3-38D5-256A5658D64C}"/>
                </a:ext>
              </a:extLst>
            </p:cNvPr>
            <p:cNvSpPr/>
            <p:nvPr/>
          </p:nvSpPr>
          <p:spPr>
            <a:xfrm>
              <a:off x="2768252" y="2801154"/>
              <a:ext cx="2993948" cy="1402746"/>
            </a:xfrm>
            <a:prstGeom prst="rect">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b="1" dirty="0"/>
                <a:t>　　　　　　</a:t>
              </a:r>
              <a:endParaRPr kumimoji="1" lang="en-US" altLang="ja-JP" sz="1100" b="1" dirty="0"/>
            </a:p>
            <a:p>
              <a:r>
                <a:rPr kumimoji="1" lang="ja-JP" altLang="en-US" sz="1100" b="1" dirty="0"/>
                <a:t>　　　　　　　改善領域</a:t>
              </a:r>
              <a:endParaRPr kumimoji="1" lang="en-US" altLang="ja-JP" sz="1100" b="1" dirty="0"/>
            </a:p>
            <a:p>
              <a:r>
                <a:rPr kumimoji="1" lang="ja-JP" altLang="en-US" sz="1100" b="1" dirty="0"/>
                <a:t>　　　（持続的イノベーション）</a:t>
              </a:r>
            </a:p>
          </p:txBody>
        </p:sp>
        <p:sp>
          <p:nvSpPr>
            <p:cNvPr id="23" name="正方形/長方形 22">
              <a:extLst>
                <a:ext uri="{FF2B5EF4-FFF2-40B4-BE49-F238E27FC236}">
                  <a16:creationId xmlns:a16="http://schemas.microsoft.com/office/drawing/2014/main" id="{29C8EBB1-6757-41B2-D432-297C0E0A5153}"/>
                </a:ext>
              </a:extLst>
            </p:cNvPr>
            <p:cNvSpPr/>
            <p:nvPr/>
          </p:nvSpPr>
          <p:spPr>
            <a:xfrm>
              <a:off x="2768023" y="3517248"/>
              <a:ext cx="2067024" cy="686652"/>
            </a:xfrm>
            <a:prstGeom prst="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既存領域</a:t>
              </a:r>
              <a:endParaRPr kumimoji="1" lang="en-US" altLang="ja-JP" sz="1100" b="1" dirty="0">
                <a:solidFill>
                  <a:schemeClr val="tx1"/>
                </a:solidFill>
              </a:endParaRPr>
            </a:p>
          </p:txBody>
        </p:sp>
        <p:sp>
          <p:nvSpPr>
            <p:cNvPr id="26" name="矢印: 右 25">
              <a:extLst>
                <a:ext uri="{FF2B5EF4-FFF2-40B4-BE49-F238E27FC236}">
                  <a16:creationId xmlns:a16="http://schemas.microsoft.com/office/drawing/2014/main" id="{FC240177-F87D-D5C3-B4A8-5E89728CD2B6}"/>
                </a:ext>
              </a:extLst>
            </p:cNvPr>
            <p:cNvSpPr/>
            <p:nvPr/>
          </p:nvSpPr>
          <p:spPr>
            <a:xfrm rot="19201371">
              <a:off x="5259650" y="2777765"/>
              <a:ext cx="680349" cy="300620"/>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ysClr val="windowText" lastClr="000000"/>
                  </a:solidFill>
                </a:rPr>
                <a:t>非連続</a:t>
              </a:r>
            </a:p>
          </p:txBody>
        </p:sp>
        <p:sp>
          <p:nvSpPr>
            <p:cNvPr id="27" name="矢印: 右 26">
              <a:extLst>
                <a:ext uri="{FF2B5EF4-FFF2-40B4-BE49-F238E27FC236}">
                  <a16:creationId xmlns:a16="http://schemas.microsoft.com/office/drawing/2014/main" id="{BEDB4CDD-F979-3C02-9437-B5784E866290}"/>
                </a:ext>
              </a:extLst>
            </p:cNvPr>
            <p:cNvSpPr/>
            <p:nvPr/>
          </p:nvSpPr>
          <p:spPr>
            <a:xfrm rot="19201371">
              <a:off x="4469957" y="3492989"/>
              <a:ext cx="540000" cy="288000"/>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ysClr val="windowText" lastClr="000000"/>
                  </a:solidFill>
                </a:rPr>
                <a:t>連続</a:t>
              </a:r>
            </a:p>
          </p:txBody>
        </p:sp>
      </p:grpSp>
      <p:sp>
        <p:nvSpPr>
          <p:cNvPr id="30" name="テキスト ボックス 29">
            <a:extLst>
              <a:ext uri="{FF2B5EF4-FFF2-40B4-BE49-F238E27FC236}">
                <a16:creationId xmlns:a16="http://schemas.microsoft.com/office/drawing/2014/main" id="{45EB9BEE-1F94-10CA-AB0E-8EE80314F8F8}"/>
              </a:ext>
            </a:extLst>
          </p:cNvPr>
          <p:cNvSpPr txBox="1"/>
          <p:nvPr/>
        </p:nvSpPr>
        <p:spPr>
          <a:xfrm>
            <a:off x="425575" y="4943899"/>
            <a:ext cx="8464664" cy="200055"/>
          </a:xfrm>
          <a:prstGeom prst="rect">
            <a:avLst/>
          </a:prstGeom>
          <a:noFill/>
        </p:spPr>
        <p:txBody>
          <a:bodyPr wrap="square">
            <a:spAutoFit/>
          </a:bodyPr>
          <a:lstStyle/>
          <a:p>
            <a:r>
              <a:rPr lang="ja-JP" altLang="en-US" sz="700" dirty="0"/>
              <a:t>出典：「弊社の新規事業はなぜ失敗するのか」（田所 雅之著　光文社新書刊）をもとに守屋氏作成　　　　参考資料：「新規事業を必ず生み出す経営」（守屋　実著　日本経営合理化協会出版局）</a:t>
            </a:r>
          </a:p>
        </p:txBody>
      </p:sp>
      <p:sp>
        <p:nvSpPr>
          <p:cNvPr id="33" name="テキスト ボックス 32">
            <a:extLst>
              <a:ext uri="{FF2B5EF4-FFF2-40B4-BE49-F238E27FC236}">
                <a16:creationId xmlns:a16="http://schemas.microsoft.com/office/drawing/2014/main" id="{E30D58DA-12DC-8943-90CF-BE3312EC85EC}"/>
              </a:ext>
            </a:extLst>
          </p:cNvPr>
          <p:cNvSpPr txBox="1"/>
          <p:nvPr/>
        </p:nvSpPr>
        <p:spPr>
          <a:xfrm>
            <a:off x="363256" y="1576582"/>
            <a:ext cx="4434215" cy="253916"/>
          </a:xfrm>
          <a:prstGeom prst="rect">
            <a:avLst/>
          </a:prstGeom>
          <a:noFill/>
        </p:spPr>
        <p:txBody>
          <a:bodyPr wrap="square">
            <a:spAutoFit/>
          </a:bodyPr>
          <a:lstStyle/>
          <a:p>
            <a:pPr algn="ctr"/>
            <a:r>
              <a:rPr lang="ja-JP" altLang="en-US" sz="1050" b="1" u="sng" dirty="0"/>
              <a:t>守屋実　「新規事業を必ず生み出す経営」　新規事業で狙うべき領域　</a:t>
            </a:r>
          </a:p>
        </p:txBody>
      </p:sp>
      <p:graphicFrame>
        <p:nvGraphicFramePr>
          <p:cNvPr id="35" name="表 34">
            <a:extLst>
              <a:ext uri="{FF2B5EF4-FFF2-40B4-BE49-F238E27FC236}">
                <a16:creationId xmlns:a16="http://schemas.microsoft.com/office/drawing/2014/main" id="{B7BE61E1-C7E5-D4AF-AA9C-C4F34FD36F36}"/>
              </a:ext>
            </a:extLst>
          </p:cNvPr>
          <p:cNvGraphicFramePr>
            <a:graphicFrameLocks noGrp="1"/>
          </p:cNvGraphicFramePr>
          <p:nvPr>
            <p:extLst>
              <p:ext uri="{D42A27DB-BD31-4B8C-83A1-F6EECF244321}">
                <p14:modId xmlns:p14="http://schemas.microsoft.com/office/powerpoint/2010/main" val="428536312"/>
              </p:ext>
            </p:extLst>
          </p:nvPr>
        </p:nvGraphicFramePr>
        <p:xfrm>
          <a:off x="5079070" y="3125579"/>
          <a:ext cx="3535710" cy="799935"/>
        </p:xfrm>
        <a:graphic>
          <a:graphicData uri="http://schemas.openxmlformats.org/drawingml/2006/table">
            <a:tbl>
              <a:tblPr firstRow="1" bandRow="1">
                <a:tableStyleId>{5940675A-B579-460E-94D1-54222C63F5DA}</a:tableStyleId>
              </a:tblPr>
              <a:tblGrid>
                <a:gridCol w="1178570">
                  <a:extLst>
                    <a:ext uri="{9D8B030D-6E8A-4147-A177-3AD203B41FA5}">
                      <a16:colId xmlns:a16="http://schemas.microsoft.com/office/drawing/2014/main" val="1027445475"/>
                    </a:ext>
                  </a:extLst>
                </a:gridCol>
                <a:gridCol w="1178570">
                  <a:extLst>
                    <a:ext uri="{9D8B030D-6E8A-4147-A177-3AD203B41FA5}">
                      <a16:colId xmlns:a16="http://schemas.microsoft.com/office/drawing/2014/main" val="1516371822"/>
                    </a:ext>
                  </a:extLst>
                </a:gridCol>
                <a:gridCol w="1178570">
                  <a:extLst>
                    <a:ext uri="{9D8B030D-6E8A-4147-A177-3AD203B41FA5}">
                      <a16:colId xmlns:a16="http://schemas.microsoft.com/office/drawing/2014/main" val="613177077"/>
                    </a:ext>
                  </a:extLst>
                </a:gridCol>
              </a:tblGrid>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Yu Gothic" panose="020B0400000000000000" pitchFamily="34" charset="-128"/>
                          <a:ea typeface="Yu Gothic" panose="020B0400000000000000" pitchFamily="34" charset="-128"/>
                        </a:rPr>
                        <a:t>① 全く新規の</a:t>
                      </a:r>
                      <a:endParaRPr kumimoji="1" lang="en-US" altLang="ja-JP" sz="1000" dirty="0">
                        <a:latin typeface="Yu Gothic" panose="020B0400000000000000" pitchFamily="34" charset="-128"/>
                        <a:ea typeface="Yu Gothic" panose="020B0400000000000000" pitchFamily="34"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Yu Gothic" panose="020B0400000000000000" pitchFamily="34" charset="-128"/>
                          <a:ea typeface="Yu Gothic" panose="020B0400000000000000" pitchFamily="34" charset="-128"/>
                        </a:rPr>
                        <a:t>アイディア</a:t>
                      </a:r>
                      <a:endParaRPr kumimoji="1" lang="en-US" altLang="ja-JP" sz="1000" dirty="0">
                        <a:latin typeface="Yu Gothic" panose="020B0400000000000000" pitchFamily="34" charset="-128"/>
                        <a:ea typeface="Yu Gothic" panose="020B0400000000000000" pitchFamily="34" charset="-128"/>
                      </a:endParaRPr>
                    </a:p>
                  </a:txBody>
                  <a:tcPr marL="18000" marR="18000" marT="18000" marB="18000"/>
                </a:tc>
                <a:tc>
                  <a:txBody>
                    <a:bodyPr/>
                    <a:lstStyle/>
                    <a:p>
                      <a:pPr algn="ctr">
                        <a:tabLst>
                          <a:tab pos="612775" algn="l"/>
                        </a:tabLst>
                      </a:pPr>
                      <a:r>
                        <a:rPr kumimoji="1" lang="ja-JP" altLang="en-US" sz="1000" dirty="0">
                          <a:latin typeface="Yu Gothic" panose="020B0400000000000000" pitchFamily="34" charset="-128"/>
                          <a:ea typeface="Yu Gothic" panose="020B0400000000000000" pitchFamily="34" charset="-128"/>
                        </a:rPr>
                        <a:t>② 既存のものを</a:t>
                      </a:r>
                      <a:endParaRPr kumimoji="1" lang="en-US" altLang="ja-JP" sz="1000" dirty="0">
                        <a:latin typeface="Yu Gothic" panose="020B0400000000000000" pitchFamily="34" charset="-128"/>
                        <a:ea typeface="Yu Gothic" panose="020B0400000000000000" pitchFamily="34" charset="-128"/>
                      </a:endParaRPr>
                    </a:p>
                    <a:p>
                      <a:pPr algn="ctr">
                        <a:tabLst>
                          <a:tab pos="612775" algn="l"/>
                        </a:tabLst>
                      </a:pPr>
                      <a:r>
                        <a:rPr kumimoji="1" lang="ja-JP" altLang="en-US" sz="1000" dirty="0">
                          <a:latin typeface="Yu Gothic" panose="020B0400000000000000" pitchFamily="34" charset="-128"/>
                          <a:ea typeface="Yu Gothic" panose="020B0400000000000000" pitchFamily="34" charset="-128"/>
                        </a:rPr>
                        <a:t>一部変化</a:t>
                      </a:r>
                      <a:endParaRPr kumimoji="1" lang="en-US" altLang="ja-JP" sz="1000" dirty="0">
                        <a:latin typeface="Yu Gothic" panose="020B0400000000000000" pitchFamily="34" charset="-128"/>
                        <a:ea typeface="Yu Gothic" panose="020B0400000000000000" pitchFamily="34" charset="-128"/>
                      </a:endParaRPr>
                    </a:p>
                  </a:txBody>
                  <a:tcPr marL="18000" marR="18000" marT="18000" marB="18000"/>
                </a:tc>
                <a:tc>
                  <a:txBody>
                    <a:bodyPr/>
                    <a:lstStyle/>
                    <a:p>
                      <a:pPr algn="ctr"/>
                      <a:r>
                        <a:rPr kumimoji="1" lang="ja-JP" altLang="en-US" sz="1000" dirty="0">
                          <a:latin typeface="Yu Gothic" panose="020B0400000000000000" pitchFamily="34" charset="-128"/>
                          <a:ea typeface="Yu Gothic" panose="020B0400000000000000" pitchFamily="34" charset="-128"/>
                        </a:rPr>
                        <a:t>③ 既存のものに</a:t>
                      </a:r>
                      <a:endParaRPr kumimoji="1" lang="en-US" altLang="ja-JP" sz="1000" dirty="0">
                        <a:latin typeface="Yu Gothic" panose="020B0400000000000000" pitchFamily="34" charset="-128"/>
                        <a:ea typeface="Yu Gothic" panose="020B0400000000000000" pitchFamily="34" charset="-128"/>
                      </a:endParaRPr>
                    </a:p>
                    <a:p>
                      <a:pPr algn="ctr"/>
                      <a:r>
                        <a:rPr kumimoji="1" lang="ja-JP" altLang="en-US" sz="1000" dirty="0">
                          <a:latin typeface="Yu Gothic" panose="020B0400000000000000" pitchFamily="34" charset="-128"/>
                          <a:ea typeface="Yu Gothic" panose="020B0400000000000000" pitchFamily="34" charset="-128"/>
                        </a:rPr>
                        <a:t>何かを加える</a:t>
                      </a:r>
                      <a:endParaRPr kumimoji="1" lang="ja-JP" altLang="en-US" sz="1000" dirty="0"/>
                    </a:p>
                  </a:txBody>
                  <a:tcPr marL="18000" marR="18000" marT="18000" marB="18000"/>
                </a:tc>
                <a:extLst>
                  <a:ext uri="{0D108BD9-81ED-4DB2-BD59-A6C34878D82A}">
                    <a16:rowId xmlns:a16="http://schemas.microsoft.com/office/drawing/2014/main" val="2062127322"/>
                  </a:ext>
                </a:extLst>
              </a:tr>
              <a:tr h="459135">
                <a:tc>
                  <a:txBody>
                    <a:bodyPr/>
                    <a:lstStyle/>
                    <a:p>
                      <a:endParaRPr kumimoji="1" lang="ja-JP" altLang="en-US" sz="900" dirty="0"/>
                    </a:p>
                  </a:txBody>
                  <a:tcPr marL="18000" marR="18000" marT="18000" marB="18000"/>
                </a:tc>
                <a:tc>
                  <a:txBody>
                    <a:bodyPr/>
                    <a:lstStyle/>
                    <a:p>
                      <a:endParaRPr kumimoji="1" lang="ja-JP" altLang="en-US" sz="900" dirty="0"/>
                    </a:p>
                  </a:txBody>
                  <a:tcPr marL="18000" marR="18000" marT="18000" marB="18000"/>
                </a:tc>
                <a:tc>
                  <a:txBody>
                    <a:bodyPr/>
                    <a:lstStyle/>
                    <a:p>
                      <a:endParaRPr kumimoji="1" lang="ja-JP" altLang="en-US" sz="900" dirty="0"/>
                    </a:p>
                  </a:txBody>
                  <a:tcPr marL="18000" marR="18000" marT="18000" marB="18000"/>
                </a:tc>
                <a:extLst>
                  <a:ext uri="{0D108BD9-81ED-4DB2-BD59-A6C34878D82A}">
                    <a16:rowId xmlns:a16="http://schemas.microsoft.com/office/drawing/2014/main" val="253458307"/>
                  </a:ext>
                </a:extLst>
              </a:tr>
            </a:tbl>
          </a:graphicData>
        </a:graphic>
      </p:graphicFrame>
      <p:sp>
        <p:nvSpPr>
          <p:cNvPr id="37" name="テキスト ボックス 36">
            <a:extLst>
              <a:ext uri="{FF2B5EF4-FFF2-40B4-BE49-F238E27FC236}">
                <a16:creationId xmlns:a16="http://schemas.microsoft.com/office/drawing/2014/main" id="{BA4E1C58-E26A-A2D1-6941-DAAD48A8B31E}"/>
              </a:ext>
            </a:extLst>
          </p:cNvPr>
          <p:cNvSpPr txBox="1"/>
          <p:nvPr/>
        </p:nvSpPr>
        <p:spPr>
          <a:xfrm>
            <a:off x="4880608" y="1856119"/>
            <a:ext cx="3921949" cy="1061829"/>
          </a:xfrm>
          <a:prstGeom prst="rect">
            <a:avLst/>
          </a:prstGeom>
          <a:noFill/>
        </p:spPr>
        <p:txBody>
          <a:bodyPr wrap="square" rtlCol="0">
            <a:spAutoFit/>
          </a:bodyPr>
          <a:lstStyle/>
          <a:p>
            <a:pPr>
              <a:tabLst>
                <a:tab pos="612775" algn="l"/>
              </a:tabLst>
            </a:pPr>
            <a:r>
              <a:rPr kumimoji="1" lang="ja-JP" altLang="en-US" sz="1050" dirty="0">
                <a:latin typeface="Yu Gothic" panose="020B0400000000000000" pitchFamily="34" charset="-128"/>
                <a:ea typeface="Yu Gothic" panose="020B0400000000000000" pitchFamily="34" charset="-128"/>
              </a:rPr>
              <a:t>ビジネスアイデアの革新性とは、</a:t>
            </a:r>
            <a:endParaRPr kumimoji="1" lang="en-US" altLang="ja-JP" sz="1050" dirty="0">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tabLst>
                <a:tab pos="612775" algn="l"/>
              </a:tabLst>
            </a:pPr>
            <a:r>
              <a:rPr kumimoji="1" lang="ja-JP" altLang="en-US" sz="1050" dirty="0">
                <a:latin typeface="Yu Gothic" panose="020B0400000000000000" pitchFamily="34" charset="-128"/>
                <a:ea typeface="Yu Gothic" panose="020B0400000000000000" pitchFamily="34" charset="-128"/>
              </a:rPr>
              <a:t>“これまでとは異なる製品</a:t>
            </a:r>
            <a:r>
              <a:rPr kumimoji="1" lang="en-US" altLang="ja-JP" sz="1050" dirty="0">
                <a:latin typeface="Yu Gothic" panose="020B0400000000000000" pitchFamily="34" charset="-128"/>
                <a:ea typeface="Yu Gothic" panose="020B0400000000000000" pitchFamily="34" charset="-128"/>
              </a:rPr>
              <a:t>/</a:t>
            </a:r>
            <a:r>
              <a:rPr kumimoji="1" lang="ja-JP" altLang="en-US" sz="1050" dirty="0">
                <a:latin typeface="Yu Gothic" panose="020B0400000000000000" pitchFamily="34" charset="-128"/>
                <a:ea typeface="Yu Gothic" panose="020B0400000000000000" pitchFamily="34" charset="-128"/>
              </a:rPr>
              <a:t>サービス</a:t>
            </a:r>
            <a:r>
              <a:rPr kumimoji="1" lang="en-US" altLang="ja-JP" sz="1050" dirty="0">
                <a:latin typeface="Yu Gothic" panose="020B0400000000000000" pitchFamily="34" charset="-128"/>
                <a:ea typeface="Yu Gothic" panose="020B0400000000000000" pitchFamily="34" charset="-128"/>
              </a:rPr>
              <a:t>/</a:t>
            </a:r>
            <a:r>
              <a:rPr kumimoji="1" lang="ja-JP" altLang="en-US" sz="1050" dirty="0">
                <a:latin typeface="Yu Gothic" panose="020B0400000000000000" pitchFamily="34" charset="-128"/>
                <a:ea typeface="Yu Gothic" panose="020B0400000000000000" pitchFamily="34" charset="-128"/>
              </a:rPr>
              <a:t>ビジネスモデル</a:t>
            </a:r>
            <a:r>
              <a:rPr kumimoji="1" lang="en-US" altLang="ja-JP" sz="1050" dirty="0">
                <a:latin typeface="Yu Gothic" panose="020B0400000000000000" pitchFamily="34" charset="-128"/>
                <a:ea typeface="Yu Gothic" panose="020B0400000000000000" pitchFamily="34" charset="-128"/>
              </a:rPr>
              <a:t>/</a:t>
            </a:r>
            <a:r>
              <a:rPr kumimoji="1" lang="ja-JP" altLang="en-US" sz="1050" dirty="0">
                <a:latin typeface="Yu Gothic" panose="020B0400000000000000" pitchFamily="34" charset="-128"/>
                <a:ea typeface="Yu Gothic" panose="020B0400000000000000" pitchFamily="34" charset="-128"/>
              </a:rPr>
              <a:t>販路</a:t>
            </a:r>
            <a:r>
              <a:rPr kumimoji="1" lang="en-US" altLang="ja-JP" sz="1050" dirty="0">
                <a:latin typeface="Yu Gothic" panose="020B0400000000000000" pitchFamily="34" charset="-128"/>
                <a:ea typeface="Yu Gothic" panose="020B0400000000000000" pitchFamily="34" charset="-128"/>
              </a:rPr>
              <a:t>/</a:t>
            </a:r>
            <a:r>
              <a:rPr kumimoji="1" lang="ja-JP" altLang="en-US" sz="1050" dirty="0">
                <a:latin typeface="Yu Gothic" panose="020B0400000000000000" pitchFamily="34" charset="-128"/>
                <a:ea typeface="Yu Gothic" panose="020B0400000000000000" pitchFamily="34" charset="-128"/>
              </a:rPr>
              <a:t>マーケティング</a:t>
            </a:r>
            <a:r>
              <a:rPr kumimoji="1" lang="en-US" altLang="ja-JP" sz="1050" dirty="0">
                <a:latin typeface="Yu Gothic" panose="020B0400000000000000" pitchFamily="34" charset="-128"/>
                <a:ea typeface="Yu Gothic" panose="020B0400000000000000" pitchFamily="34" charset="-128"/>
              </a:rPr>
              <a:t>/</a:t>
            </a:r>
            <a:r>
              <a:rPr kumimoji="1" lang="ja-JP" altLang="en-US" sz="1050" dirty="0">
                <a:latin typeface="Yu Gothic" panose="020B0400000000000000" pitchFamily="34" charset="-128"/>
                <a:ea typeface="Yu Gothic" panose="020B0400000000000000" pitchFamily="34" charset="-128"/>
              </a:rPr>
              <a:t>営業等を取り入れ顧客に新たな価値を提供すること”</a:t>
            </a:r>
            <a:endParaRPr kumimoji="1" lang="en-US" altLang="ja-JP" sz="1050" dirty="0">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tabLst>
                <a:tab pos="612775" algn="l"/>
              </a:tabLst>
            </a:pPr>
            <a:r>
              <a:rPr kumimoji="1" lang="ja-JP" altLang="en-US" sz="1050" dirty="0">
                <a:latin typeface="Yu Gothic" panose="020B0400000000000000" pitchFamily="34" charset="-128"/>
                <a:ea typeface="Yu Gothic" panose="020B0400000000000000" pitchFamily="34" charset="-128"/>
              </a:rPr>
              <a:t>“新たな価値”により顧客体験がどのように変化したかを明確にする</a:t>
            </a:r>
            <a:endParaRPr kumimoji="1" lang="en-US" altLang="ja-JP" sz="1050" dirty="0">
              <a:latin typeface="Yu Gothic" panose="020B0400000000000000" pitchFamily="34" charset="-128"/>
              <a:ea typeface="Yu Gothic" panose="020B0400000000000000" pitchFamily="34" charset="-128"/>
            </a:endParaRPr>
          </a:p>
        </p:txBody>
      </p:sp>
      <p:sp>
        <p:nvSpPr>
          <p:cNvPr id="39" name="テキスト ボックス 38">
            <a:extLst>
              <a:ext uri="{FF2B5EF4-FFF2-40B4-BE49-F238E27FC236}">
                <a16:creationId xmlns:a16="http://schemas.microsoft.com/office/drawing/2014/main" id="{BA743674-7667-5435-481B-E121A9D46D0A}"/>
              </a:ext>
            </a:extLst>
          </p:cNvPr>
          <p:cNvSpPr txBox="1"/>
          <p:nvPr/>
        </p:nvSpPr>
        <p:spPr>
          <a:xfrm>
            <a:off x="5101445" y="1561930"/>
            <a:ext cx="954107" cy="276999"/>
          </a:xfrm>
          <a:prstGeom prst="rect">
            <a:avLst/>
          </a:prstGeom>
          <a:noFill/>
        </p:spPr>
        <p:txBody>
          <a:bodyPr wrap="non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革新性とは</a:t>
            </a:r>
          </a:p>
        </p:txBody>
      </p:sp>
      <p:grpSp>
        <p:nvGrpSpPr>
          <p:cNvPr id="40" name="グループ化 39">
            <a:extLst>
              <a:ext uri="{FF2B5EF4-FFF2-40B4-BE49-F238E27FC236}">
                <a16:creationId xmlns:a16="http://schemas.microsoft.com/office/drawing/2014/main" id="{E7E0B49E-A5AA-8E5D-99CC-85A4F1369CEB}"/>
              </a:ext>
            </a:extLst>
          </p:cNvPr>
          <p:cNvGrpSpPr/>
          <p:nvPr/>
        </p:nvGrpSpPr>
        <p:grpSpPr>
          <a:xfrm>
            <a:off x="4919542" y="1580036"/>
            <a:ext cx="239046" cy="236098"/>
            <a:chOff x="333502" y="3845482"/>
            <a:chExt cx="464885" cy="459151"/>
          </a:xfrm>
        </p:grpSpPr>
        <p:sp>
          <p:nvSpPr>
            <p:cNvPr id="41" name="円/楕円 3">
              <a:extLst>
                <a:ext uri="{FF2B5EF4-FFF2-40B4-BE49-F238E27FC236}">
                  <a16:creationId xmlns:a16="http://schemas.microsoft.com/office/drawing/2014/main" id="{1B008B8E-8275-2BFD-8A46-D3B6B8AEFC4B}"/>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42" name="円/楕円 4">
              <a:extLst>
                <a:ext uri="{FF2B5EF4-FFF2-40B4-BE49-F238E27FC236}">
                  <a16:creationId xmlns:a16="http://schemas.microsoft.com/office/drawing/2014/main" id="{8F783E8F-850E-9167-92BC-2D9B00C208D8}"/>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grpSp>
        <p:nvGrpSpPr>
          <p:cNvPr id="43" name="グループ化 42">
            <a:extLst>
              <a:ext uri="{FF2B5EF4-FFF2-40B4-BE49-F238E27FC236}">
                <a16:creationId xmlns:a16="http://schemas.microsoft.com/office/drawing/2014/main" id="{2C595AB7-3D89-9BDE-6DB5-047563DFB29C}"/>
              </a:ext>
            </a:extLst>
          </p:cNvPr>
          <p:cNvGrpSpPr/>
          <p:nvPr/>
        </p:nvGrpSpPr>
        <p:grpSpPr>
          <a:xfrm>
            <a:off x="5132218" y="3442729"/>
            <a:ext cx="1086014" cy="526709"/>
            <a:chOff x="3051837" y="-934491"/>
            <a:chExt cx="1361566" cy="660349"/>
          </a:xfrm>
        </p:grpSpPr>
        <p:sp>
          <p:nvSpPr>
            <p:cNvPr id="44" name="テキスト ボックス 43">
              <a:extLst>
                <a:ext uri="{FF2B5EF4-FFF2-40B4-BE49-F238E27FC236}">
                  <a16:creationId xmlns:a16="http://schemas.microsoft.com/office/drawing/2014/main" id="{F2495726-0291-22DC-5C2D-B53D4D43D5B1}"/>
                </a:ext>
              </a:extLst>
            </p:cNvPr>
            <p:cNvSpPr txBox="1"/>
            <p:nvPr/>
          </p:nvSpPr>
          <p:spPr>
            <a:xfrm>
              <a:off x="3296081" y="-774300"/>
              <a:ext cx="363255" cy="289792"/>
            </a:xfrm>
            <a:prstGeom prst="rect">
              <a:avLst/>
            </a:prstGeom>
            <a:noFill/>
          </p:spPr>
          <p:txBody>
            <a:bodyPr wrap="square" rtlCol="0">
              <a:spAutoFit/>
            </a:bodyPr>
            <a:lstStyle/>
            <a:p>
              <a:r>
                <a:rPr kumimoji="1" lang="en-US" altLang="ja-JP" sz="1200" b="1" dirty="0">
                  <a:solidFill>
                    <a:schemeClr val="tx2"/>
                  </a:solidFill>
                </a:rPr>
                <a:t>0</a:t>
              </a:r>
              <a:endParaRPr kumimoji="1" lang="ja-JP" altLang="en-US" sz="1200" b="1" dirty="0">
                <a:solidFill>
                  <a:schemeClr val="tx2"/>
                </a:solidFill>
              </a:endParaRPr>
            </a:p>
          </p:txBody>
        </p:sp>
        <p:sp>
          <p:nvSpPr>
            <p:cNvPr id="45" name="テキスト ボックス 44">
              <a:extLst>
                <a:ext uri="{FF2B5EF4-FFF2-40B4-BE49-F238E27FC236}">
                  <a16:creationId xmlns:a16="http://schemas.microsoft.com/office/drawing/2014/main" id="{8E4B04A9-B83E-43E8-2398-6C5564A5193B}"/>
                </a:ext>
              </a:extLst>
            </p:cNvPr>
            <p:cNvSpPr txBox="1"/>
            <p:nvPr/>
          </p:nvSpPr>
          <p:spPr>
            <a:xfrm>
              <a:off x="3932032" y="-934491"/>
              <a:ext cx="363255" cy="289792"/>
            </a:xfrm>
            <a:prstGeom prst="rect">
              <a:avLst/>
            </a:prstGeom>
            <a:noFill/>
          </p:spPr>
          <p:txBody>
            <a:bodyPr wrap="square" rtlCol="0">
              <a:spAutoFit/>
            </a:bodyPr>
            <a:lstStyle/>
            <a:p>
              <a:r>
                <a:rPr kumimoji="1" lang="en-US" altLang="ja-JP" sz="1200" b="1" dirty="0">
                  <a:solidFill>
                    <a:schemeClr val="tx2"/>
                  </a:solidFill>
                </a:rPr>
                <a:t>1</a:t>
              </a:r>
              <a:endParaRPr kumimoji="1" lang="ja-JP" altLang="en-US" sz="1200" b="1" dirty="0">
                <a:solidFill>
                  <a:schemeClr val="tx2"/>
                </a:solidFill>
              </a:endParaRPr>
            </a:p>
          </p:txBody>
        </p:sp>
        <p:pic>
          <p:nvPicPr>
            <p:cNvPr id="46" name="グラフィックス 45" descr="矢印: 緩い曲線 枠線">
              <a:extLst>
                <a:ext uri="{FF2B5EF4-FFF2-40B4-BE49-F238E27FC236}">
                  <a16:creationId xmlns:a16="http://schemas.microsoft.com/office/drawing/2014/main" id="{7CDBF009-EF8A-5ADC-B025-B7AEA18A6C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65265">
              <a:off x="3483250" y="-925852"/>
              <a:ext cx="573164" cy="504758"/>
            </a:xfrm>
            <a:prstGeom prst="rect">
              <a:avLst/>
            </a:prstGeom>
          </p:spPr>
        </p:pic>
        <p:sp>
          <p:nvSpPr>
            <p:cNvPr id="47" name="テキスト ボックス 46">
              <a:extLst>
                <a:ext uri="{FF2B5EF4-FFF2-40B4-BE49-F238E27FC236}">
                  <a16:creationId xmlns:a16="http://schemas.microsoft.com/office/drawing/2014/main" id="{ACF4CD63-7E5A-B80E-D7A9-5D9AC4BF296B}"/>
                </a:ext>
              </a:extLst>
            </p:cNvPr>
            <p:cNvSpPr txBox="1"/>
            <p:nvPr/>
          </p:nvSpPr>
          <p:spPr>
            <a:xfrm>
              <a:off x="3051837" y="-582836"/>
              <a:ext cx="1361566" cy="308694"/>
            </a:xfrm>
            <a:prstGeom prst="rect">
              <a:avLst/>
            </a:prstGeom>
            <a:noFill/>
          </p:spPr>
          <p:txBody>
            <a:bodyPr wrap="square" rtlCol="0">
              <a:spAutoFit/>
            </a:bodyPr>
            <a:lstStyle/>
            <a:p>
              <a:r>
                <a:rPr kumimoji="1" lang="ja-JP" altLang="en-US" sz="1000" b="1" dirty="0">
                  <a:solidFill>
                    <a:schemeClr val="tx2"/>
                  </a:solidFill>
                </a:rPr>
                <a:t>ゼロからイチを</a:t>
              </a:r>
            </a:p>
          </p:txBody>
        </p:sp>
      </p:grpSp>
      <p:sp>
        <p:nvSpPr>
          <p:cNvPr id="48" name="テキスト ボックス 47">
            <a:extLst>
              <a:ext uri="{FF2B5EF4-FFF2-40B4-BE49-F238E27FC236}">
                <a16:creationId xmlns:a16="http://schemas.microsoft.com/office/drawing/2014/main" id="{D70FE987-BABD-C783-350B-E8C3884D492D}"/>
              </a:ext>
            </a:extLst>
          </p:cNvPr>
          <p:cNvSpPr txBox="1"/>
          <p:nvPr/>
        </p:nvSpPr>
        <p:spPr>
          <a:xfrm>
            <a:off x="4924877" y="4016454"/>
            <a:ext cx="3921949" cy="900246"/>
          </a:xfrm>
          <a:prstGeom prst="rect">
            <a:avLst/>
          </a:prstGeom>
          <a:noFill/>
        </p:spPr>
        <p:txBody>
          <a:bodyPr wrap="square" rtlCol="0">
            <a:spAutoFit/>
          </a:bodyPr>
          <a:lstStyle/>
          <a:p>
            <a:pPr>
              <a:tabLst>
                <a:tab pos="612775" algn="l"/>
              </a:tabLst>
            </a:pPr>
            <a:r>
              <a:rPr kumimoji="1" lang="ja-JP" altLang="en-US" sz="1050" dirty="0">
                <a:latin typeface="Yu Gothic" panose="020B0400000000000000" pitchFamily="34" charset="-128"/>
                <a:ea typeface="Yu Gothic" panose="020B0400000000000000" pitchFamily="34" charset="-128"/>
              </a:rPr>
              <a:t>ビジネス要素における革新性事例</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ja-JP" altLang="en-US" sz="1050" dirty="0">
                <a:latin typeface="Yu Gothic" panose="020B0400000000000000" pitchFamily="34" charset="-128"/>
                <a:ea typeface="Yu Gothic" panose="020B0400000000000000" pitchFamily="34" charset="-128"/>
              </a:rPr>
              <a:t>・プロダクト：革新的製品やサービスの開発等　</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ja-JP" altLang="en-US" sz="1050" dirty="0">
                <a:latin typeface="Yu Gothic" panose="020B0400000000000000" pitchFamily="34" charset="-128"/>
                <a:ea typeface="Yu Gothic" panose="020B0400000000000000" pitchFamily="34" charset="-128"/>
              </a:rPr>
              <a:t>・製造工程：製造工程等の短縮化・効率化等</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ja-JP" altLang="en-US" sz="1050" dirty="0">
                <a:latin typeface="Yu Gothic" panose="020B0400000000000000" pitchFamily="34" charset="-128"/>
                <a:ea typeface="Yu Gothic" panose="020B0400000000000000" pitchFamily="34" charset="-128"/>
              </a:rPr>
              <a:t>・ターゲット市場：既存製品</a:t>
            </a:r>
            <a:r>
              <a:rPr kumimoji="1" lang="en-US" altLang="ja-JP" sz="1050" dirty="0">
                <a:latin typeface="Yu Gothic" panose="020B0400000000000000" pitchFamily="34" charset="-128"/>
                <a:ea typeface="Yu Gothic" panose="020B0400000000000000" pitchFamily="34" charset="-128"/>
              </a:rPr>
              <a:t>/</a:t>
            </a:r>
            <a:r>
              <a:rPr kumimoji="1" lang="ja-JP" altLang="en-US" sz="1050" dirty="0">
                <a:latin typeface="Yu Gothic" panose="020B0400000000000000" pitchFamily="34" charset="-128"/>
                <a:ea typeface="Yu Gothic" panose="020B0400000000000000" pitchFamily="34" charset="-128"/>
              </a:rPr>
              <a:t>サービスの新しい市場を開拓等</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ja-JP" altLang="en-US" sz="1050" dirty="0">
                <a:latin typeface="Yu Gothic" panose="020B0400000000000000" pitchFamily="34" charset="-128"/>
                <a:ea typeface="Yu Gothic" panose="020B0400000000000000" pitchFamily="34" charset="-128"/>
              </a:rPr>
              <a:t>・サプライチェーン：新たな供給源や販売・営業ルート開拓等</a:t>
            </a:r>
            <a:endParaRPr kumimoji="1" lang="en-US" altLang="ja-JP" sz="1050" dirty="0">
              <a:latin typeface="Yu Gothic" panose="020B0400000000000000" pitchFamily="34" charset="-128"/>
              <a:ea typeface="Yu Gothic" panose="020B0400000000000000" pitchFamily="34" charset="-128"/>
            </a:endParaRPr>
          </a:p>
        </p:txBody>
      </p:sp>
      <p:sp>
        <p:nvSpPr>
          <p:cNvPr id="49" name="テキスト ボックス 48">
            <a:extLst>
              <a:ext uri="{FF2B5EF4-FFF2-40B4-BE49-F238E27FC236}">
                <a16:creationId xmlns:a16="http://schemas.microsoft.com/office/drawing/2014/main" id="{7EE2C3D4-B19C-D62E-7C98-6DA36E8B55EF}"/>
              </a:ext>
            </a:extLst>
          </p:cNvPr>
          <p:cNvSpPr txBox="1"/>
          <p:nvPr/>
        </p:nvSpPr>
        <p:spPr>
          <a:xfrm>
            <a:off x="5052662" y="2909607"/>
            <a:ext cx="3921949" cy="253916"/>
          </a:xfrm>
          <a:prstGeom prst="rect">
            <a:avLst/>
          </a:prstGeom>
          <a:noFill/>
        </p:spPr>
        <p:txBody>
          <a:bodyPr wrap="square" rtlCol="0">
            <a:spAutoFit/>
          </a:bodyPr>
          <a:lstStyle/>
          <a:p>
            <a:pPr>
              <a:tabLst>
                <a:tab pos="612775" algn="l"/>
              </a:tabLst>
            </a:pPr>
            <a:r>
              <a:rPr kumimoji="1" lang="ja-JP" altLang="en-US" sz="1000" dirty="0">
                <a:latin typeface="Yu Gothic" panose="020B0400000000000000" pitchFamily="34" charset="-128"/>
                <a:ea typeface="Yu Gothic" panose="020B0400000000000000" pitchFamily="34" charset="-128"/>
              </a:rPr>
              <a:t>革新性の主なパターン</a:t>
            </a:r>
            <a:endParaRPr kumimoji="1" lang="en-US" altLang="ja-JP" sz="1000" dirty="0">
              <a:latin typeface="Yu Gothic" panose="020B0400000000000000" pitchFamily="34" charset="-128"/>
              <a:ea typeface="Yu Gothic" panose="020B0400000000000000" pitchFamily="34" charset="-128"/>
            </a:endParaRPr>
          </a:p>
        </p:txBody>
      </p:sp>
      <p:grpSp>
        <p:nvGrpSpPr>
          <p:cNvPr id="50" name="グループ化 49">
            <a:extLst>
              <a:ext uri="{FF2B5EF4-FFF2-40B4-BE49-F238E27FC236}">
                <a16:creationId xmlns:a16="http://schemas.microsoft.com/office/drawing/2014/main" id="{020445B4-01D9-3794-E4CC-4DCF226D355E}"/>
              </a:ext>
            </a:extLst>
          </p:cNvPr>
          <p:cNvGrpSpPr/>
          <p:nvPr/>
        </p:nvGrpSpPr>
        <p:grpSpPr>
          <a:xfrm>
            <a:off x="6368891" y="3594063"/>
            <a:ext cx="936675" cy="210680"/>
            <a:chOff x="4129410" y="-1163034"/>
            <a:chExt cx="1418263" cy="319000"/>
          </a:xfrm>
          <a:solidFill>
            <a:schemeClr val="accent6"/>
          </a:solidFill>
        </p:grpSpPr>
        <p:grpSp>
          <p:nvGrpSpPr>
            <p:cNvPr id="51" name="グループ化 50">
              <a:extLst>
                <a:ext uri="{FF2B5EF4-FFF2-40B4-BE49-F238E27FC236}">
                  <a16:creationId xmlns:a16="http://schemas.microsoft.com/office/drawing/2014/main" id="{69785710-87F1-4614-66DF-45378D89DAFB}"/>
                </a:ext>
              </a:extLst>
            </p:cNvPr>
            <p:cNvGrpSpPr/>
            <p:nvPr/>
          </p:nvGrpSpPr>
          <p:grpSpPr>
            <a:xfrm>
              <a:off x="4129410" y="-1114816"/>
              <a:ext cx="230780" cy="219531"/>
              <a:chOff x="4033381" y="-1277656"/>
              <a:chExt cx="401965" cy="382372"/>
            </a:xfrm>
            <a:grpFill/>
          </p:grpSpPr>
          <p:sp>
            <p:nvSpPr>
              <p:cNvPr id="60" name="部分円 59">
                <a:extLst>
                  <a:ext uri="{FF2B5EF4-FFF2-40B4-BE49-F238E27FC236}">
                    <a16:creationId xmlns:a16="http://schemas.microsoft.com/office/drawing/2014/main" id="{87914757-1338-0E2D-BB39-C541A6F5F7A5}"/>
                  </a:ext>
                </a:extLst>
              </p:cNvPr>
              <p:cNvSpPr/>
              <p:nvPr/>
            </p:nvSpPr>
            <p:spPr>
              <a:xfrm>
                <a:off x="4033381" y="-1277655"/>
                <a:ext cx="382371" cy="382371"/>
              </a:xfrm>
              <a:prstGeom prst="pie">
                <a:avLst>
                  <a:gd name="adj1" fmla="val 5349772"/>
                  <a:gd name="adj2" fmla="val 1620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部分円 60">
                <a:extLst>
                  <a:ext uri="{FF2B5EF4-FFF2-40B4-BE49-F238E27FC236}">
                    <a16:creationId xmlns:a16="http://schemas.microsoft.com/office/drawing/2014/main" id="{6F415181-38F2-AB77-AB83-F8F2743F49A4}"/>
                  </a:ext>
                </a:extLst>
              </p:cNvPr>
              <p:cNvSpPr/>
              <p:nvPr/>
            </p:nvSpPr>
            <p:spPr>
              <a:xfrm flipH="1">
                <a:off x="4052975" y="-1277656"/>
                <a:ext cx="382371" cy="382371"/>
              </a:xfrm>
              <a:prstGeom prst="pie">
                <a:avLst>
                  <a:gd name="adj1" fmla="val 5349772"/>
                  <a:gd name="adj2" fmla="val 1620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52" name="グループ化 51">
              <a:extLst>
                <a:ext uri="{FF2B5EF4-FFF2-40B4-BE49-F238E27FC236}">
                  <a16:creationId xmlns:a16="http://schemas.microsoft.com/office/drawing/2014/main" id="{88957960-F2D4-785C-7FAA-C25FE469E843}"/>
                </a:ext>
              </a:extLst>
            </p:cNvPr>
            <p:cNvGrpSpPr/>
            <p:nvPr/>
          </p:nvGrpSpPr>
          <p:grpSpPr>
            <a:xfrm>
              <a:off x="4701185" y="-1114816"/>
              <a:ext cx="230780" cy="219531"/>
              <a:chOff x="4617682" y="-1277656"/>
              <a:chExt cx="401965" cy="382372"/>
            </a:xfrm>
            <a:grpFill/>
          </p:grpSpPr>
          <p:sp>
            <p:nvSpPr>
              <p:cNvPr id="58" name="部分円 57">
                <a:extLst>
                  <a:ext uri="{FF2B5EF4-FFF2-40B4-BE49-F238E27FC236}">
                    <a16:creationId xmlns:a16="http://schemas.microsoft.com/office/drawing/2014/main" id="{5D4AF524-6349-CEF6-2806-AC1D6BE7BBCE}"/>
                  </a:ext>
                </a:extLst>
              </p:cNvPr>
              <p:cNvSpPr/>
              <p:nvPr/>
            </p:nvSpPr>
            <p:spPr>
              <a:xfrm>
                <a:off x="4617682" y="-1277655"/>
                <a:ext cx="382371" cy="382371"/>
              </a:xfrm>
              <a:prstGeom prst="pie">
                <a:avLst>
                  <a:gd name="adj1" fmla="val 5349772"/>
                  <a:gd name="adj2" fmla="val 1620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部分円 58">
                <a:extLst>
                  <a:ext uri="{FF2B5EF4-FFF2-40B4-BE49-F238E27FC236}">
                    <a16:creationId xmlns:a16="http://schemas.microsoft.com/office/drawing/2014/main" id="{84E2F8A4-B909-A10D-2DEC-29E7A611E0A0}"/>
                  </a:ext>
                </a:extLst>
              </p:cNvPr>
              <p:cNvSpPr/>
              <p:nvPr/>
            </p:nvSpPr>
            <p:spPr>
              <a:xfrm flipH="1">
                <a:off x="4637276" y="-1277656"/>
                <a:ext cx="382371" cy="382371"/>
              </a:xfrm>
              <a:prstGeom prst="pie">
                <a:avLst>
                  <a:gd name="adj1" fmla="val 5349772"/>
                  <a:gd name="adj2" fmla="val 16200000"/>
                </a:avLst>
              </a:prstGeom>
              <a:solidFill>
                <a:schemeClr val="bg1"/>
              </a:solidFill>
              <a:ln w="12700">
                <a:solidFill>
                  <a:schemeClr val="tx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53" name="グループ化 52">
              <a:extLst>
                <a:ext uri="{FF2B5EF4-FFF2-40B4-BE49-F238E27FC236}">
                  <a16:creationId xmlns:a16="http://schemas.microsoft.com/office/drawing/2014/main" id="{977D292D-740E-3F15-5764-47AFC1D97CA1}"/>
                </a:ext>
              </a:extLst>
            </p:cNvPr>
            <p:cNvGrpSpPr/>
            <p:nvPr/>
          </p:nvGrpSpPr>
          <p:grpSpPr>
            <a:xfrm>
              <a:off x="5279613" y="-1114822"/>
              <a:ext cx="268060" cy="219532"/>
              <a:chOff x="5380718" y="-1277656"/>
              <a:chExt cx="466904" cy="382371"/>
            </a:xfrm>
            <a:grpFill/>
          </p:grpSpPr>
          <p:sp>
            <p:nvSpPr>
              <p:cNvPr id="56" name="部分円 55">
                <a:extLst>
                  <a:ext uri="{FF2B5EF4-FFF2-40B4-BE49-F238E27FC236}">
                    <a16:creationId xmlns:a16="http://schemas.microsoft.com/office/drawing/2014/main" id="{61FB07B8-EDF3-5311-9689-EC8AD35B37E6}"/>
                  </a:ext>
                </a:extLst>
              </p:cNvPr>
              <p:cNvSpPr/>
              <p:nvPr/>
            </p:nvSpPr>
            <p:spPr>
              <a:xfrm>
                <a:off x="5380718" y="-1277656"/>
                <a:ext cx="382371" cy="382371"/>
              </a:xfrm>
              <a:prstGeom prst="pie">
                <a:avLst>
                  <a:gd name="adj1" fmla="val 5349772"/>
                  <a:gd name="adj2" fmla="val 1620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7" name="二等辺三角形 56">
                <a:extLst>
                  <a:ext uri="{FF2B5EF4-FFF2-40B4-BE49-F238E27FC236}">
                    <a16:creationId xmlns:a16="http://schemas.microsoft.com/office/drawing/2014/main" id="{6CBE2EAE-8678-886B-441F-DBEA7B9AEBB9}"/>
                  </a:ext>
                </a:extLst>
              </p:cNvPr>
              <p:cNvSpPr/>
              <p:nvPr/>
            </p:nvSpPr>
            <p:spPr>
              <a:xfrm rot="5400000">
                <a:off x="5550749" y="-1204813"/>
                <a:ext cx="356513" cy="237233"/>
              </a:xfrm>
              <a:prstGeom prst="triangle">
                <a:avLst/>
              </a:prstGeom>
              <a:solidFill>
                <a:schemeClr val="tx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4" name="グラフィックス 53" descr="矢印: 直線 枠線">
              <a:extLst>
                <a:ext uri="{FF2B5EF4-FFF2-40B4-BE49-F238E27FC236}">
                  <a16:creationId xmlns:a16="http://schemas.microsoft.com/office/drawing/2014/main" id="{CAA4B5C4-A190-ED82-BCCD-343EBF79B4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391000" y="-1163034"/>
              <a:ext cx="276085" cy="315965"/>
            </a:xfrm>
            <a:prstGeom prst="rect">
              <a:avLst/>
            </a:prstGeom>
          </p:spPr>
        </p:pic>
        <p:pic>
          <p:nvPicPr>
            <p:cNvPr id="55" name="グラフィックス 54" descr="矢印: 直線 枠線">
              <a:extLst>
                <a:ext uri="{FF2B5EF4-FFF2-40B4-BE49-F238E27FC236}">
                  <a16:creationId xmlns:a16="http://schemas.microsoft.com/office/drawing/2014/main" id="{50DE1BA0-D34F-B71C-557A-F6625BF1AD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69969" y="-1159999"/>
              <a:ext cx="276085" cy="315965"/>
            </a:xfrm>
            <a:prstGeom prst="rect">
              <a:avLst/>
            </a:prstGeom>
          </p:spPr>
        </p:pic>
      </p:grpSp>
      <p:grpSp>
        <p:nvGrpSpPr>
          <p:cNvPr id="65" name="グループ化 64">
            <a:extLst>
              <a:ext uri="{FF2B5EF4-FFF2-40B4-BE49-F238E27FC236}">
                <a16:creationId xmlns:a16="http://schemas.microsoft.com/office/drawing/2014/main" id="{249A8149-A2E5-CE04-32AA-75F6110C5B5A}"/>
              </a:ext>
            </a:extLst>
          </p:cNvPr>
          <p:cNvGrpSpPr/>
          <p:nvPr/>
        </p:nvGrpSpPr>
        <p:grpSpPr>
          <a:xfrm>
            <a:off x="7697332" y="3592355"/>
            <a:ext cx="704505" cy="208676"/>
            <a:chOff x="3376276" y="-361945"/>
            <a:chExt cx="844266" cy="250073"/>
          </a:xfrm>
          <a:solidFill>
            <a:schemeClr val="accent6"/>
          </a:solidFill>
        </p:grpSpPr>
        <p:grpSp>
          <p:nvGrpSpPr>
            <p:cNvPr id="71" name="グループ化 70">
              <a:extLst>
                <a:ext uri="{FF2B5EF4-FFF2-40B4-BE49-F238E27FC236}">
                  <a16:creationId xmlns:a16="http://schemas.microsoft.com/office/drawing/2014/main" id="{5D94C58D-7C74-DF00-C89D-3C5CBC457CFB}"/>
                </a:ext>
              </a:extLst>
            </p:cNvPr>
            <p:cNvGrpSpPr/>
            <p:nvPr/>
          </p:nvGrpSpPr>
          <p:grpSpPr>
            <a:xfrm>
              <a:off x="3376276" y="-323782"/>
              <a:ext cx="182652" cy="173749"/>
              <a:chOff x="4033381" y="-1277656"/>
              <a:chExt cx="401965" cy="382372"/>
            </a:xfrm>
            <a:grpFill/>
          </p:grpSpPr>
          <p:sp>
            <p:nvSpPr>
              <p:cNvPr id="83" name="部分円 82">
                <a:extLst>
                  <a:ext uri="{FF2B5EF4-FFF2-40B4-BE49-F238E27FC236}">
                    <a16:creationId xmlns:a16="http://schemas.microsoft.com/office/drawing/2014/main" id="{835B5180-335E-C25F-7AF5-780F7B2B054C}"/>
                  </a:ext>
                </a:extLst>
              </p:cNvPr>
              <p:cNvSpPr/>
              <p:nvPr/>
            </p:nvSpPr>
            <p:spPr>
              <a:xfrm>
                <a:off x="4033381" y="-1277655"/>
                <a:ext cx="382371" cy="382371"/>
              </a:xfrm>
              <a:prstGeom prst="pie">
                <a:avLst>
                  <a:gd name="adj1" fmla="val 5349772"/>
                  <a:gd name="adj2" fmla="val 16200000"/>
                </a:avLst>
              </a:prstGeom>
              <a:solidFill>
                <a:schemeClr val="tx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部分円 83">
                <a:extLst>
                  <a:ext uri="{FF2B5EF4-FFF2-40B4-BE49-F238E27FC236}">
                    <a16:creationId xmlns:a16="http://schemas.microsoft.com/office/drawing/2014/main" id="{D684DA0D-68D6-9CFF-6AFB-A8A70A03E718}"/>
                  </a:ext>
                </a:extLst>
              </p:cNvPr>
              <p:cNvSpPr/>
              <p:nvPr/>
            </p:nvSpPr>
            <p:spPr>
              <a:xfrm flipH="1">
                <a:off x="4052975" y="-1277656"/>
                <a:ext cx="382371" cy="382371"/>
              </a:xfrm>
              <a:prstGeom prst="pie">
                <a:avLst>
                  <a:gd name="adj1" fmla="val 5349772"/>
                  <a:gd name="adj2" fmla="val 16200000"/>
                </a:avLst>
              </a:prstGeom>
              <a:solidFill>
                <a:schemeClr val="tx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4" name="グラフィックス 73" descr="矢印: 直線 枠線">
              <a:extLst>
                <a:ext uri="{FF2B5EF4-FFF2-40B4-BE49-F238E27FC236}">
                  <a16:creationId xmlns:a16="http://schemas.microsoft.com/office/drawing/2014/main" id="{ABB21F43-333E-54D1-3C68-ED8664E89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3621021" y="-361945"/>
              <a:ext cx="218509" cy="250073"/>
            </a:xfrm>
            <a:prstGeom prst="rect">
              <a:avLst/>
            </a:prstGeom>
          </p:spPr>
        </p:pic>
        <p:grpSp>
          <p:nvGrpSpPr>
            <p:cNvPr id="75" name="グループ化 74">
              <a:extLst>
                <a:ext uri="{FF2B5EF4-FFF2-40B4-BE49-F238E27FC236}">
                  <a16:creationId xmlns:a16="http://schemas.microsoft.com/office/drawing/2014/main" id="{4030FD08-7165-5DA0-ADC2-883E331F59EE}"/>
                </a:ext>
              </a:extLst>
            </p:cNvPr>
            <p:cNvGrpSpPr/>
            <p:nvPr/>
          </p:nvGrpSpPr>
          <p:grpSpPr>
            <a:xfrm>
              <a:off x="3974396" y="-353216"/>
              <a:ext cx="189698" cy="173749"/>
              <a:chOff x="4038621" y="-1542454"/>
              <a:chExt cx="417471" cy="382372"/>
            </a:xfrm>
            <a:grpFill/>
          </p:grpSpPr>
          <p:sp>
            <p:nvSpPr>
              <p:cNvPr id="81" name="部分円 80">
                <a:extLst>
                  <a:ext uri="{FF2B5EF4-FFF2-40B4-BE49-F238E27FC236}">
                    <a16:creationId xmlns:a16="http://schemas.microsoft.com/office/drawing/2014/main" id="{510AD993-0788-46D8-6ACB-72BA945F4FA4}"/>
                  </a:ext>
                </a:extLst>
              </p:cNvPr>
              <p:cNvSpPr/>
              <p:nvPr/>
            </p:nvSpPr>
            <p:spPr>
              <a:xfrm>
                <a:off x="4038621" y="-1542454"/>
                <a:ext cx="382372" cy="382372"/>
              </a:xfrm>
              <a:prstGeom prst="pie">
                <a:avLst>
                  <a:gd name="adj1" fmla="val 5349772"/>
                  <a:gd name="adj2" fmla="val 16200000"/>
                </a:avLst>
              </a:prstGeom>
              <a:solidFill>
                <a:schemeClr val="tx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部分円 81">
                <a:extLst>
                  <a:ext uri="{FF2B5EF4-FFF2-40B4-BE49-F238E27FC236}">
                    <a16:creationId xmlns:a16="http://schemas.microsoft.com/office/drawing/2014/main" id="{A4D2D502-47D9-93BF-81B0-D88A68B6EF89}"/>
                  </a:ext>
                </a:extLst>
              </p:cNvPr>
              <p:cNvSpPr/>
              <p:nvPr/>
            </p:nvSpPr>
            <p:spPr>
              <a:xfrm flipH="1">
                <a:off x="4073720" y="-1542454"/>
                <a:ext cx="382372" cy="382372"/>
              </a:xfrm>
              <a:prstGeom prst="pie">
                <a:avLst>
                  <a:gd name="adj1" fmla="val 5349772"/>
                  <a:gd name="adj2" fmla="val 16200000"/>
                </a:avLst>
              </a:prstGeom>
              <a:solidFill>
                <a:schemeClr val="tx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7" name="二等辺三角形 76">
              <a:extLst>
                <a:ext uri="{FF2B5EF4-FFF2-40B4-BE49-F238E27FC236}">
                  <a16:creationId xmlns:a16="http://schemas.microsoft.com/office/drawing/2014/main" id="{4225B7F5-52AC-9AC2-2264-A9E0B53C84B9}"/>
                </a:ext>
              </a:extLst>
            </p:cNvPr>
            <p:cNvSpPr/>
            <p:nvPr/>
          </p:nvSpPr>
          <p:spPr>
            <a:xfrm>
              <a:off x="3933896" y="-206951"/>
              <a:ext cx="286646" cy="84918"/>
            </a:xfrm>
            <a:prstGeom prst="triangle">
              <a:avLst/>
            </a:prstGeom>
            <a:solidFill>
              <a:schemeClr val="tx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5" name="角丸四角形 18">
            <a:extLst>
              <a:ext uri="{FF2B5EF4-FFF2-40B4-BE49-F238E27FC236}">
                <a16:creationId xmlns:a16="http://schemas.microsoft.com/office/drawing/2014/main" id="{73B69E71-E5FA-4560-4420-5AA684326132}"/>
              </a:ext>
            </a:extLst>
          </p:cNvPr>
          <p:cNvSpPr/>
          <p:nvPr/>
        </p:nvSpPr>
        <p:spPr>
          <a:xfrm>
            <a:off x="6124020" y="119136"/>
            <a:ext cx="2875519" cy="717466"/>
          </a:xfrm>
          <a:prstGeom prst="roundRect">
            <a:avLst>
              <a:gd name="adj" fmla="val 10022"/>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ACT-Basic</a:t>
            </a:r>
            <a:r>
              <a:rPr kumimoji="1" lang="ja-JP" altLang="en-US" sz="1200" b="1" dirty="0">
                <a:solidFill>
                  <a:schemeClr val="tx1"/>
                </a:solidFill>
              </a:rPr>
              <a:t>の第</a:t>
            </a:r>
            <a:r>
              <a:rPr kumimoji="1" lang="en-US" altLang="ja-JP" sz="1200" b="1" dirty="0">
                <a:solidFill>
                  <a:schemeClr val="tx1"/>
                </a:solidFill>
              </a:rPr>
              <a:t>③</a:t>
            </a:r>
            <a:r>
              <a:rPr kumimoji="1" lang="ja-JP" altLang="en-US" sz="1200" b="1" dirty="0">
                <a:solidFill>
                  <a:schemeClr val="tx1"/>
                </a:solidFill>
              </a:rPr>
              <a:t>～⑤回の講座で</a:t>
            </a:r>
            <a:endParaRPr kumimoji="1" lang="en-US" altLang="ja-JP" sz="1200" b="1" dirty="0">
              <a:solidFill>
                <a:schemeClr val="tx1"/>
              </a:solidFill>
            </a:endParaRPr>
          </a:p>
          <a:p>
            <a:pPr algn="ctr"/>
            <a:r>
              <a:rPr kumimoji="1" lang="ja-JP" altLang="en-US" sz="1200" b="1" dirty="0">
                <a:solidFill>
                  <a:schemeClr val="tx1"/>
                </a:solidFill>
              </a:rPr>
              <a:t>詳しく解説するので、ぜひ受講してください。</a:t>
            </a:r>
            <a:r>
              <a:rPr kumimoji="1" lang="en-US" altLang="ja-JP" sz="1200" b="1" dirty="0">
                <a:solidFill>
                  <a:schemeClr val="tx1"/>
                </a:solidFill>
              </a:rPr>
              <a:t>※</a:t>
            </a:r>
            <a:r>
              <a:rPr kumimoji="1" lang="ja-JP" altLang="en-US" sz="1200" b="1" dirty="0">
                <a:solidFill>
                  <a:schemeClr val="tx1"/>
                </a:solidFill>
              </a:rPr>
              <a:t>受講にはウェブサイトから登録が必要です</a:t>
            </a:r>
          </a:p>
        </p:txBody>
      </p:sp>
    </p:spTree>
    <p:extLst>
      <p:ext uri="{BB962C8B-B14F-4D97-AF65-F5344CB8AC3E}">
        <p14:creationId xmlns:p14="http://schemas.microsoft.com/office/powerpoint/2010/main" val="41890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コネクタ 20">
            <a:extLst>
              <a:ext uri="{FF2B5EF4-FFF2-40B4-BE49-F238E27FC236}">
                <a16:creationId xmlns:a16="http://schemas.microsoft.com/office/drawing/2014/main" id="{05D9D27E-E638-72C5-C6C5-F7E006391051}"/>
              </a:ext>
            </a:extLst>
          </p:cNvPr>
          <p:cNvCxnSpPr>
            <a:cxnSpLocks/>
          </p:cNvCxnSpPr>
          <p:nvPr/>
        </p:nvCxnSpPr>
        <p:spPr>
          <a:xfrm>
            <a:off x="0" y="355446"/>
            <a:ext cx="899953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FC1DDE74-DDF6-BA20-C381-123204EB1F20}"/>
              </a:ext>
            </a:extLst>
          </p:cNvPr>
          <p:cNvSpPr txBox="1"/>
          <p:nvPr/>
        </p:nvSpPr>
        <p:spPr>
          <a:xfrm>
            <a:off x="46384" y="82667"/>
            <a:ext cx="2236510" cy="338554"/>
          </a:xfrm>
          <a:prstGeom prst="rect">
            <a:avLst/>
          </a:prstGeom>
          <a:noFill/>
        </p:spPr>
        <p:txBody>
          <a:bodyPr wrap="none" rtlCol="0">
            <a:spAutoFit/>
          </a:bodyPr>
          <a:lstStyle/>
          <a:p>
            <a:pPr>
              <a:tabLst>
                <a:tab pos="612775" algn="l"/>
              </a:tabLst>
            </a:pPr>
            <a:r>
              <a:rPr kumimoji="1" lang="ja-JP" altLang="en-US" sz="1600" b="1" dirty="0">
                <a:solidFill>
                  <a:schemeClr val="tx2"/>
                </a:solidFill>
                <a:latin typeface="Yu Gothic" panose="020B0400000000000000" pitchFamily="34" charset="-128"/>
                <a:ea typeface="Yu Gothic" panose="020B0400000000000000" pitchFamily="34" charset="-128"/>
              </a:rPr>
              <a:t>資料作成時の参考資料</a:t>
            </a:r>
            <a:endParaRPr kumimoji="1" lang="ja-JP" altLang="en-US" sz="1600" b="1" dirty="0">
              <a:solidFill>
                <a:schemeClr val="tx2"/>
              </a:solidFill>
              <a:effectLst/>
              <a:latin typeface="Yu Gothic" panose="020B0400000000000000" pitchFamily="34" charset="-128"/>
              <a:ea typeface="Yu Gothic" panose="020B0400000000000000" pitchFamily="34" charset="-128"/>
            </a:endParaRPr>
          </a:p>
        </p:txBody>
      </p:sp>
      <p:sp>
        <p:nvSpPr>
          <p:cNvPr id="8" name="角丸四角形 2">
            <a:extLst>
              <a:ext uri="{FF2B5EF4-FFF2-40B4-BE49-F238E27FC236}">
                <a16:creationId xmlns:a16="http://schemas.microsoft.com/office/drawing/2014/main" id="{BFE29617-008A-59D6-DED6-8DB786DCA7F2}"/>
              </a:ext>
            </a:extLst>
          </p:cNvPr>
          <p:cNvSpPr/>
          <p:nvPr/>
        </p:nvSpPr>
        <p:spPr>
          <a:xfrm>
            <a:off x="334736" y="926431"/>
            <a:ext cx="8484969" cy="4013431"/>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EE0063E-C4D7-303D-4586-7EB56BF9A512}"/>
              </a:ext>
            </a:extLst>
          </p:cNvPr>
          <p:cNvSpPr txBox="1"/>
          <p:nvPr/>
        </p:nvSpPr>
        <p:spPr>
          <a:xfrm>
            <a:off x="3200046" y="511015"/>
            <a:ext cx="2749471" cy="400110"/>
          </a:xfrm>
          <a:prstGeom prst="rect">
            <a:avLst/>
          </a:prstGeom>
          <a:noFill/>
        </p:spPr>
        <p:txBody>
          <a:bodyPr wrap="none" rtlCol="0">
            <a:spAutoFit/>
          </a:bodyPr>
          <a:lstStyle/>
          <a:p>
            <a:pPr algn="ctr">
              <a:tabLst>
                <a:tab pos="612775" algn="l"/>
              </a:tabLst>
            </a:pPr>
            <a:r>
              <a:rPr kumimoji="1" lang="ja-JP" altLang="en-US" sz="2000" b="1" dirty="0">
                <a:solidFill>
                  <a:schemeClr val="tx2"/>
                </a:solidFill>
                <a:latin typeface="Yu Gothic" panose="020B0400000000000000" pitchFamily="34" charset="-128"/>
                <a:ea typeface="Yu Gothic" panose="020B0400000000000000" pitchFamily="34" charset="-128"/>
              </a:rPr>
              <a:t>ビジネスモデルの整理</a:t>
            </a:r>
          </a:p>
        </p:txBody>
      </p:sp>
      <p:sp>
        <p:nvSpPr>
          <p:cNvPr id="2" name="テキスト ボックス 1">
            <a:extLst>
              <a:ext uri="{FF2B5EF4-FFF2-40B4-BE49-F238E27FC236}">
                <a16:creationId xmlns:a16="http://schemas.microsoft.com/office/drawing/2014/main" id="{16762641-5D2E-97F7-BDFB-1BFF99B18D97}"/>
              </a:ext>
            </a:extLst>
          </p:cNvPr>
          <p:cNvSpPr txBox="1"/>
          <p:nvPr/>
        </p:nvSpPr>
        <p:spPr>
          <a:xfrm>
            <a:off x="543637" y="956739"/>
            <a:ext cx="8099322" cy="369332"/>
          </a:xfrm>
          <a:prstGeom prst="rect">
            <a:avLst/>
          </a:prstGeom>
          <a:noFill/>
        </p:spPr>
        <p:txBody>
          <a:bodyPr wrap="square" rtlCol="0">
            <a:spAutoFit/>
          </a:bodyPr>
          <a:lstStyle/>
          <a:p>
            <a:pPr algn="ctr">
              <a:tabLst>
                <a:tab pos="612775" algn="l"/>
              </a:tabLst>
            </a:pPr>
            <a:r>
              <a:rPr kumimoji="1" lang="ja-JP" altLang="en-US" b="1" dirty="0">
                <a:solidFill>
                  <a:schemeClr val="tx2"/>
                </a:solidFill>
                <a:latin typeface="Yu Gothic" panose="020B0400000000000000" pitchFamily="34" charset="-128"/>
                <a:ea typeface="Yu Gothic" panose="020B0400000000000000" pitchFamily="34" charset="-128"/>
              </a:rPr>
              <a:t>ビジネスモデルは</a:t>
            </a:r>
            <a:r>
              <a:rPr kumimoji="1" lang="en-US" altLang="ja-JP" b="1" dirty="0">
                <a:solidFill>
                  <a:schemeClr val="tx2"/>
                </a:solidFill>
                <a:latin typeface="Yu Gothic" panose="020B0400000000000000" pitchFamily="34" charset="-128"/>
                <a:ea typeface="Yu Gothic" panose="020B0400000000000000" pitchFamily="34" charset="-128"/>
              </a:rPr>
              <a:t>4</a:t>
            </a:r>
            <a:r>
              <a:rPr kumimoji="1" lang="ja-JP" altLang="en-US" b="1" dirty="0">
                <a:solidFill>
                  <a:schemeClr val="tx2"/>
                </a:solidFill>
                <a:latin typeface="Yu Gothic" panose="020B0400000000000000" pitchFamily="34" charset="-128"/>
                <a:ea typeface="Yu Gothic" panose="020B0400000000000000" pitchFamily="34" charset="-128"/>
              </a:rPr>
              <a:t>つの要素を明確にすることが重要</a:t>
            </a:r>
            <a:endParaRPr kumimoji="1" lang="en-US" altLang="ja-JP" b="1" dirty="0">
              <a:solidFill>
                <a:schemeClr val="tx2"/>
              </a:solidFill>
              <a:latin typeface="Yu Gothic" panose="020B0400000000000000" pitchFamily="34" charset="-128"/>
              <a:ea typeface="Yu Gothic" panose="020B0400000000000000" pitchFamily="34" charset="-128"/>
            </a:endParaRPr>
          </a:p>
        </p:txBody>
      </p:sp>
      <p:grpSp>
        <p:nvGrpSpPr>
          <p:cNvPr id="59" name="グループ化 58">
            <a:extLst>
              <a:ext uri="{FF2B5EF4-FFF2-40B4-BE49-F238E27FC236}">
                <a16:creationId xmlns:a16="http://schemas.microsoft.com/office/drawing/2014/main" id="{2B942D47-5F29-10A6-98BF-437122A6EBA1}"/>
              </a:ext>
            </a:extLst>
          </p:cNvPr>
          <p:cNvGrpSpPr/>
          <p:nvPr/>
        </p:nvGrpSpPr>
        <p:grpSpPr>
          <a:xfrm>
            <a:off x="537240" y="1301371"/>
            <a:ext cx="7992985" cy="3227673"/>
            <a:chOff x="537240" y="1526839"/>
            <a:chExt cx="7992985" cy="3227673"/>
          </a:xfrm>
        </p:grpSpPr>
        <p:grpSp>
          <p:nvGrpSpPr>
            <p:cNvPr id="30" name="グループ化 29">
              <a:extLst>
                <a:ext uri="{FF2B5EF4-FFF2-40B4-BE49-F238E27FC236}">
                  <a16:creationId xmlns:a16="http://schemas.microsoft.com/office/drawing/2014/main" id="{0D5EB881-917B-6DE3-A7A8-805347B0FBE1}"/>
                </a:ext>
              </a:extLst>
            </p:cNvPr>
            <p:cNvGrpSpPr/>
            <p:nvPr/>
          </p:nvGrpSpPr>
          <p:grpSpPr>
            <a:xfrm>
              <a:off x="751563" y="1599490"/>
              <a:ext cx="7778662" cy="705299"/>
              <a:chOff x="751563" y="1787747"/>
              <a:chExt cx="7778662" cy="617250"/>
            </a:xfrm>
          </p:grpSpPr>
          <p:sp>
            <p:nvSpPr>
              <p:cNvPr id="3" name="正方形/長方形 2">
                <a:extLst>
                  <a:ext uri="{FF2B5EF4-FFF2-40B4-BE49-F238E27FC236}">
                    <a16:creationId xmlns:a16="http://schemas.microsoft.com/office/drawing/2014/main" id="{201F5EAA-4418-369A-CF61-A63E5197AC09}"/>
                  </a:ext>
                </a:extLst>
              </p:cNvPr>
              <p:cNvSpPr/>
              <p:nvPr/>
            </p:nvSpPr>
            <p:spPr>
              <a:xfrm>
                <a:off x="751563" y="1787748"/>
                <a:ext cx="991332" cy="6172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Who</a:t>
                </a:r>
              </a:p>
            </p:txBody>
          </p:sp>
          <p:sp>
            <p:nvSpPr>
              <p:cNvPr id="4" name="正方形/長方形 3">
                <a:extLst>
                  <a:ext uri="{FF2B5EF4-FFF2-40B4-BE49-F238E27FC236}">
                    <a16:creationId xmlns:a16="http://schemas.microsoft.com/office/drawing/2014/main" id="{37E2A74D-A9F1-CF6C-D83D-C5CB1A85B969}"/>
                  </a:ext>
                </a:extLst>
              </p:cNvPr>
              <p:cNvSpPr/>
              <p:nvPr/>
            </p:nvSpPr>
            <p:spPr>
              <a:xfrm>
                <a:off x="1806906" y="1787748"/>
                <a:ext cx="2578981" cy="6172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顧客は誰か？</a:t>
                </a:r>
                <a:endParaRPr kumimoji="1" lang="en-US" altLang="ja-JP" sz="1400" dirty="0">
                  <a:solidFill>
                    <a:schemeClr val="tx1"/>
                  </a:solidFill>
                </a:endParaRPr>
              </a:p>
            </p:txBody>
          </p:sp>
          <p:sp>
            <p:nvSpPr>
              <p:cNvPr id="5" name="正方形/長方形 4">
                <a:extLst>
                  <a:ext uri="{FF2B5EF4-FFF2-40B4-BE49-F238E27FC236}">
                    <a16:creationId xmlns:a16="http://schemas.microsoft.com/office/drawing/2014/main" id="{DA676452-6D34-6604-7403-485DD65CE425}"/>
                  </a:ext>
                </a:extLst>
              </p:cNvPr>
              <p:cNvSpPr/>
              <p:nvPr/>
            </p:nvSpPr>
            <p:spPr>
              <a:xfrm>
                <a:off x="4686118" y="1787747"/>
                <a:ext cx="3844107" cy="6172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どのような顧客に商品</a:t>
                </a:r>
                <a:r>
                  <a:rPr kumimoji="1" lang="en-US" altLang="ja-JP" sz="1400" dirty="0">
                    <a:solidFill>
                      <a:schemeClr val="tx1"/>
                    </a:solidFill>
                  </a:rPr>
                  <a:t>/</a:t>
                </a:r>
                <a:r>
                  <a:rPr kumimoji="1" lang="ja-JP" altLang="en-US" sz="1400" dirty="0">
                    <a:solidFill>
                      <a:schemeClr val="tx1"/>
                    </a:solidFill>
                  </a:rPr>
                  <a:t>サービス</a:t>
                </a:r>
                <a:r>
                  <a:rPr kumimoji="1" lang="en-US" altLang="ja-JP" sz="1400" dirty="0">
                    <a:solidFill>
                      <a:schemeClr val="tx1"/>
                    </a:solidFill>
                  </a:rPr>
                  <a:t>/</a:t>
                </a:r>
                <a:r>
                  <a:rPr kumimoji="1" lang="ja-JP" altLang="en-US" sz="1400" dirty="0">
                    <a:solidFill>
                      <a:schemeClr val="tx1"/>
                    </a:solidFill>
                  </a:rPr>
                  <a:t>価値を提供したいか、潜在的顧客も含めて明確にする</a:t>
                </a:r>
              </a:p>
            </p:txBody>
          </p:sp>
          <p:sp>
            <p:nvSpPr>
              <p:cNvPr id="6" name="二等辺三角形 5">
                <a:extLst>
                  <a:ext uri="{FF2B5EF4-FFF2-40B4-BE49-F238E27FC236}">
                    <a16:creationId xmlns:a16="http://schemas.microsoft.com/office/drawing/2014/main" id="{BED95F5E-5325-8EDF-71B2-5B1A186FF384}"/>
                  </a:ext>
                </a:extLst>
              </p:cNvPr>
              <p:cNvSpPr/>
              <p:nvPr/>
            </p:nvSpPr>
            <p:spPr>
              <a:xfrm rot="5400000">
                <a:off x="4311774" y="2032035"/>
                <a:ext cx="448457" cy="147155"/>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31" name="グループ化 30">
              <a:extLst>
                <a:ext uri="{FF2B5EF4-FFF2-40B4-BE49-F238E27FC236}">
                  <a16:creationId xmlns:a16="http://schemas.microsoft.com/office/drawing/2014/main" id="{A67111BA-2468-4E33-FF13-950CE7627522}"/>
                </a:ext>
              </a:extLst>
            </p:cNvPr>
            <p:cNvGrpSpPr/>
            <p:nvPr/>
          </p:nvGrpSpPr>
          <p:grpSpPr>
            <a:xfrm>
              <a:off x="751563" y="2416064"/>
              <a:ext cx="7778662" cy="705299"/>
              <a:chOff x="751563" y="1787747"/>
              <a:chExt cx="7778662" cy="617250"/>
            </a:xfrm>
          </p:grpSpPr>
          <p:sp>
            <p:nvSpPr>
              <p:cNvPr id="32" name="正方形/長方形 31">
                <a:extLst>
                  <a:ext uri="{FF2B5EF4-FFF2-40B4-BE49-F238E27FC236}">
                    <a16:creationId xmlns:a16="http://schemas.microsoft.com/office/drawing/2014/main" id="{79305A12-43E6-8AC5-D228-8A3E093C683B}"/>
                  </a:ext>
                </a:extLst>
              </p:cNvPr>
              <p:cNvSpPr/>
              <p:nvPr/>
            </p:nvSpPr>
            <p:spPr>
              <a:xfrm>
                <a:off x="751563" y="1787748"/>
                <a:ext cx="991332" cy="6172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What</a:t>
                </a:r>
              </a:p>
            </p:txBody>
          </p:sp>
          <p:sp>
            <p:nvSpPr>
              <p:cNvPr id="33" name="正方形/長方形 32">
                <a:extLst>
                  <a:ext uri="{FF2B5EF4-FFF2-40B4-BE49-F238E27FC236}">
                    <a16:creationId xmlns:a16="http://schemas.microsoft.com/office/drawing/2014/main" id="{8FB4CA86-1AF7-0467-3B50-E83A3A133DC7}"/>
                  </a:ext>
                </a:extLst>
              </p:cNvPr>
              <p:cNvSpPr/>
              <p:nvPr/>
            </p:nvSpPr>
            <p:spPr>
              <a:xfrm>
                <a:off x="1806906" y="1787748"/>
                <a:ext cx="2578981" cy="6172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顧客に何を提供するのか？</a:t>
                </a:r>
                <a:endParaRPr kumimoji="1" lang="en-US" altLang="ja-JP" sz="1400" dirty="0">
                  <a:solidFill>
                    <a:schemeClr val="tx1"/>
                  </a:solidFill>
                </a:endParaRPr>
              </a:p>
            </p:txBody>
          </p:sp>
          <p:sp>
            <p:nvSpPr>
              <p:cNvPr id="34" name="正方形/長方形 33">
                <a:extLst>
                  <a:ext uri="{FF2B5EF4-FFF2-40B4-BE49-F238E27FC236}">
                    <a16:creationId xmlns:a16="http://schemas.microsoft.com/office/drawing/2014/main" id="{2E2AE775-2DBC-9BD2-5808-6926B54E8CEE}"/>
                  </a:ext>
                </a:extLst>
              </p:cNvPr>
              <p:cNvSpPr/>
              <p:nvPr/>
            </p:nvSpPr>
            <p:spPr>
              <a:xfrm>
                <a:off x="4686118" y="1787747"/>
                <a:ext cx="3844107" cy="6172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製品やサービスを通して顧客にどのような価値や利益を提供するのか、顧客の課題解決方法を明確にする</a:t>
                </a:r>
              </a:p>
            </p:txBody>
          </p:sp>
          <p:sp>
            <p:nvSpPr>
              <p:cNvPr id="35" name="二等辺三角形 34">
                <a:extLst>
                  <a:ext uri="{FF2B5EF4-FFF2-40B4-BE49-F238E27FC236}">
                    <a16:creationId xmlns:a16="http://schemas.microsoft.com/office/drawing/2014/main" id="{F14DE179-885F-CE10-7DF5-E00E65CA0FFE}"/>
                  </a:ext>
                </a:extLst>
              </p:cNvPr>
              <p:cNvSpPr/>
              <p:nvPr/>
            </p:nvSpPr>
            <p:spPr>
              <a:xfrm rot="5400000">
                <a:off x="4311774" y="2032035"/>
                <a:ext cx="448457" cy="147155"/>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37" name="グループ化 36">
              <a:extLst>
                <a:ext uri="{FF2B5EF4-FFF2-40B4-BE49-F238E27FC236}">
                  <a16:creationId xmlns:a16="http://schemas.microsoft.com/office/drawing/2014/main" id="{311518DD-75F9-49AD-2E32-3DDDB8EC931D}"/>
                </a:ext>
              </a:extLst>
            </p:cNvPr>
            <p:cNvGrpSpPr/>
            <p:nvPr/>
          </p:nvGrpSpPr>
          <p:grpSpPr>
            <a:xfrm>
              <a:off x="751563" y="3232638"/>
              <a:ext cx="7778662" cy="705299"/>
              <a:chOff x="751563" y="1787747"/>
              <a:chExt cx="7778662" cy="617250"/>
            </a:xfrm>
          </p:grpSpPr>
          <p:sp>
            <p:nvSpPr>
              <p:cNvPr id="38" name="正方形/長方形 37">
                <a:extLst>
                  <a:ext uri="{FF2B5EF4-FFF2-40B4-BE49-F238E27FC236}">
                    <a16:creationId xmlns:a16="http://schemas.microsoft.com/office/drawing/2014/main" id="{7117355D-A27D-25DB-AA18-2E6D8D9EDA7A}"/>
                  </a:ext>
                </a:extLst>
              </p:cNvPr>
              <p:cNvSpPr/>
              <p:nvPr/>
            </p:nvSpPr>
            <p:spPr>
              <a:xfrm>
                <a:off x="751563" y="1787748"/>
                <a:ext cx="991332" cy="6172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How</a:t>
                </a:r>
              </a:p>
            </p:txBody>
          </p:sp>
          <p:sp>
            <p:nvSpPr>
              <p:cNvPr id="39" name="正方形/長方形 38">
                <a:extLst>
                  <a:ext uri="{FF2B5EF4-FFF2-40B4-BE49-F238E27FC236}">
                    <a16:creationId xmlns:a16="http://schemas.microsoft.com/office/drawing/2014/main" id="{FFE7FA3D-E39D-6DC9-42C6-D974C3342A4A}"/>
                  </a:ext>
                </a:extLst>
              </p:cNvPr>
              <p:cNvSpPr/>
              <p:nvPr/>
            </p:nvSpPr>
            <p:spPr>
              <a:xfrm>
                <a:off x="1806906" y="1787748"/>
                <a:ext cx="2578981" cy="6172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どのように顧客に価値提供するのか？</a:t>
                </a:r>
                <a:endParaRPr kumimoji="1" lang="en-US" altLang="ja-JP" sz="1400" dirty="0">
                  <a:solidFill>
                    <a:schemeClr val="tx1"/>
                  </a:solidFill>
                </a:endParaRPr>
              </a:p>
            </p:txBody>
          </p:sp>
          <p:sp>
            <p:nvSpPr>
              <p:cNvPr id="40" name="正方形/長方形 39">
                <a:extLst>
                  <a:ext uri="{FF2B5EF4-FFF2-40B4-BE49-F238E27FC236}">
                    <a16:creationId xmlns:a16="http://schemas.microsoft.com/office/drawing/2014/main" id="{373F4A5A-F6DD-B62B-EFB2-7EFBEF827544}"/>
                  </a:ext>
                </a:extLst>
              </p:cNvPr>
              <p:cNvSpPr/>
              <p:nvPr/>
            </p:nvSpPr>
            <p:spPr>
              <a:xfrm>
                <a:off x="4686118" y="1787747"/>
                <a:ext cx="3844107" cy="6172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価値をどのように顧客へ届けるのか、具体的手段や方法を明確にする</a:t>
                </a:r>
              </a:p>
            </p:txBody>
          </p:sp>
          <p:sp>
            <p:nvSpPr>
              <p:cNvPr id="41" name="二等辺三角形 40">
                <a:extLst>
                  <a:ext uri="{FF2B5EF4-FFF2-40B4-BE49-F238E27FC236}">
                    <a16:creationId xmlns:a16="http://schemas.microsoft.com/office/drawing/2014/main" id="{DB307EF6-E62D-EFC6-0C84-7AE877579843}"/>
                  </a:ext>
                </a:extLst>
              </p:cNvPr>
              <p:cNvSpPr/>
              <p:nvPr/>
            </p:nvSpPr>
            <p:spPr>
              <a:xfrm rot="5400000">
                <a:off x="4311774" y="2032035"/>
                <a:ext cx="448457" cy="147155"/>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43" name="グループ化 42">
              <a:extLst>
                <a:ext uri="{FF2B5EF4-FFF2-40B4-BE49-F238E27FC236}">
                  <a16:creationId xmlns:a16="http://schemas.microsoft.com/office/drawing/2014/main" id="{00D6B549-F817-C62E-1402-1C088A612DA0}"/>
                </a:ext>
              </a:extLst>
            </p:cNvPr>
            <p:cNvGrpSpPr/>
            <p:nvPr/>
          </p:nvGrpSpPr>
          <p:grpSpPr>
            <a:xfrm>
              <a:off x="751563" y="4049213"/>
              <a:ext cx="7778662" cy="705299"/>
              <a:chOff x="751563" y="1787747"/>
              <a:chExt cx="7778662" cy="617250"/>
            </a:xfrm>
          </p:grpSpPr>
          <p:sp>
            <p:nvSpPr>
              <p:cNvPr id="44" name="正方形/長方形 43">
                <a:extLst>
                  <a:ext uri="{FF2B5EF4-FFF2-40B4-BE49-F238E27FC236}">
                    <a16:creationId xmlns:a16="http://schemas.microsoft.com/office/drawing/2014/main" id="{C9B1EBDA-13A2-9B73-205A-820718BB3E14}"/>
                  </a:ext>
                </a:extLst>
              </p:cNvPr>
              <p:cNvSpPr/>
              <p:nvPr/>
            </p:nvSpPr>
            <p:spPr>
              <a:xfrm>
                <a:off x="751563" y="1787748"/>
                <a:ext cx="991332" cy="6172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Why</a:t>
                </a:r>
              </a:p>
            </p:txBody>
          </p:sp>
          <p:sp>
            <p:nvSpPr>
              <p:cNvPr id="45" name="正方形/長方形 44">
                <a:extLst>
                  <a:ext uri="{FF2B5EF4-FFF2-40B4-BE49-F238E27FC236}">
                    <a16:creationId xmlns:a16="http://schemas.microsoft.com/office/drawing/2014/main" id="{57545810-FC6D-A4D2-34D4-2C98D85283DF}"/>
                  </a:ext>
                </a:extLst>
              </p:cNvPr>
              <p:cNvSpPr/>
              <p:nvPr/>
            </p:nvSpPr>
            <p:spPr>
              <a:xfrm>
                <a:off x="1806906" y="1787748"/>
                <a:ext cx="2578981" cy="6172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なぜ利益が長期的に生まれるのか？</a:t>
                </a:r>
                <a:endParaRPr kumimoji="1" lang="en-US" altLang="ja-JP" sz="1400" dirty="0">
                  <a:solidFill>
                    <a:schemeClr val="tx1"/>
                  </a:solidFill>
                </a:endParaRPr>
              </a:p>
            </p:txBody>
          </p:sp>
          <p:sp>
            <p:nvSpPr>
              <p:cNvPr id="46" name="正方形/長方形 45">
                <a:extLst>
                  <a:ext uri="{FF2B5EF4-FFF2-40B4-BE49-F238E27FC236}">
                    <a16:creationId xmlns:a16="http://schemas.microsoft.com/office/drawing/2014/main" id="{1D9C8E4A-5EBD-B59E-BB6D-C8E1B2A73A84}"/>
                  </a:ext>
                </a:extLst>
              </p:cNvPr>
              <p:cNvSpPr/>
              <p:nvPr/>
            </p:nvSpPr>
            <p:spPr>
              <a:xfrm>
                <a:off x="4686118" y="1787747"/>
                <a:ext cx="3844107" cy="61724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新事業がなぜ稼げるものであるか、なぜ自社が実施すべきかを、経営資源や家業とのシナジー等と併せて明確にする</a:t>
                </a:r>
                <a:endParaRPr kumimoji="1" lang="en-US" altLang="ja-JP" sz="1400" dirty="0">
                  <a:solidFill>
                    <a:schemeClr val="tx1"/>
                  </a:solidFill>
                </a:endParaRPr>
              </a:p>
            </p:txBody>
          </p:sp>
          <p:sp>
            <p:nvSpPr>
              <p:cNvPr id="47" name="二等辺三角形 46">
                <a:extLst>
                  <a:ext uri="{FF2B5EF4-FFF2-40B4-BE49-F238E27FC236}">
                    <a16:creationId xmlns:a16="http://schemas.microsoft.com/office/drawing/2014/main" id="{EE8F166A-D36C-5206-A1DA-BC6004B4A6CE}"/>
                  </a:ext>
                </a:extLst>
              </p:cNvPr>
              <p:cNvSpPr/>
              <p:nvPr/>
            </p:nvSpPr>
            <p:spPr>
              <a:xfrm rot="5400000">
                <a:off x="4311774" y="2032035"/>
                <a:ext cx="448457" cy="147155"/>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55" name="楕円 54">
              <a:extLst>
                <a:ext uri="{FF2B5EF4-FFF2-40B4-BE49-F238E27FC236}">
                  <a16:creationId xmlns:a16="http://schemas.microsoft.com/office/drawing/2014/main" id="{90DCF0A5-5859-9049-23EA-E0F5CFE6645B}"/>
                </a:ext>
              </a:extLst>
            </p:cNvPr>
            <p:cNvSpPr/>
            <p:nvPr/>
          </p:nvSpPr>
          <p:spPr>
            <a:xfrm>
              <a:off x="540481" y="1526839"/>
              <a:ext cx="345626" cy="345626"/>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t>1</a:t>
              </a:r>
              <a:endParaRPr kumimoji="1" lang="ja-JP" altLang="en-US" b="1" i="1" dirty="0"/>
            </a:p>
          </p:txBody>
        </p:sp>
        <p:sp>
          <p:nvSpPr>
            <p:cNvPr id="56" name="楕円 55">
              <a:extLst>
                <a:ext uri="{FF2B5EF4-FFF2-40B4-BE49-F238E27FC236}">
                  <a16:creationId xmlns:a16="http://schemas.microsoft.com/office/drawing/2014/main" id="{51298DB4-0202-5C54-93F7-6BC463C55667}"/>
                </a:ext>
              </a:extLst>
            </p:cNvPr>
            <p:cNvSpPr/>
            <p:nvPr/>
          </p:nvSpPr>
          <p:spPr>
            <a:xfrm>
              <a:off x="540481" y="2350245"/>
              <a:ext cx="345626" cy="345626"/>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t>2</a:t>
              </a:r>
              <a:endParaRPr kumimoji="1" lang="ja-JP" altLang="en-US" b="1" i="1" dirty="0"/>
            </a:p>
          </p:txBody>
        </p:sp>
        <p:sp>
          <p:nvSpPr>
            <p:cNvPr id="57" name="楕円 56">
              <a:extLst>
                <a:ext uri="{FF2B5EF4-FFF2-40B4-BE49-F238E27FC236}">
                  <a16:creationId xmlns:a16="http://schemas.microsoft.com/office/drawing/2014/main" id="{197DEFB5-06F7-8C2E-4F6F-6FDFE3454B97}"/>
                </a:ext>
              </a:extLst>
            </p:cNvPr>
            <p:cNvSpPr/>
            <p:nvPr/>
          </p:nvSpPr>
          <p:spPr>
            <a:xfrm>
              <a:off x="540481" y="3166819"/>
              <a:ext cx="345626" cy="345626"/>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t>3</a:t>
              </a:r>
              <a:endParaRPr kumimoji="1" lang="ja-JP" altLang="en-US" b="1" i="1" dirty="0"/>
            </a:p>
          </p:txBody>
        </p:sp>
        <p:sp>
          <p:nvSpPr>
            <p:cNvPr id="58" name="楕円 57">
              <a:extLst>
                <a:ext uri="{FF2B5EF4-FFF2-40B4-BE49-F238E27FC236}">
                  <a16:creationId xmlns:a16="http://schemas.microsoft.com/office/drawing/2014/main" id="{261DA7FE-1659-3945-A641-F8B9E5BDBE99}"/>
                </a:ext>
              </a:extLst>
            </p:cNvPr>
            <p:cNvSpPr/>
            <p:nvPr/>
          </p:nvSpPr>
          <p:spPr>
            <a:xfrm>
              <a:off x="537240" y="3983393"/>
              <a:ext cx="345626" cy="345626"/>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i="1" dirty="0"/>
                <a:t>4</a:t>
              </a:r>
              <a:endParaRPr kumimoji="1" lang="ja-JP" altLang="en-US" b="1" i="1" dirty="0"/>
            </a:p>
          </p:txBody>
        </p:sp>
      </p:grpSp>
      <p:sp>
        <p:nvSpPr>
          <p:cNvPr id="7" name="テキスト ボックス 6">
            <a:extLst>
              <a:ext uri="{FF2B5EF4-FFF2-40B4-BE49-F238E27FC236}">
                <a16:creationId xmlns:a16="http://schemas.microsoft.com/office/drawing/2014/main" id="{E5058344-3684-0C9C-67C4-FAAB122A71DF}"/>
              </a:ext>
            </a:extLst>
          </p:cNvPr>
          <p:cNvSpPr txBox="1"/>
          <p:nvPr/>
        </p:nvSpPr>
        <p:spPr>
          <a:xfrm>
            <a:off x="613775" y="4619959"/>
            <a:ext cx="8029184" cy="261610"/>
          </a:xfrm>
          <a:prstGeom prst="rect">
            <a:avLst/>
          </a:prstGeom>
          <a:noFill/>
        </p:spPr>
        <p:txBody>
          <a:bodyPr wrap="square" rtlCol="0">
            <a:spAutoFit/>
          </a:bodyPr>
          <a:lstStyle/>
          <a:p>
            <a:r>
              <a:rPr kumimoji="1" lang="ja-JP" altLang="en-US" sz="1050" dirty="0"/>
              <a:t>参考</a:t>
            </a:r>
            <a:r>
              <a:rPr kumimoji="1" lang="en-US" altLang="ja-JP" sz="1050" dirty="0"/>
              <a:t>URL</a:t>
            </a:r>
            <a:r>
              <a:rPr kumimoji="1" lang="ja-JP" altLang="en-US" sz="1050" dirty="0"/>
              <a:t>：</a:t>
            </a:r>
            <a:r>
              <a:rPr kumimoji="1" lang="en-US" altLang="ja-JP" sz="1050" dirty="0"/>
              <a:t> https://sony-acceleration-platform.com/article811.html</a:t>
            </a:r>
            <a:endParaRPr kumimoji="1" lang="ja-JP" altLang="en-US" sz="1050" dirty="0"/>
          </a:p>
        </p:txBody>
      </p:sp>
    </p:spTree>
    <p:extLst>
      <p:ext uri="{BB962C8B-B14F-4D97-AF65-F5344CB8AC3E}">
        <p14:creationId xmlns:p14="http://schemas.microsoft.com/office/powerpoint/2010/main" val="208632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EEE5E097-99C3-D9B0-9B21-7F1C9B515F7C}"/>
              </a:ext>
            </a:extLst>
          </p:cNvPr>
          <p:cNvSpPr/>
          <p:nvPr/>
        </p:nvSpPr>
        <p:spPr>
          <a:xfrm>
            <a:off x="334736" y="558825"/>
            <a:ext cx="4082397" cy="4381038"/>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AAE52E72-2167-58D0-E5CB-D3F75292562C}"/>
              </a:ext>
            </a:extLst>
          </p:cNvPr>
          <p:cNvSpPr/>
          <p:nvPr/>
        </p:nvSpPr>
        <p:spPr>
          <a:xfrm>
            <a:off x="4737308" y="554198"/>
            <a:ext cx="4082397" cy="4381038"/>
          </a:xfrm>
          <a:prstGeom prst="roundRect">
            <a:avLst>
              <a:gd name="adj" fmla="val 4615"/>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1EE32C7-AC1B-6B05-5329-261517DD655F}"/>
              </a:ext>
            </a:extLst>
          </p:cNvPr>
          <p:cNvSpPr txBox="1"/>
          <p:nvPr/>
        </p:nvSpPr>
        <p:spPr>
          <a:xfrm>
            <a:off x="442006" y="888782"/>
            <a:ext cx="3814681" cy="307777"/>
          </a:xfrm>
          <a:prstGeom prst="rect">
            <a:avLst/>
          </a:prstGeom>
          <a:noFill/>
        </p:spPr>
        <p:txBody>
          <a:bodyPr wrap="square" rtlCol="0">
            <a:spAutoFit/>
          </a:bodyPr>
          <a:lstStyle/>
          <a:p>
            <a:pPr>
              <a:tabLst>
                <a:tab pos="612775" algn="l"/>
              </a:tabLst>
            </a:pPr>
            <a:r>
              <a:rPr kumimoji="1" lang="ja-JP" altLang="en-US" sz="1400" b="1" dirty="0">
                <a:solidFill>
                  <a:schemeClr val="tx2"/>
                </a:solidFill>
                <a:latin typeface="Yu Gothic" panose="020B0400000000000000" pitchFamily="34" charset="-128"/>
                <a:ea typeface="Yu Gothic" panose="020B0400000000000000" pitchFamily="34" charset="-128"/>
              </a:rPr>
              <a:t>市場規模、統計等データの調べ方</a:t>
            </a:r>
          </a:p>
        </p:txBody>
      </p:sp>
      <p:sp>
        <p:nvSpPr>
          <p:cNvPr id="18" name="テキスト ボックス 17">
            <a:extLst>
              <a:ext uri="{FF2B5EF4-FFF2-40B4-BE49-F238E27FC236}">
                <a16:creationId xmlns:a16="http://schemas.microsoft.com/office/drawing/2014/main" id="{34FB2B15-B65E-C20F-499B-44715E56A2EF}"/>
              </a:ext>
            </a:extLst>
          </p:cNvPr>
          <p:cNvSpPr txBox="1"/>
          <p:nvPr/>
        </p:nvSpPr>
        <p:spPr>
          <a:xfrm>
            <a:off x="4871165" y="887527"/>
            <a:ext cx="3814681" cy="1600438"/>
          </a:xfrm>
          <a:prstGeom prst="rect">
            <a:avLst/>
          </a:prstGeom>
          <a:noFill/>
        </p:spPr>
        <p:txBody>
          <a:bodyPr wrap="square" rtlCol="0">
            <a:spAutoFit/>
          </a:bodyPr>
          <a:lstStyle/>
          <a:p>
            <a:pPr marL="87313" indent="-87313">
              <a:buFont typeface="Arial" panose="020B0604020202020204" pitchFamily="34" charset="0"/>
              <a:buChar char="•"/>
              <a:tabLst>
                <a:tab pos="612775" algn="l"/>
              </a:tabLst>
            </a:pPr>
            <a:r>
              <a:rPr kumimoji="1" lang="ja-JP" altLang="en-US" sz="1400" b="1" dirty="0">
                <a:solidFill>
                  <a:schemeClr val="tx2"/>
                </a:solidFill>
                <a:latin typeface="Yu Gothic" panose="020B0400000000000000" pitchFamily="34" charset="-128"/>
                <a:ea typeface="Yu Gothic" panose="020B0400000000000000" pitchFamily="34" charset="-128"/>
              </a:rPr>
              <a:t>技術優位性を有している場合には、積極的に資料に追加してください</a:t>
            </a:r>
            <a:endParaRPr kumimoji="1" lang="en-US" altLang="ja-JP" sz="1400" b="1" dirty="0">
              <a:solidFill>
                <a:schemeClr val="tx2"/>
              </a:solidFill>
              <a:latin typeface="Yu Gothic" panose="020B0400000000000000" pitchFamily="34" charset="-128"/>
              <a:ea typeface="Yu Gothic" panose="020B0400000000000000" pitchFamily="34" charset="-128"/>
            </a:endParaRPr>
          </a:p>
          <a:p>
            <a:pPr marL="87313" indent="-87313">
              <a:buFont typeface="Arial" panose="020B0604020202020204" pitchFamily="34" charset="0"/>
              <a:buChar char="•"/>
              <a:tabLst>
                <a:tab pos="612775" algn="l"/>
              </a:tabLst>
            </a:pPr>
            <a:r>
              <a:rPr kumimoji="1" lang="ja-JP" altLang="en-US" sz="1400" b="1" dirty="0">
                <a:solidFill>
                  <a:schemeClr val="tx2"/>
                </a:solidFill>
                <a:latin typeface="Yu Gothic" panose="020B0400000000000000" pitchFamily="34" charset="-128"/>
                <a:ea typeface="Yu Gothic" panose="020B0400000000000000" pitchFamily="34" charset="-128"/>
              </a:rPr>
              <a:t>なお、その際には特許や知的財産、他社やこれまでの技術と比較した際に何がどの程度優位であるか等の、技術優位性を示せる定量データを応募書類内に追加で記載してください</a:t>
            </a:r>
          </a:p>
        </p:txBody>
      </p:sp>
      <p:cxnSp>
        <p:nvCxnSpPr>
          <p:cNvPr id="21" name="直線コネクタ 20">
            <a:extLst>
              <a:ext uri="{FF2B5EF4-FFF2-40B4-BE49-F238E27FC236}">
                <a16:creationId xmlns:a16="http://schemas.microsoft.com/office/drawing/2014/main" id="{05D9D27E-E638-72C5-C6C5-F7E006391051}"/>
              </a:ext>
            </a:extLst>
          </p:cNvPr>
          <p:cNvCxnSpPr>
            <a:cxnSpLocks/>
          </p:cNvCxnSpPr>
          <p:nvPr/>
        </p:nvCxnSpPr>
        <p:spPr>
          <a:xfrm>
            <a:off x="0" y="355446"/>
            <a:ext cx="899953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FC1DDE74-DDF6-BA20-C381-123204EB1F20}"/>
              </a:ext>
            </a:extLst>
          </p:cNvPr>
          <p:cNvSpPr txBox="1"/>
          <p:nvPr/>
        </p:nvSpPr>
        <p:spPr>
          <a:xfrm>
            <a:off x="46384" y="82667"/>
            <a:ext cx="2236510" cy="338554"/>
          </a:xfrm>
          <a:prstGeom prst="rect">
            <a:avLst/>
          </a:prstGeom>
          <a:noFill/>
        </p:spPr>
        <p:txBody>
          <a:bodyPr wrap="none" rtlCol="0">
            <a:spAutoFit/>
          </a:bodyPr>
          <a:lstStyle/>
          <a:p>
            <a:pPr>
              <a:tabLst>
                <a:tab pos="612775" algn="l"/>
              </a:tabLst>
            </a:pPr>
            <a:r>
              <a:rPr kumimoji="1" lang="ja-JP" altLang="en-US" sz="1600" b="1" dirty="0">
                <a:solidFill>
                  <a:schemeClr val="tx2"/>
                </a:solidFill>
                <a:latin typeface="Yu Gothic" panose="020B0400000000000000" pitchFamily="34" charset="-128"/>
                <a:ea typeface="Yu Gothic" panose="020B0400000000000000" pitchFamily="34" charset="-128"/>
              </a:rPr>
              <a:t>資料作成時の参考資料</a:t>
            </a:r>
            <a:endParaRPr kumimoji="1" lang="ja-JP" altLang="en-US" sz="1600" b="1" dirty="0">
              <a:solidFill>
                <a:schemeClr val="tx2"/>
              </a:solidFill>
              <a:effectLst/>
              <a:latin typeface="Yu Gothic" panose="020B0400000000000000" pitchFamily="34" charset="-128"/>
              <a:ea typeface="Yu Gothic" panose="020B0400000000000000" pitchFamily="34" charset="-128"/>
            </a:endParaRPr>
          </a:p>
        </p:txBody>
      </p:sp>
      <p:sp>
        <p:nvSpPr>
          <p:cNvPr id="2" name="テキスト ボックス 1">
            <a:extLst>
              <a:ext uri="{FF2B5EF4-FFF2-40B4-BE49-F238E27FC236}">
                <a16:creationId xmlns:a16="http://schemas.microsoft.com/office/drawing/2014/main" id="{68EA0722-3F80-CCCD-B7F3-1DA9C00B3379}"/>
              </a:ext>
            </a:extLst>
          </p:cNvPr>
          <p:cNvSpPr txBox="1"/>
          <p:nvPr/>
        </p:nvSpPr>
        <p:spPr>
          <a:xfrm>
            <a:off x="631095" y="652280"/>
            <a:ext cx="800219" cy="276999"/>
          </a:xfrm>
          <a:prstGeom prst="rect">
            <a:avLst/>
          </a:prstGeom>
          <a:noFill/>
        </p:spPr>
        <p:txBody>
          <a:bodyPr wrap="non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市場規模</a:t>
            </a:r>
          </a:p>
        </p:txBody>
      </p:sp>
      <p:grpSp>
        <p:nvGrpSpPr>
          <p:cNvPr id="3" name="グループ化 2">
            <a:extLst>
              <a:ext uri="{FF2B5EF4-FFF2-40B4-BE49-F238E27FC236}">
                <a16:creationId xmlns:a16="http://schemas.microsoft.com/office/drawing/2014/main" id="{4FEA8F3C-8E4E-6027-192B-8DAEC6FB70FF}"/>
              </a:ext>
            </a:extLst>
          </p:cNvPr>
          <p:cNvGrpSpPr/>
          <p:nvPr/>
        </p:nvGrpSpPr>
        <p:grpSpPr>
          <a:xfrm>
            <a:off x="449192" y="670386"/>
            <a:ext cx="239046" cy="236098"/>
            <a:chOff x="333502" y="3845482"/>
            <a:chExt cx="464885" cy="459151"/>
          </a:xfrm>
        </p:grpSpPr>
        <p:sp>
          <p:nvSpPr>
            <p:cNvPr id="4" name="円/楕円 3">
              <a:extLst>
                <a:ext uri="{FF2B5EF4-FFF2-40B4-BE49-F238E27FC236}">
                  <a16:creationId xmlns:a16="http://schemas.microsoft.com/office/drawing/2014/main" id="{71F98EC2-F366-4510-D3F8-D7CBBF20107C}"/>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5" name="円/楕円 4">
              <a:extLst>
                <a:ext uri="{FF2B5EF4-FFF2-40B4-BE49-F238E27FC236}">
                  <a16:creationId xmlns:a16="http://schemas.microsoft.com/office/drawing/2014/main" id="{84B26DCA-5998-EB42-690D-21BC1FDBE133}"/>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27" name="テキスト ボックス 26">
            <a:extLst>
              <a:ext uri="{FF2B5EF4-FFF2-40B4-BE49-F238E27FC236}">
                <a16:creationId xmlns:a16="http://schemas.microsoft.com/office/drawing/2014/main" id="{3B11727E-D60C-230F-9287-2FC60A10FAD4}"/>
              </a:ext>
            </a:extLst>
          </p:cNvPr>
          <p:cNvSpPr txBox="1"/>
          <p:nvPr/>
        </p:nvSpPr>
        <p:spPr>
          <a:xfrm>
            <a:off x="5019647" y="648593"/>
            <a:ext cx="954107" cy="276999"/>
          </a:xfrm>
          <a:prstGeom prst="rect">
            <a:avLst/>
          </a:prstGeom>
          <a:noFill/>
        </p:spPr>
        <p:txBody>
          <a:bodyPr wrap="non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技術優位性</a:t>
            </a:r>
          </a:p>
        </p:txBody>
      </p:sp>
      <p:grpSp>
        <p:nvGrpSpPr>
          <p:cNvPr id="28" name="グループ化 27">
            <a:extLst>
              <a:ext uri="{FF2B5EF4-FFF2-40B4-BE49-F238E27FC236}">
                <a16:creationId xmlns:a16="http://schemas.microsoft.com/office/drawing/2014/main" id="{6923CE67-F36F-35DC-760A-1C16698874F3}"/>
              </a:ext>
            </a:extLst>
          </p:cNvPr>
          <p:cNvGrpSpPr/>
          <p:nvPr/>
        </p:nvGrpSpPr>
        <p:grpSpPr>
          <a:xfrm>
            <a:off x="4837744" y="666699"/>
            <a:ext cx="239046" cy="236098"/>
            <a:chOff x="333502" y="3845482"/>
            <a:chExt cx="464885" cy="459151"/>
          </a:xfrm>
        </p:grpSpPr>
        <p:sp>
          <p:nvSpPr>
            <p:cNvPr id="29" name="円/楕円 28">
              <a:extLst>
                <a:ext uri="{FF2B5EF4-FFF2-40B4-BE49-F238E27FC236}">
                  <a16:creationId xmlns:a16="http://schemas.microsoft.com/office/drawing/2014/main" id="{AE4EC1BB-CCAA-BD47-93DF-6C0A773C8718}"/>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30" name="円/楕円 29">
              <a:extLst>
                <a:ext uri="{FF2B5EF4-FFF2-40B4-BE49-F238E27FC236}">
                  <a16:creationId xmlns:a16="http://schemas.microsoft.com/office/drawing/2014/main" id="{7F6E8E80-8496-809C-9244-20F8E48E568B}"/>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11" name="テキスト ボックス 10">
            <a:extLst>
              <a:ext uri="{FF2B5EF4-FFF2-40B4-BE49-F238E27FC236}">
                <a16:creationId xmlns:a16="http://schemas.microsoft.com/office/drawing/2014/main" id="{44F09F39-026A-986B-F1C1-6314CD04767C}"/>
              </a:ext>
            </a:extLst>
          </p:cNvPr>
          <p:cNvSpPr txBox="1"/>
          <p:nvPr/>
        </p:nvSpPr>
        <p:spPr>
          <a:xfrm>
            <a:off x="438502" y="1260988"/>
            <a:ext cx="3814681" cy="3808735"/>
          </a:xfrm>
          <a:prstGeom prst="rect">
            <a:avLst/>
          </a:prstGeom>
          <a:noFill/>
        </p:spPr>
        <p:txBody>
          <a:bodyPr wrap="square" rtlCol="0">
            <a:spAutoFit/>
          </a:bodyPr>
          <a:lstStyle/>
          <a:p>
            <a:pPr>
              <a:tabLst>
                <a:tab pos="612775" algn="l"/>
              </a:tabLst>
            </a:pPr>
            <a:r>
              <a:rPr kumimoji="1" lang="en-US" altLang="ja-JP" sz="1050" dirty="0">
                <a:latin typeface="Yu Gothic" panose="020B0400000000000000" pitchFamily="34" charset="-128"/>
                <a:ea typeface="Yu Gothic" panose="020B0400000000000000" pitchFamily="34" charset="-128"/>
              </a:rPr>
              <a:t>RESAS</a:t>
            </a:r>
            <a:r>
              <a:rPr kumimoji="1" lang="ja-JP" altLang="en-US" sz="1050" dirty="0">
                <a:latin typeface="Yu Gothic" panose="020B0400000000000000" pitchFamily="34" charset="-128"/>
                <a:ea typeface="Yu Gothic" panose="020B0400000000000000" pitchFamily="34" charset="-128"/>
              </a:rPr>
              <a:t>　地域経済分析システム</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en-US" altLang="ja-JP" sz="1050" dirty="0">
                <a:latin typeface="Yu Gothic" panose="020B0400000000000000" pitchFamily="34" charset="-128"/>
                <a:ea typeface="Yu Gothic" panose="020B0400000000000000" pitchFamily="34" charset="-128"/>
                <a:hlinkClick r:id="rId2"/>
              </a:rPr>
              <a:t>https://resas.go.jp/</a:t>
            </a:r>
            <a:endParaRPr kumimoji="1" lang="en-US" altLang="ja-JP" sz="1050" dirty="0">
              <a:latin typeface="Yu Gothic" panose="020B0400000000000000" pitchFamily="34" charset="-128"/>
              <a:ea typeface="Yu Gothic" panose="020B0400000000000000" pitchFamily="34" charset="-128"/>
            </a:endParaRPr>
          </a:p>
          <a:p>
            <a:pPr marL="171450" indent="-171450">
              <a:buFont typeface="Wingdings" panose="05000000000000000000" pitchFamily="2" charset="2"/>
              <a:buChar char="l"/>
              <a:tabLst>
                <a:tab pos="612775" algn="l"/>
              </a:tabLst>
            </a:pPr>
            <a:r>
              <a:rPr lang="ja-JP" altLang="en-US" sz="1050" b="0" i="0" dirty="0">
                <a:solidFill>
                  <a:srgbClr val="111827"/>
                </a:solidFill>
                <a:effectLst/>
                <a:latin typeface="ui-sans-serif"/>
              </a:rPr>
              <a:t>地域経済に関するビッグデータ（マーケティング、観光、人口、産業構造、農林業漁業、医療・介護　など）</a:t>
            </a:r>
            <a:endParaRPr lang="en-US" altLang="ja-JP" sz="1050" b="0" i="0" dirty="0">
              <a:solidFill>
                <a:srgbClr val="111827"/>
              </a:solidFill>
              <a:effectLst/>
              <a:latin typeface="ui-sans-serif"/>
            </a:endParaRPr>
          </a:p>
          <a:p>
            <a:pPr marL="171450" indent="-171450">
              <a:buFont typeface="Wingdings" panose="05000000000000000000" pitchFamily="2" charset="2"/>
              <a:buChar char="l"/>
              <a:tabLst>
                <a:tab pos="612775" algn="l"/>
              </a:tabLst>
            </a:pP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en-US" altLang="ja-JP" sz="1050" dirty="0">
                <a:latin typeface="Yu Gothic" panose="020B0400000000000000" pitchFamily="34" charset="-128"/>
                <a:ea typeface="Yu Gothic" panose="020B0400000000000000" pitchFamily="34" charset="-128"/>
              </a:rPr>
              <a:t>e-Stat </a:t>
            </a:r>
            <a:r>
              <a:rPr kumimoji="1" lang="ja-JP" altLang="en-US" sz="1050" dirty="0">
                <a:latin typeface="Yu Gothic" panose="020B0400000000000000" pitchFamily="34" charset="-128"/>
                <a:ea typeface="Yu Gothic" panose="020B0400000000000000" pitchFamily="34" charset="-128"/>
              </a:rPr>
              <a:t>政府統計の総合窓口</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en-US" altLang="ja-JP" sz="1050" dirty="0">
                <a:latin typeface="Yu Gothic" panose="020B0400000000000000" pitchFamily="34" charset="-128"/>
                <a:ea typeface="Yu Gothic" panose="020B0400000000000000" pitchFamily="34" charset="-128"/>
                <a:hlinkClick r:id="rId3"/>
              </a:rPr>
              <a:t>https://www.e-stat.go.jp/</a:t>
            </a:r>
            <a:endParaRPr kumimoji="1" lang="en-US" altLang="ja-JP" sz="1050" dirty="0">
              <a:latin typeface="Yu Gothic" panose="020B0400000000000000" pitchFamily="34" charset="-128"/>
              <a:ea typeface="Yu Gothic" panose="020B0400000000000000" pitchFamily="34" charset="-128"/>
            </a:endParaRPr>
          </a:p>
          <a:p>
            <a:pPr marL="171450" indent="-171450">
              <a:buFont typeface="Wingdings" panose="05000000000000000000" pitchFamily="2" charset="2"/>
              <a:buChar char="l"/>
              <a:tabLst>
                <a:tab pos="612775" algn="l"/>
              </a:tabLst>
            </a:pPr>
            <a:r>
              <a:rPr kumimoji="1" lang="ja-JP" altLang="en-US" sz="1050" dirty="0">
                <a:latin typeface="Yu Gothic" panose="020B0400000000000000" pitchFamily="34" charset="-128"/>
                <a:ea typeface="Yu Gothic" panose="020B0400000000000000" pitchFamily="34" charset="-128"/>
              </a:rPr>
              <a:t>各中央省庁の調査結果、地域別の各種データ　など</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ja-JP" altLang="en-US" sz="1050" dirty="0">
                <a:latin typeface="Yu Gothic" panose="020B0400000000000000" pitchFamily="34" charset="-128"/>
                <a:ea typeface="Yu Gothic" panose="020B0400000000000000" pitchFamily="34" charset="-128"/>
              </a:rPr>
              <a:t>内閣府の統計データ</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en-US" altLang="ja-JP" sz="1050" dirty="0">
                <a:latin typeface="Yu Gothic" panose="020B0400000000000000" pitchFamily="34" charset="-128"/>
                <a:ea typeface="Yu Gothic" panose="020B0400000000000000" pitchFamily="34" charset="-128"/>
                <a:hlinkClick r:id="rId4"/>
              </a:rPr>
              <a:t>https://www.esri.cao.go.jp/jp/stat/menu.html</a:t>
            </a:r>
            <a:endParaRPr kumimoji="1" lang="en-US" altLang="ja-JP" sz="1050" dirty="0">
              <a:latin typeface="Yu Gothic" panose="020B0400000000000000" pitchFamily="34" charset="-128"/>
              <a:ea typeface="Yu Gothic" panose="020B0400000000000000" pitchFamily="34" charset="-128"/>
            </a:endParaRPr>
          </a:p>
          <a:p>
            <a:pPr marL="171450" indent="-171450">
              <a:buFont typeface="Wingdings" panose="05000000000000000000" pitchFamily="2" charset="2"/>
              <a:buChar char="l"/>
              <a:tabLst>
                <a:tab pos="612775" algn="l"/>
              </a:tabLst>
            </a:pPr>
            <a:r>
              <a:rPr kumimoji="1" lang="ja-JP" altLang="en-US" sz="1050" dirty="0">
                <a:latin typeface="Yu Gothic" panose="020B0400000000000000" pitchFamily="34" charset="-128"/>
                <a:ea typeface="Yu Gothic" panose="020B0400000000000000" pitchFamily="34" charset="-128"/>
              </a:rPr>
              <a:t>景気動向指数、消費動向調査、法人企業景気予測調査　など</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ja-JP" altLang="en-US" sz="1050" dirty="0">
                <a:latin typeface="Yu Gothic" panose="020B0400000000000000" pitchFamily="34" charset="-128"/>
                <a:ea typeface="Yu Gothic" panose="020B0400000000000000" pitchFamily="34" charset="-128"/>
              </a:rPr>
              <a:t>経済産業省の統計データ</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en-US" altLang="ja-JP" sz="1050" dirty="0">
                <a:latin typeface="Yu Gothic" panose="020B0400000000000000" pitchFamily="34" charset="-128"/>
                <a:ea typeface="Yu Gothic" panose="020B0400000000000000" pitchFamily="34" charset="-128"/>
                <a:hlinkClick r:id="rId5"/>
              </a:rPr>
              <a:t>https://www.meti.go.jp/statistics/</a:t>
            </a:r>
            <a:endParaRPr kumimoji="1" lang="en-US" altLang="ja-JP" sz="1050" dirty="0">
              <a:latin typeface="Yu Gothic" panose="020B0400000000000000" pitchFamily="34" charset="-128"/>
              <a:ea typeface="Yu Gothic" panose="020B0400000000000000" pitchFamily="34" charset="-128"/>
            </a:endParaRPr>
          </a:p>
          <a:p>
            <a:pPr marL="171450" indent="-171450">
              <a:buFont typeface="Wingdings" panose="05000000000000000000" pitchFamily="2" charset="2"/>
              <a:buChar char="l"/>
              <a:tabLst>
                <a:tab pos="612775" algn="l"/>
              </a:tabLst>
            </a:pPr>
            <a:r>
              <a:rPr kumimoji="1" lang="ja-JP" altLang="en-US" sz="1050" dirty="0">
                <a:latin typeface="Yu Gothic" panose="020B0400000000000000" pitchFamily="34" charset="-128"/>
                <a:ea typeface="Yu Gothic" panose="020B0400000000000000" pitchFamily="34" charset="-128"/>
              </a:rPr>
              <a:t>各種産業指数、経済構造に関する調査、鉱工業関連統、商業動態統計調査　など</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ja-JP" altLang="en-US" sz="1050" dirty="0">
                <a:latin typeface="Yu Gothic" panose="020B0400000000000000" pitchFamily="34" charset="-128"/>
                <a:ea typeface="Yu Gothic" panose="020B0400000000000000" pitchFamily="34" charset="-128"/>
              </a:rPr>
              <a:t>市場規模・推計・競合他社等</a:t>
            </a:r>
            <a:endParaRPr kumimoji="1" lang="en-US" altLang="ja-JP" sz="1050" dirty="0">
              <a:latin typeface="Yu Gothic" panose="020B0400000000000000" pitchFamily="34" charset="-128"/>
              <a:ea typeface="Yu Gothic" panose="020B0400000000000000" pitchFamily="34" charset="-128"/>
            </a:endParaRPr>
          </a:p>
          <a:p>
            <a:pPr marL="171450" indent="-171450">
              <a:buFont typeface="Wingdings" panose="05000000000000000000" pitchFamily="2" charset="2"/>
              <a:buChar char="l"/>
              <a:tabLst>
                <a:tab pos="612775" algn="l"/>
              </a:tabLst>
            </a:pPr>
            <a:r>
              <a:rPr kumimoji="1" lang="ja-JP" altLang="en-US" sz="1050" dirty="0">
                <a:latin typeface="Yu Gothic" panose="020B0400000000000000" pitchFamily="34" charset="-128"/>
                <a:ea typeface="Yu Gothic" panose="020B0400000000000000" pitchFamily="34" charset="-128"/>
              </a:rPr>
              <a:t>「調べたい産業</a:t>
            </a:r>
            <a:r>
              <a:rPr kumimoji="1" lang="en-US" altLang="ja-JP" sz="1050" dirty="0">
                <a:latin typeface="Yu Gothic" panose="020B0400000000000000" pitchFamily="34" charset="-128"/>
                <a:ea typeface="Yu Gothic" panose="020B0400000000000000" pitchFamily="34" charset="-128"/>
              </a:rPr>
              <a:t>/</a:t>
            </a:r>
            <a:r>
              <a:rPr kumimoji="1" lang="ja-JP" altLang="en-US" sz="1050" dirty="0">
                <a:latin typeface="Yu Gothic" panose="020B0400000000000000" pitchFamily="34" charset="-128"/>
                <a:ea typeface="Yu Gothic" panose="020B0400000000000000" pitchFamily="34" charset="-128"/>
              </a:rPr>
              <a:t>分野　＆　市場規模」、「調べたい産業</a:t>
            </a:r>
            <a:r>
              <a:rPr kumimoji="1" lang="en-US" altLang="ja-JP" sz="1050" dirty="0">
                <a:latin typeface="Yu Gothic" panose="020B0400000000000000" pitchFamily="34" charset="-128"/>
                <a:ea typeface="Yu Gothic" panose="020B0400000000000000" pitchFamily="34" charset="-128"/>
              </a:rPr>
              <a:t>/</a:t>
            </a:r>
            <a:r>
              <a:rPr kumimoji="1" lang="ja-JP" altLang="en-US" sz="1050" dirty="0">
                <a:latin typeface="Yu Gothic" panose="020B0400000000000000" pitchFamily="34" charset="-128"/>
                <a:ea typeface="Yu Gothic" panose="020B0400000000000000" pitchFamily="34" charset="-128"/>
              </a:rPr>
              <a:t>分野　＆　カオスマップ」で検索</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endParaRPr kumimoji="1" lang="ja-JP" altLang="en-US" sz="1050" dirty="0">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E8B1964A-6EBF-2E34-76F2-491F512B8C3E}"/>
              </a:ext>
            </a:extLst>
          </p:cNvPr>
          <p:cNvSpPr txBox="1"/>
          <p:nvPr/>
        </p:nvSpPr>
        <p:spPr>
          <a:xfrm>
            <a:off x="4963004" y="2574849"/>
            <a:ext cx="3705007" cy="2192908"/>
          </a:xfrm>
          <a:prstGeom prst="rect">
            <a:avLst/>
          </a:prstGeom>
          <a:noFill/>
        </p:spPr>
        <p:txBody>
          <a:bodyPr wrap="square" rtlCol="0">
            <a:spAutoFit/>
          </a:bodyPr>
          <a:lstStyle/>
          <a:p>
            <a:pPr>
              <a:tabLst>
                <a:tab pos="612775" algn="l"/>
              </a:tabLst>
            </a:pPr>
            <a:r>
              <a:rPr kumimoji="1" lang="ja-JP" altLang="en-US" sz="1050" dirty="0">
                <a:latin typeface="Yu Gothic" panose="020B0400000000000000" pitchFamily="34" charset="-128"/>
                <a:ea typeface="Yu Gothic" panose="020B0400000000000000" pitchFamily="34" charset="-128"/>
              </a:rPr>
              <a:t>●技術優位性とは、</a:t>
            </a:r>
            <a:endParaRPr kumimoji="1" lang="en-US" altLang="ja-JP" sz="1050" dirty="0">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tabLst>
                <a:tab pos="612775" algn="l"/>
              </a:tabLst>
            </a:pPr>
            <a:r>
              <a:rPr kumimoji="1" lang="ja-JP" altLang="en-US" sz="1050" dirty="0">
                <a:latin typeface="Yu Gothic" panose="020B0400000000000000" pitchFamily="34" charset="-128"/>
                <a:ea typeface="Yu Gothic" panose="020B0400000000000000" pitchFamily="34" charset="-128"/>
              </a:rPr>
              <a:t>他社やこれまでの既存技術と比較して、自社技術が優れていること</a:t>
            </a:r>
            <a:endParaRPr kumimoji="1" lang="en-US" altLang="ja-JP" sz="1050" dirty="0">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tabLst>
                <a:tab pos="612775" algn="l"/>
              </a:tabLst>
            </a:pPr>
            <a:r>
              <a:rPr kumimoji="1" lang="ja-JP" altLang="en-US" sz="1050" dirty="0">
                <a:latin typeface="Yu Gothic" panose="020B0400000000000000" pitchFamily="34" charset="-128"/>
                <a:ea typeface="Yu Gothic" panose="020B0400000000000000" pitchFamily="34" charset="-128"/>
              </a:rPr>
              <a:t>新しい技術や優位性のある技術を有していることで、競合他社との競争において有利となっていること</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endParaRPr kumimoji="1" lang="en-US" altLang="ja-JP" sz="1050" dirty="0">
              <a:latin typeface="Yu Gothic" panose="020B0400000000000000" pitchFamily="34" charset="-128"/>
              <a:ea typeface="Yu Gothic" panose="020B0400000000000000" pitchFamily="34" charset="-128"/>
            </a:endParaRPr>
          </a:p>
          <a:p>
            <a:pPr>
              <a:tabLst>
                <a:tab pos="612775" algn="l"/>
              </a:tabLst>
            </a:pPr>
            <a:r>
              <a:rPr kumimoji="1" lang="ja-JP" altLang="en-US" sz="1050" dirty="0">
                <a:latin typeface="Yu Gothic" panose="020B0400000000000000" pitchFamily="34" charset="-128"/>
                <a:ea typeface="Yu Gothic" panose="020B0400000000000000" pitchFamily="34" charset="-128"/>
              </a:rPr>
              <a:t>●技術優位性によりもたらされる有益事例</a:t>
            </a:r>
            <a:endParaRPr kumimoji="1" lang="en-US" altLang="ja-JP" sz="1050" dirty="0">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tabLst>
                <a:tab pos="612775" algn="l"/>
              </a:tabLst>
            </a:pPr>
            <a:r>
              <a:rPr kumimoji="1" lang="ja-JP" altLang="en-US" sz="1050" dirty="0">
                <a:latin typeface="Yu Gothic" panose="020B0400000000000000" pitchFamily="34" charset="-128"/>
                <a:ea typeface="Yu Gothic" panose="020B0400000000000000" pitchFamily="34" charset="-128"/>
              </a:rPr>
              <a:t>製品やサービスそのものの性能が他社技術よりも優れている</a:t>
            </a:r>
            <a:endParaRPr kumimoji="1" lang="en-US" altLang="ja-JP" sz="1050" dirty="0">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tabLst>
                <a:tab pos="612775" algn="l"/>
              </a:tabLst>
            </a:pPr>
            <a:r>
              <a:rPr kumimoji="1" lang="ja-JP" altLang="en-US" sz="1050" dirty="0">
                <a:latin typeface="Yu Gothic" panose="020B0400000000000000" pitchFamily="34" charset="-128"/>
                <a:ea typeface="Yu Gothic" panose="020B0400000000000000" pitchFamily="34" charset="-128"/>
              </a:rPr>
              <a:t>他社技術よりも優れているため生産コストが削減できる</a:t>
            </a:r>
            <a:endParaRPr kumimoji="1" lang="en-US" altLang="ja-JP" sz="1050" dirty="0">
              <a:latin typeface="Yu Gothic" panose="020B0400000000000000" pitchFamily="34" charset="-128"/>
              <a:ea typeface="Yu Gothic" panose="020B0400000000000000" pitchFamily="34" charset="-128"/>
            </a:endParaRPr>
          </a:p>
          <a:p>
            <a:pPr marL="171450" indent="-171450">
              <a:buFont typeface="Arial" panose="020B0604020202020204" pitchFamily="34" charset="0"/>
              <a:buChar char="•"/>
              <a:tabLst>
                <a:tab pos="612775" algn="l"/>
              </a:tabLst>
            </a:pPr>
            <a:r>
              <a:rPr kumimoji="1" lang="ja-JP" altLang="en-US" sz="1050" dirty="0">
                <a:latin typeface="Yu Gothic" panose="020B0400000000000000" pitchFamily="34" charset="-128"/>
                <a:ea typeface="Yu Gothic" panose="020B0400000000000000" pitchFamily="34" charset="-128"/>
              </a:rPr>
              <a:t>自社開発技術の特許や商標等の知的財産権を取得することで、協業他社による類似製品の開発を防げる</a:t>
            </a:r>
            <a:endParaRPr kumimoji="1" lang="en-US" altLang="ja-JP" sz="1050" dirty="0">
              <a:latin typeface="Yu Gothic" panose="020B0400000000000000" pitchFamily="34" charset="-128"/>
              <a:ea typeface="Yu Gothic" panose="020B0400000000000000" pitchFamily="34" charset="-128"/>
            </a:endParaRPr>
          </a:p>
          <a:p>
            <a:pPr>
              <a:tabLst>
                <a:tab pos="612775" algn="l"/>
              </a:tabLst>
            </a:pPr>
            <a:endParaRPr kumimoji="1" lang="en-US" altLang="ja-JP" sz="10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35658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6C9B3389-6A76-01B2-B98B-BF457CFB1D2A}"/>
              </a:ext>
            </a:extLst>
          </p:cNvPr>
          <p:cNvSpPr>
            <a:spLocks noGrp="1"/>
          </p:cNvSpPr>
          <p:nvPr>
            <p:ph type="title"/>
          </p:nvPr>
        </p:nvSpPr>
        <p:spPr>
          <a:xfrm>
            <a:off x="400050" y="199956"/>
            <a:ext cx="2262158" cy="343620"/>
          </a:xfrm>
        </p:spPr>
        <p:txBody>
          <a:bodyPr/>
          <a:lstStyle/>
          <a:p>
            <a:r>
              <a:rPr lang="ja-JP" altLang="en-US" dirty="0"/>
              <a:t>応募書類の審査基準</a:t>
            </a:r>
          </a:p>
        </p:txBody>
      </p:sp>
      <p:graphicFrame>
        <p:nvGraphicFramePr>
          <p:cNvPr id="4" name="表 3">
            <a:extLst>
              <a:ext uri="{FF2B5EF4-FFF2-40B4-BE49-F238E27FC236}">
                <a16:creationId xmlns:a16="http://schemas.microsoft.com/office/drawing/2014/main" id="{2BC53655-C4C8-0498-19BA-E06B330DBA93}"/>
              </a:ext>
            </a:extLst>
          </p:cNvPr>
          <p:cNvGraphicFramePr>
            <a:graphicFrameLocks noGrp="1"/>
          </p:cNvGraphicFramePr>
          <p:nvPr>
            <p:extLst>
              <p:ext uri="{D42A27DB-BD31-4B8C-83A1-F6EECF244321}">
                <p14:modId xmlns:p14="http://schemas.microsoft.com/office/powerpoint/2010/main" val="2263164254"/>
              </p:ext>
            </p:extLst>
          </p:nvPr>
        </p:nvGraphicFramePr>
        <p:xfrm>
          <a:off x="515958" y="925336"/>
          <a:ext cx="8112084" cy="3744000"/>
        </p:xfrm>
        <a:graphic>
          <a:graphicData uri="http://schemas.openxmlformats.org/drawingml/2006/table">
            <a:tbl>
              <a:tblPr/>
              <a:tblGrid>
                <a:gridCol w="460838">
                  <a:extLst>
                    <a:ext uri="{9D8B030D-6E8A-4147-A177-3AD203B41FA5}">
                      <a16:colId xmlns:a16="http://schemas.microsoft.com/office/drawing/2014/main" val="54640588"/>
                    </a:ext>
                  </a:extLst>
                </a:gridCol>
                <a:gridCol w="3280948">
                  <a:extLst>
                    <a:ext uri="{9D8B030D-6E8A-4147-A177-3AD203B41FA5}">
                      <a16:colId xmlns:a16="http://schemas.microsoft.com/office/drawing/2014/main" val="835054269"/>
                    </a:ext>
                  </a:extLst>
                </a:gridCol>
                <a:gridCol w="4370298">
                  <a:extLst>
                    <a:ext uri="{9D8B030D-6E8A-4147-A177-3AD203B41FA5}">
                      <a16:colId xmlns:a16="http://schemas.microsoft.com/office/drawing/2014/main" val="2001762360"/>
                    </a:ext>
                  </a:extLst>
                </a:gridCol>
              </a:tblGrid>
              <a:tr h="324000">
                <a:tc>
                  <a:txBody>
                    <a:bodyPr/>
                    <a:lstStyle/>
                    <a:p>
                      <a:pPr algn="ctr">
                        <a:buNone/>
                      </a:pPr>
                      <a:r>
                        <a:rPr lang="en-US" sz="1200" b="1" dirty="0">
                          <a:solidFill>
                            <a:schemeClr val="tx2"/>
                          </a:solidFill>
                        </a:rPr>
                        <a:t>No.</a:t>
                      </a:r>
                    </a:p>
                  </a:txBody>
                  <a:tcPr marL="86995" marR="86995" marT="43497" marB="43497" anchor="ctr">
                    <a:lnL>
                      <a:noFill/>
                    </a:lnL>
                    <a:lnR>
                      <a:noFill/>
                    </a:lnR>
                    <a:lnT>
                      <a:noFill/>
                    </a:lnT>
                    <a:lnB w="9525" cap="flat" cmpd="sng" algn="ctr">
                      <a:solidFill>
                        <a:schemeClr val="tx2"/>
                      </a:solidFill>
                      <a:prstDash val="solid"/>
                      <a:round/>
                      <a:headEnd type="none" w="med" len="med"/>
                      <a:tailEnd type="none" w="med" len="med"/>
                    </a:lnB>
                    <a:noFill/>
                  </a:tcPr>
                </a:tc>
                <a:tc>
                  <a:txBody>
                    <a:bodyPr/>
                    <a:lstStyle/>
                    <a:p>
                      <a:pPr marL="171450" indent="-171450">
                        <a:buFont typeface="Wingdings" panose="05000000000000000000" pitchFamily="2" charset="2"/>
                        <a:buChar char="n"/>
                      </a:pPr>
                      <a:r>
                        <a:rPr lang="ja-JP" altLang="en-US" sz="1200" b="1" dirty="0">
                          <a:solidFill>
                            <a:schemeClr val="tx2"/>
                          </a:solidFill>
                        </a:rPr>
                        <a:t>評価項目</a:t>
                      </a:r>
                    </a:p>
                  </a:txBody>
                  <a:tcPr marL="86995" marR="86995" marT="43497" marB="43497" anchor="ctr">
                    <a:lnL>
                      <a:noFill/>
                    </a:lnL>
                    <a:lnR>
                      <a:noFill/>
                    </a:lnR>
                    <a:lnT>
                      <a:noFill/>
                    </a:lnT>
                    <a:lnB w="9525" cap="flat" cmpd="sng" algn="ctr">
                      <a:solidFill>
                        <a:schemeClr val="tx2"/>
                      </a:solidFill>
                      <a:prstDash val="solid"/>
                      <a:round/>
                      <a:headEnd type="none" w="med" len="med"/>
                      <a:tailEnd type="none" w="med" len="med"/>
                    </a:lnB>
                    <a:noFill/>
                  </a:tcPr>
                </a:tc>
                <a:tc>
                  <a:txBody>
                    <a:bodyPr/>
                    <a:lstStyle/>
                    <a:p>
                      <a:pPr marL="171450" indent="-171450">
                        <a:buFont typeface="Wingdings" panose="05000000000000000000" pitchFamily="2" charset="2"/>
                        <a:buChar char="n"/>
                      </a:pPr>
                      <a:r>
                        <a:rPr lang="ja-JP" altLang="en-US" sz="1200" b="1" dirty="0">
                          <a:solidFill>
                            <a:schemeClr val="tx2"/>
                          </a:solidFill>
                        </a:rPr>
                        <a:t>評価項目補足情報</a:t>
                      </a:r>
                    </a:p>
                  </a:txBody>
                  <a:tcPr marL="86995" marR="86995" marT="43497" marB="43497" anchor="ctr">
                    <a:lnL>
                      <a:noFill/>
                    </a:lnL>
                    <a:lnR>
                      <a:noFill/>
                    </a:lnR>
                    <a:lnT>
                      <a:noFill/>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35945"/>
                  </a:ext>
                </a:extLst>
              </a:tr>
              <a:tr h="684000">
                <a:tc>
                  <a:txBody>
                    <a:bodyPr/>
                    <a:lstStyle/>
                    <a:p>
                      <a:pPr algn="ctr">
                        <a:buNone/>
                      </a:pPr>
                      <a:r>
                        <a:rPr lang="ja-JP" altLang="en-US" sz="1600" dirty="0">
                          <a:solidFill>
                            <a:schemeClr val="bg1"/>
                          </a:solidFill>
                        </a:rPr>
                        <a:t>❶</a:t>
                      </a: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1600" b="1" dirty="0">
                          <a:solidFill>
                            <a:schemeClr val="tx2"/>
                          </a:solidFill>
                        </a:rPr>
                        <a:t>新規性</a:t>
                      </a:r>
                      <a:endParaRPr lang="ja-JP" altLang="en-US" sz="1600" dirty="0">
                        <a:solidFill>
                          <a:schemeClr val="tx2"/>
                        </a:solidFill>
                      </a:endParaRP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tc>
                  <a:txBody>
                    <a:bodyPr/>
                    <a:lstStyle/>
                    <a:p>
                      <a:pPr>
                        <a:buNone/>
                      </a:pPr>
                      <a:r>
                        <a:rPr lang="ja-JP" altLang="en-US" sz="1200" b="1" dirty="0"/>
                        <a:t>製品やサービスに新規制、独自性、</a:t>
                      </a:r>
                      <a:endParaRPr lang="en-US" altLang="ja-JP" sz="1200" b="1" dirty="0"/>
                    </a:p>
                    <a:p>
                      <a:pPr>
                        <a:buNone/>
                      </a:pPr>
                      <a:r>
                        <a:rPr lang="ja-JP" altLang="en-US" sz="1200" b="1" dirty="0"/>
                        <a:t>イノベーションの可能性はあるか。</a:t>
                      </a: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68414944"/>
                  </a:ext>
                </a:extLst>
              </a:tr>
              <a:tr h="684000">
                <a:tc>
                  <a:txBody>
                    <a:bodyPr/>
                    <a:lstStyle/>
                    <a:p>
                      <a:pPr algn="ctr">
                        <a:buNone/>
                      </a:pPr>
                      <a:r>
                        <a:rPr lang="ja-JP" altLang="en-US" sz="1600" dirty="0">
                          <a:solidFill>
                            <a:schemeClr val="bg1"/>
                          </a:solidFill>
                        </a:rPr>
                        <a:t>❷</a:t>
                      </a:r>
                    </a:p>
                  </a:txBody>
                  <a:tcPr marL="86995" marR="86995" marT="43497" marB="43497"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1600" b="1" dirty="0">
                          <a:solidFill>
                            <a:schemeClr val="tx2"/>
                          </a:solidFill>
                        </a:rPr>
                        <a:t>持続可能性</a:t>
                      </a:r>
                      <a:endParaRPr lang="ja-JP" altLang="en-US" sz="1600" dirty="0">
                        <a:solidFill>
                          <a:schemeClr val="tx2"/>
                        </a:solidFill>
                      </a:endParaRP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tc>
                  <a:txBody>
                    <a:bodyPr/>
                    <a:lstStyle/>
                    <a:p>
                      <a:pPr>
                        <a:buNone/>
                      </a:pPr>
                      <a:r>
                        <a:rPr lang="ja-JP" altLang="en-US" sz="1200" b="1" dirty="0"/>
                        <a:t>中長期的な収益や成長が期待でき、持続可能な事業か。</a:t>
                      </a: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82214313"/>
                  </a:ext>
                </a:extLst>
              </a:tr>
              <a:tr h="684000">
                <a:tc>
                  <a:txBody>
                    <a:bodyPr/>
                    <a:lstStyle/>
                    <a:p>
                      <a:pPr algn="ctr">
                        <a:buNone/>
                      </a:pPr>
                      <a:r>
                        <a:rPr lang="ja-JP" altLang="en-US" sz="1600" dirty="0">
                          <a:solidFill>
                            <a:schemeClr val="bg1"/>
                          </a:solidFill>
                        </a:rPr>
                        <a:t>❸</a:t>
                      </a:r>
                    </a:p>
                  </a:txBody>
                  <a:tcPr marL="86995" marR="86995" marT="43497" marB="43497"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1600" b="1" dirty="0">
                          <a:solidFill>
                            <a:schemeClr val="tx2"/>
                          </a:solidFill>
                        </a:rPr>
                        <a:t>社会性</a:t>
                      </a:r>
                      <a:endParaRPr lang="ja-JP" altLang="en-US" sz="1600" dirty="0">
                        <a:solidFill>
                          <a:schemeClr val="tx2"/>
                        </a:solidFill>
                      </a:endParaRP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tc>
                  <a:txBody>
                    <a:bodyPr/>
                    <a:lstStyle/>
                    <a:p>
                      <a:pPr>
                        <a:buNone/>
                      </a:pPr>
                      <a:r>
                        <a:rPr lang="ja-JP" altLang="en-US" sz="1200" b="1" dirty="0"/>
                        <a:t>社会課題を解決する、もしくは社会的意義がある事業か。</a:t>
                      </a: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13632746"/>
                  </a:ext>
                </a:extLst>
              </a:tr>
              <a:tr h="684000">
                <a:tc>
                  <a:txBody>
                    <a:bodyPr/>
                    <a:lstStyle/>
                    <a:p>
                      <a:pPr algn="ctr">
                        <a:buNone/>
                      </a:pPr>
                      <a:r>
                        <a:rPr lang="ja-JP" altLang="en-US" sz="1600" dirty="0">
                          <a:solidFill>
                            <a:schemeClr val="bg1"/>
                          </a:solidFill>
                        </a:rPr>
                        <a:t>❹</a:t>
                      </a:r>
                    </a:p>
                  </a:txBody>
                  <a:tcPr marL="86995" marR="86995" marT="43497" marB="43497"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1600" b="1" dirty="0">
                          <a:solidFill>
                            <a:schemeClr val="tx2"/>
                          </a:solidFill>
                        </a:rPr>
                        <a:t>承継予定の会社の経営資源活用</a:t>
                      </a:r>
                      <a:endParaRPr lang="ja-JP" altLang="en-US" sz="1600" dirty="0">
                        <a:solidFill>
                          <a:schemeClr val="tx2"/>
                        </a:solidFill>
                      </a:endParaRP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tc>
                  <a:txBody>
                    <a:bodyPr/>
                    <a:lstStyle/>
                    <a:p>
                      <a:pPr>
                        <a:buNone/>
                      </a:pPr>
                      <a:r>
                        <a:rPr lang="ja-JP" altLang="en-US" sz="1200" b="1" dirty="0"/>
                        <a:t>承継予定の会社の有形無形の経営資源を有効に</a:t>
                      </a:r>
                      <a:endParaRPr lang="en-US" altLang="ja-JP" sz="1200" b="1" dirty="0"/>
                    </a:p>
                    <a:p>
                      <a:pPr>
                        <a:buNone/>
                      </a:pPr>
                      <a:r>
                        <a:rPr lang="ja-JP" altLang="en-US" sz="1200" b="1" dirty="0"/>
                        <a:t>活用できている事業か。</a:t>
                      </a: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019696555"/>
                  </a:ext>
                </a:extLst>
              </a:tr>
              <a:tr h="684000">
                <a:tc>
                  <a:txBody>
                    <a:bodyPr/>
                    <a:lstStyle/>
                    <a:p>
                      <a:pPr algn="ctr">
                        <a:buNone/>
                      </a:pPr>
                      <a:r>
                        <a:rPr lang="ja-JP" altLang="en-US" sz="1600" dirty="0">
                          <a:solidFill>
                            <a:schemeClr val="bg1"/>
                          </a:solidFill>
                        </a:rPr>
                        <a:t>❺</a:t>
                      </a:r>
                    </a:p>
                  </a:txBody>
                  <a:tcPr marL="86995" marR="86995" marT="43497" marB="43497" anchor="ctr">
                    <a:lnL>
                      <a:noFill/>
                    </a:lnL>
                    <a:lnR>
                      <a:noFill/>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buNone/>
                      </a:pPr>
                      <a:r>
                        <a:rPr lang="ja-JP" altLang="en-US" sz="1600" b="1" dirty="0">
                          <a:solidFill>
                            <a:schemeClr val="tx2"/>
                          </a:solidFill>
                        </a:rPr>
                        <a:t>熱量・ストーリー</a:t>
                      </a:r>
                      <a:endParaRPr lang="ja-JP" altLang="en-US" sz="1600" dirty="0">
                        <a:solidFill>
                          <a:schemeClr val="tx2"/>
                        </a:solidFill>
                      </a:endParaRP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tc>
                  <a:txBody>
                    <a:bodyPr/>
                    <a:lstStyle/>
                    <a:p>
                      <a:pPr>
                        <a:buNone/>
                      </a:pPr>
                      <a:r>
                        <a:rPr lang="ja-JP" altLang="en-US" sz="1200" b="1" dirty="0"/>
                        <a:t>後継者として当該事業を遂行する背景や情熱を</a:t>
                      </a:r>
                      <a:endParaRPr lang="en-US" altLang="ja-JP" sz="1200" b="1" dirty="0"/>
                    </a:p>
                    <a:p>
                      <a:pPr>
                        <a:buNone/>
                      </a:pPr>
                      <a:r>
                        <a:rPr lang="ja-JP" altLang="en-US" sz="1200" b="1" dirty="0"/>
                        <a:t>持ち合わせているか。</a:t>
                      </a:r>
                    </a:p>
                  </a:txBody>
                  <a:tcPr marL="86995" marR="86995" marT="43497" marB="43497"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055549202"/>
                  </a:ext>
                </a:extLst>
              </a:tr>
            </a:tbl>
          </a:graphicData>
        </a:graphic>
      </p:graphicFrame>
      <p:sp>
        <p:nvSpPr>
          <p:cNvPr id="6" name="テキスト ボックス 5">
            <a:extLst>
              <a:ext uri="{FF2B5EF4-FFF2-40B4-BE49-F238E27FC236}">
                <a16:creationId xmlns:a16="http://schemas.microsoft.com/office/drawing/2014/main" id="{39425C15-BBE3-0337-D388-093B2BCD7854}"/>
              </a:ext>
            </a:extLst>
          </p:cNvPr>
          <p:cNvSpPr txBox="1"/>
          <p:nvPr/>
        </p:nvSpPr>
        <p:spPr>
          <a:xfrm>
            <a:off x="2697174" y="272834"/>
            <a:ext cx="1531188" cy="253916"/>
          </a:xfrm>
          <a:prstGeom prst="rect">
            <a:avLst/>
          </a:prstGeom>
          <a:noFill/>
        </p:spPr>
        <p:txBody>
          <a:bodyPr wrap="none" rtlCol="0">
            <a:spAutoFit/>
          </a:bodyPr>
          <a:lstStyle/>
          <a:p>
            <a:r>
              <a:rPr kumimoji="1" lang="ja-JP" altLang="en-US" sz="1050" dirty="0"/>
              <a:t>応募書類要項より参照</a:t>
            </a:r>
          </a:p>
        </p:txBody>
      </p:sp>
    </p:spTree>
    <p:extLst>
      <p:ext uri="{BB962C8B-B14F-4D97-AF65-F5344CB8AC3E}">
        <p14:creationId xmlns:p14="http://schemas.microsoft.com/office/powerpoint/2010/main" val="276159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A644FF8-D1E8-F1EA-E492-1AFE68FE8945}"/>
              </a:ext>
            </a:extLst>
          </p:cNvPr>
          <p:cNvGraphicFramePr>
            <a:graphicFrameLocks noGrp="1"/>
          </p:cNvGraphicFramePr>
          <p:nvPr>
            <p:extLst>
              <p:ext uri="{D42A27DB-BD31-4B8C-83A1-F6EECF244321}">
                <p14:modId xmlns:p14="http://schemas.microsoft.com/office/powerpoint/2010/main" val="2654726425"/>
              </p:ext>
            </p:extLst>
          </p:nvPr>
        </p:nvGraphicFramePr>
        <p:xfrm>
          <a:off x="354119" y="723200"/>
          <a:ext cx="8435762" cy="4141116"/>
        </p:xfrm>
        <a:graphic>
          <a:graphicData uri="http://schemas.openxmlformats.org/drawingml/2006/table">
            <a:tbl>
              <a:tblPr/>
              <a:tblGrid>
                <a:gridCol w="1398899">
                  <a:extLst>
                    <a:ext uri="{9D8B030D-6E8A-4147-A177-3AD203B41FA5}">
                      <a16:colId xmlns:a16="http://schemas.microsoft.com/office/drawing/2014/main" val="1203644755"/>
                    </a:ext>
                  </a:extLst>
                </a:gridCol>
                <a:gridCol w="3056263">
                  <a:extLst>
                    <a:ext uri="{9D8B030D-6E8A-4147-A177-3AD203B41FA5}">
                      <a16:colId xmlns:a16="http://schemas.microsoft.com/office/drawing/2014/main" val="1411799144"/>
                    </a:ext>
                  </a:extLst>
                </a:gridCol>
                <a:gridCol w="2736000">
                  <a:extLst>
                    <a:ext uri="{9D8B030D-6E8A-4147-A177-3AD203B41FA5}">
                      <a16:colId xmlns:a16="http://schemas.microsoft.com/office/drawing/2014/main" val="889719236"/>
                    </a:ext>
                  </a:extLst>
                </a:gridCol>
                <a:gridCol w="1244600">
                  <a:extLst>
                    <a:ext uri="{9D8B030D-6E8A-4147-A177-3AD203B41FA5}">
                      <a16:colId xmlns:a16="http://schemas.microsoft.com/office/drawing/2014/main" val="1300207146"/>
                    </a:ext>
                  </a:extLst>
                </a:gridCol>
              </a:tblGrid>
              <a:tr h="180000">
                <a:tc>
                  <a:txBody>
                    <a:bodyPr/>
                    <a:lstStyle/>
                    <a:p>
                      <a:pPr marL="171450" indent="-171450">
                        <a:buFont typeface="Wingdings" panose="05000000000000000000" pitchFamily="2" charset="2"/>
                        <a:buChar char="n"/>
                      </a:pPr>
                      <a:r>
                        <a:rPr lang="ja-JP" altLang="en-US" sz="800" b="1" dirty="0">
                          <a:solidFill>
                            <a:schemeClr val="tx2"/>
                          </a:solidFill>
                          <a:latin typeface="+mn-ea"/>
                          <a:ea typeface="+mn-ea"/>
                        </a:rPr>
                        <a:t>記載項目</a:t>
                      </a:r>
                    </a:p>
                  </a:txBody>
                  <a:tcPr marL="72000" marR="72000" marT="10053" marB="10053" anchor="ctr">
                    <a:lnL>
                      <a:noFill/>
                    </a:lnL>
                    <a:lnR>
                      <a:noFill/>
                    </a:lnR>
                    <a:lnT>
                      <a:noFill/>
                    </a:lnT>
                    <a:lnB w="9525" cap="flat" cmpd="sng" algn="ctr">
                      <a:solidFill>
                        <a:schemeClr val="tx2"/>
                      </a:solidFill>
                      <a:prstDash val="solid"/>
                      <a:round/>
                      <a:headEnd type="none" w="med" len="med"/>
                      <a:tailEnd type="none" w="med" len="med"/>
                    </a:lnB>
                    <a:noFill/>
                  </a:tcPr>
                </a:tc>
                <a:tc>
                  <a:txBody>
                    <a:bodyPr/>
                    <a:lstStyle/>
                    <a:p>
                      <a:pPr marL="171450" indent="-171450">
                        <a:buFont typeface="Wingdings" panose="05000000000000000000" pitchFamily="2" charset="2"/>
                        <a:buChar char="n"/>
                      </a:pPr>
                      <a:r>
                        <a:rPr lang="ja-JP" altLang="en-US" sz="800" b="1" dirty="0">
                          <a:solidFill>
                            <a:schemeClr val="tx2"/>
                          </a:solidFill>
                          <a:latin typeface="+mn-ea"/>
                          <a:ea typeface="+mn-ea"/>
                        </a:rPr>
                        <a:t>記載内容</a:t>
                      </a:r>
                    </a:p>
                  </a:txBody>
                  <a:tcPr marL="72000" marR="72000" marT="10053" marB="10053" anchor="ctr">
                    <a:lnL>
                      <a:noFill/>
                    </a:lnL>
                    <a:lnR>
                      <a:noFill/>
                    </a:lnR>
                    <a:lnT>
                      <a:noFill/>
                    </a:lnT>
                    <a:lnB w="9525" cap="flat" cmpd="sng" algn="ctr">
                      <a:solidFill>
                        <a:schemeClr val="tx2"/>
                      </a:solidFill>
                      <a:prstDash val="solid"/>
                      <a:round/>
                      <a:headEnd type="none" w="med" len="med"/>
                      <a:tailEnd type="none" w="med" len="med"/>
                    </a:lnB>
                    <a:noFill/>
                  </a:tcPr>
                </a:tc>
                <a:tc>
                  <a:txBody>
                    <a:bodyPr/>
                    <a:lstStyle/>
                    <a:p>
                      <a:pPr marL="171450" indent="-171450">
                        <a:buFont typeface="Wingdings" panose="05000000000000000000" pitchFamily="2" charset="2"/>
                        <a:buChar char="n"/>
                      </a:pPr>
                      <a:r>
                        <a:rPr lang="ja-JP" altLang="en-US" sz="800" b="1" dirty="0">
                          <a:solidFill>
                            <a:schemeClr val="tx2"/>
                          </a:solidFill>
                          <a:latin typeface="+mn-ea"/>
                          <a:ea typeface="+mn-ea"/>
                        </a:rPr>
                        <a:t>記載例</a:t>
                      </a:r>
                    </a:p>
                  </a:txBody>
                  <a:tcPr marL="72000" marR="72000" marT="10053" marB="10053" anchor="ctr">
                    <a:lnL>
                      <a:noFill/>
                    </a:lnL>
                    <a:lnR>
                      <a:noFill/>
                    </a:lnR>
                    <a:lnT>
                      <a:noFill/>
                    </a:lnT>
                    <a:lnB w="9525" cap="flat" cmpd="sng" algn="ctr">
                      <a:solidFill>
                        <a:schemeClr val="tx2"/>
                      </a:solidFill>
                      <a:prstDash val="solid"/>
                      <a:round/>
                      <a:headEnd type="none" w="med" len="med"/>
                      <a:tailEnd type="none" w="med" len="med"/>
                    </a:lnB>
                    <a:noFill/>
                  </a:tcPr>
                </a:tc>
                <a:tc>
                  <a:txBody>
                    <a:bodyPr/>
                    <a:lstStyle/>
                    <a:p>
                      <a:pPr marL="171450" indent="-171450">
                        <a:buFont typeface="Wingdings" panose="05000000000000000000" pitchFamily="2" charset="2"/>
                        <a:buChar char="n"/>
                      </a:pPr>
                      <a:r>
                        <a:rPr lang="ja-JP" altLang="en-US" sz="800" b="1" dirty="0">
                          <a:solidFill>
                            <a:schemeClr val="tx2"/>
                          </a:solidFill>
                          <a:latin typeface="+mn-ea"/>
                          <a:ea typeface="+mn-ea"/>
                        </a:rPr>
                        <a:t>評価項目</a:t>
                      </a:r>
                    </a:p>
                  </a:txBody>
                  <a:tcPr marL="72000" marR="72000" marT="10053" marB="10053" anchor="ctr">
                    <a:lnL>
                      <a:noFill/>
                    </a:lnL>
                    <a:lnR>
                      <a:noFill/>
                    </a:lnR>
                    <a:lnT>
                      <a:noFill/>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81517607"/>
                  </a:ext>
                </a:extLst>
              </a:tr>
              <a:tr h="660186">
                <a:tc>
                  <a:txBody>
                    <a:bodyPr/>
                    <a:lstStyle/>
                    <a:p>
                      <a:pPr>
                        <a:buNone/>
                      </a:pPr>
                      <a:r>
                        <a:rPr lang="ja-JP" altLang="en-US" sz="1000" b="1" dirty="0">
                          <a:solidFill>
                            <a:schemeClr val="bg1"/>
                          </a:solidFill>
                          <a:latin typeface="+mn-ea"/>
                          <a:ea typeface="+mn-ea"/>
                        </a:rPr>
                        <a:t>自分らしさ</a:t>
                      </a:r>
                      <a:endParaRPr lang="ja-JP" altLang="en-US" sz="1000" dirty="0">
                        <a:solidFill>
                          <a:schemeClr val="bg1"/>
                        </a:solidFill>
                        <a:latin typeface="+mn-ea"/>
                        <a:ea typeface="+mn-ea"/>
                      </a:endParaRP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700" b="1" dirty="0">
                          <a:latin typeface="+mn-ea"/>
                          <a:ea typeface="+mn-ea"/>
                        </a:rPr>
                        <a:t>なぜ自分が家業を継ぐのか、自分でなければならない理由などを熱く語ってください。綺麗事だけではなく、泥臭い悩みまでご記入いただいて結構です。「持続可能性」と「熱量・ストーリー」の</a:t>
                      </a:r>
                      <a:r>
                        <a:rPr lang="en-US" altLang="ja-JP" sz="700" b="1" dirty="0">
                          <a:latin typeface="+mn-ea"/>
                          <a:ea typeface="+mn-ea"/>
                        </a:rPr>
                        <a:t>2</a:t>
                      </a:r>
                      <a:r>
                        <a:rPr lang="ja-JP" altLang="en-US" sz="700" b="1" dirty="0">
                          <a:latin typeface="+mn-ea"/>
                          <a:ea typeface="+mn-ea"/>
                        </a:rPr>
                        <a:t>点から、審査いたします。</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700" b="1" dirty="0">
                          <a:latin typeface="+mn-ea"/>
                          <a:ea typeface="+mn-ea"/>
                        </a:rPr>
                        <a:t>・自分を一言で表すとどんな存在か</a:t>
                      </a:r>
                      <a:endParaRPr lang="en-US" altLang="ja-JP" sz="700" b="1" dirty="0">
                        <a:latin typeface="+mn-ea"/>
                        <a:ea typeface="+mn-ea"/>
                      </a:endParaRPr>
                    </a:p>
                    <a:p>
                      <a:pPr>
                        <a:buNone/>
                      </a:pPr>
                      <a:r>
                        <a:rPr lang="ja-JP" altLang="en-US" sz="700" b="1" dirty="0">
                          <a:latin typeface="+mn-ea"/>
                          <a:ea typeface="+mn-ea"/>
                        </a:rPr>
                        <a:t>・どんな悩み、弱みを持っているか</a:t>
                      </a:r>
                      <a:endParaRPr lang="en-US" altLang="ja-JP" sz="700" b="1" dirty="0">
                        <a:latin typeface="+mn-ea"/>
                        <a:ea typeface="+mn-ea"/>
                      </a:endParaRPr>
                    </a:p>
                    <a:p>
                      <a:pPr>
                        <a:buNone/>
                      </a:pPr>
                      <a:r>
                        <a:rPr lang="ja-JP" altLang="en-US" sz="700" b="1" dirty="0">
                          <a:latin typeface="+mn-ea"/>
                          <a:ea typeface="+mn-ea"/>
                        </a:rPr>
                        <a:t>・アトツギになるまでにどんな人生を歩んできたか</a:t>
                      </a:r>
                      <a:endParaRPr lang="en-US" altLang="ja-JP" sz="700" b="1" dirty="0">
                        <a:latin typeface="+mn-ea"/>
                        <a:ea typeface="+mn-ea"/>
                      </a:endParaRPr>
                    </a:p>
                    <a:p>
                      <a:pPr>
                        <a:buNone/>
                      </a:pPr>
                      <a:r>
                        <a:rPr lang="ja-JP" altLang="en-US" sz="700" b="1" dirty="0">
                          <a:latin typeface="+mn-ea"/>
                          <a:ea typeface="+mn-ea"/>
                        </a:rPr>
                        <a:t>・なぜアトツギの道を選んだのか</a:t>
                      </a:r>
                      <a:endParaRPr lang="en-US" altLang="ja-JP" sz="700" b="1" dirty="0">
                        <a:latin typeface="+mn-ea"/>
                        <a:ea typeface="+mn-ea"/>
                      </a:endParaRPr>
                    </a:p>
                    <a:p>
                      <a:pPr>
                        <a:buNone/>
                      </a:pPr>
                      <a:r>
                        <a:rPr lang="ja-JP" altLang="en-US" sz="700" b="1" dirty="0">
                          <a:latin typeface="+mn-ea"/>
                          <a:ea typeface="+mn-ea"/>
                        </a:rPr>
                        <a:t>・アトツギとしての苦悩は何か　など</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800" b="1" dirty="0">
                          <a:solidFill>
                            <a:schemeClr val="tx2"/>
                          </a:solidFill>
                          <a:latin typeface="+mn-ea"/>
                          <a:ea typeface="+mn-ea"/>
                        </a:rPr>
                        <a:t>❷ 持続可能性</a:t>
                      </a:r>
                      <a:endParaRPr lang="en-US" altLang="ja-JP" sz="800" b="1" dirty="0">
                        <a:solidFill>
                          <a:schemeClr val="tx2"/>
                        </a:solidFill>
                        <a:latin typeface="+mn-ea"/>
                        <a:ea typeface="+mn-ea"/>
                      </a:endParaRPr>
                    </a:p>
                    <a:p>
                      <a:pPr>
                        <a:buNone/>
                      </a:pPr>
                      <a:r>
                        <a:rPr lang="ja-JP" altLang="en-US" sz="800" b="1" dirty="0">
                          <a:solidFill>
                            <a:schemeClr val="tx2"/>
                          </a:solidFill>
                          <a:latin typeface="+mn-ea"/>
                          <a:ea typeface="+mn-ea"/>
                        </a:rPr>
                        <a:t>❺ 熱量・ストーリー</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extLst>
                  <a:ext uri="{0D108BD9-81ED-4DB2-BD59-A6C34878D82A}">
                    <a16:rowId xmlns:a16="http://schemas.microsoft.com/office/drawing/2014/main" val="3723598308"/>
                  </a:ext>
                </a:extLst>
              </a:tr>
              <a:tr h="660186">
                <a:tc>
                  <a:txBody>
                    <a:bodyPr/>
                    <a:lstStyle/>
                    <a:p>
                      <a:pPr>
                        <a:buNone/>
                      </a:pPr>
                      <a:r>
                        <a:rPr lang="ja-JP" altLang="en-US" sz="1000" b="1" dirty="0">
                          <a:solidFill>
                            <a:schemeClr val="bg1"/>
                          </a:solidFill>
                          <a:latin typeface="+mn-ea"/>
                          <a:ea typeface="+mn-ea"/>
                        </a:rPr>
                        <a:t>既存の経営資源</a:t>
                      </a:r>
                      <a:endParaRPr lang="en-US" altLang="ja-JP" sz="1000" b="1" dirty="0">
                        <a:solidFill>
                          <a:schemeClr val="bg1"/>
                        </a:solidFill>
                        <a:latin typeface="+mn-ea"/>
                        <a:ea typeface="+mn-ea"/>
                      </a:endParaRPr>
                    </a:p>
                    <a:p>
                      <a:pPr>
                        <a:buNone/>
                      </a:pPr>
                      <a:r>
                        <a:rPr lang="ja-JP" altLang="en-US" sz="1000" b="1" dirty="0">
                          <a:solidFill>
                            <a:schemeClr val="bg1"/>
                          </a:solidFill>
                          <a:latin typeface="+mn-ea"/>
                          <a:ea typeface="+mn-ea"/>
                        </a:rPr>
                        <a:t>（家業等）</a:t>
                      </a:r>
                      <a:endParaRPr lang="ja-JP" altLang="en-US" sz="1000" dirty="0">
                        <a:solidFill>
                          <a:schemeClr val="bg1"/>
                        </a:solidFill>
                        <a:latin typeface="+mn-ea"/>
                        <a:ea typeface="+mn-ea"/>
                      </a:endParaRPr>
                    </a:p>
                  </a:txBody>
                  <a:tcPr marL="72000" marR="72000" marT="10053" marB="1005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700" b="1" dirty="0">
                          <a:latin typeface="+mn-ea"/>
                          <a:ea typeface="+mn-ea"/>
                        </a:rPr>
                        <a:t>事業の紹介から、創業者や先代の想いをお伝えください。</a:t>
                      </a:r>
                      <a:endParaRPr lang="en-US" altLang="ja-JP" sz="700" b="1" dirty="0">
                        <a:latin typeface="+mn-ea"/>
                        <a:ea typeface="+mn-ea"/>
                      </a:endParaRPr>
                    </a:p>
                    <a:p>
                      <a:pPr>
                        <a:buNone/>
                      </a:pPr>
                      <a:r>
                        <a:rPr lang="ja-JP" altLang="en-US" sz="700" b="1" dirty="0">
                          <a:latin typeface="+mn-ea"/>
                          <a:ea typeface="+mn-ea"/>
                        </a:rPr>
                        <a:t>また、新規事業に有用な経営資源であったり、現状の課題も併せてご紹介ください。</a:t>
                      </a:r>
                      <a:endParaRPr lang="en-US" altLang="ja-JP" sz="700" b="1" dirty="0">
                        <a:latin typeface="+mn-ea"/>
                        <a:ea typeface="+mn-ea"/>
                      </a:endParaRPr>
                    </a:p>
                    <a:p>
                      <a:pPr>
                        <a:buNone/>
                      </a:pPr>
                      <a:r>
                        <a:rPr lang="ja-JP" altLang="en-US" sz="700" b="1" dirty="0">
                          <a:latin typeface="+mn-ea"/>
                          <a:ea typeface="+mn-ea"/>
                        </a:rPr>
                        <a:t>「持続可能性」と「経営資源の活用」の</a:t>
                      </a:r>
                      <a:r>
                        <a:rPr lang="en-US" altLang="ja-JP" sz="700" b="1" dirty="0">
                          <a:latin typeface="+mn-ea"/>
                          <a:ea typeface="+mn-ea"/>
                        </a:rPr>
                        <a:t>2</a:t>
                      </a:r>
                      <a:r>
                        <a:rPr lang="ja-JP" altLang="en-US" sz="700" b="1" dirty="0">
                          <a:latin typeface="+mn-ea"/>
                          <a:ea typeface="+mn-ea"/>
                        </a:rPr>
                        <a:t>点から、審査いたします。</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700" b="1" dirty="0">
                          <a:latin typeface="+mn-ea"/>
                          <a:ea typeface="+mn-ea"/>
                        </a:rPr>
                        <a:t>・引き継ぐ予定の会社はどのような会社か（業種、規模など）</a:t>
                      </a:r>
                      <a:endParaRPr lang="en-US" altLang="ja-JP" sz="700" b="1" dirty="0">
                        <a:latin typeface="+mn-ea"/>
                        <a:ea typeface="+mn-ea"/>
                      </a:endParaRPr>
                    </a:p>
                    <a:p>
                      <a:pPr>
                        <a:buNone/>
                      </a:pPr>
                      <a:r>
                        <a:rPr lang="ja-JP" altLang="en-US" sz="700" b="1" dirty="0">
                          <a:latin typeface="+mn-ea"/>
                          <a:ea typeface="+mn-ea"/>
                        </a:rPr>
                        <a:t>・ミッション、バリューは何か</a:t>
                      </a:r>
                      <a:endParaRPr lang="en-US" altLang="ja-JP" sz="700" b="1" dirty="0">
                        <a:latin typeface="+mn-ea"/>
                        <a:ea typeface="+mn-ea"/>
                      </a:endParaRPr>
                    </a:p>
                    <a:p>
                      <a:pPr>
                        <a:buNone/>
                      </a:pPr>
                      <a:r>
                        <a:rPr lang="ja-JP" altLang="en-US" sz="700" b="1" dirty="0">
                          <a:latin typeface="+mn-ea"/>
                          <a:ea typeface="+mn-ea"/>
                        </a:rPr>
                        <a:t>・創業者の想いは何か</a:t>
                      </a:r>
                      <a:endParaRPr lang="en-US" altLang="ja-JP" sz="700" b="1" dirty="0">
                        <a:latin typeface="+mn-ea"/>
                        <a:ea typeface="+mn-ea"/>
                      </a:endParaRPr>
                    </a:p>
                    <a:p>
                      <a:pPr>
                        <a:buNone/>
                      </a:pPr>
                      <a:r>
                        <a:rPr lang="ja-JP" altLang="en-US" sz="700" b="1" dirty="0">
                          <a:latin typeface="+mn-ea"/>
                          <a:ea typeface="+mn-ea"/>
                        </a:rPr>
                        <a:t>・強みとなる有形、無形の経営資源は何か</a:t>
                      </a:r>
                      <a:endParaRPr lang="en-US" altLang="ja-JP" sz="700" b="1" dirty="0">
                        <a:latin typeface="+mn-ea"/>
                        <a:ea typeface="+mn-ea"/>
                      </a:endParaRPr>
                    </a:p>
                    <a:p>
                      <a:pPr>
                        <a:buNone/>
                      </a:pPr>
                      <a:r>
                        <a:rPr lang="ja-JP" altLang="en-US" sz="700" b="1" dirty="0">
                          <a:latin typeface="+mn-ea"/>
                          <a:ea typeface="+mn-ea"/>
                        </a:rPr>
                        <a:t>・家業で抱えている課題は何か　 など</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800" b="1" dirty="0">
                          <a:solidFill>
                            <a:schemeClr val="tx2"/>
                          </a:solidFill>
                          <a:latin typeface="+mn-ea"/>
                          <a:ea typeface="+mn-ea"/>
                        </a:rPr>
                        <a:t>❷ 持続可能性</a:t>
                      </a:r>
                      <a:endParaRPr lang="en-US" altLang="ja-JP" sz="800" b="1" dirty="0">
                        <a:solidFill>
                          <a:schemeClr val="tx2"/>
                        </a:solidFill>
                        <a:latin typeface="+mn-ea"/>
                        <a:ea typeface="+mn-ea"/>
                      </a:endParaRPr>
                    </a:p>
                    <a:p>
                      <a:pPr>
                        <a:buNone/>
                      </a:pPr>
                      <a:r>
                        <a:rPr lang="ja-JP" altLang="en-US" sz="800" b="1" dirty="0">
                          <a:solidFill>
                            <a:schemeClr val="tx2"/>
                          </a:solidFill>
                          <a:latin typeface="+mn-ea"/>
                          <a:ea typeface="+mn-ea"/>
                        </a:rPr>
                        <a:t>❹ 承継予定の会社の</a:t>
                      </a:r>
                      <a:endParaRPr lang="en-US" altLang="ja-JP" sz="800" b="1" dirty="0">
                        <a:solidFill>
                          <a:schemeClr val="tx2"/>
                        </a:solidFill>
                        <a:latin typeface="+mn-ea"/>
                        <a:ea typeface="+mn-ea"/>
                      </a:endParaRPr>
                    </a:p>
                    <a:p>
                      <a:pPr>
                        <a:buNone/>
                      </a:pPr>
                      <a:r>
                        <a:rPr lang="ja-JP" altLang="en-US" sz="800" b="1" dirty="0">
                          <a:solidFill>
                            <a:schemeClr val="tx2"/>
                          </a:solidFill>
                          <a:latin typeface="+mn-ea"/>
                          <a:ea typeface="+mn-ea"/>
                        </a:rPr>
                        <a:t>　経営資源活用</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extLst>
                  <a:ext uri="{0D108BD9-81ED-4DB2-BD59-A6C34878D82A}">
                    <a16:rowId xmlns:a16="http://schemas.microsoft.com/office/drawing/2014/main" val="832303773"/>
                  </a:ext>
                </a:extLst>
              </a:tr>
              <a:tr h="660186">
                <a:tc>
                  <a:txBody>
                    <a:bodyPr/>
                    <a:lstStyle/>
                    <a:p>
                      <a:pPr>
                        <a:buNone/>
                      </a:pPr>
                      <a:r>
                        <a:rPr lang="ja-JP" altLang="en-US" sz="1000" b="1" dirty="0">
                          <a:solidFill>
                            <a:schemeClr val="bg1"/>
                          </a:solidFill>
                          <a:latin typeface="+mn-ea"/>
                          <a:ea typeface="+mn-ea"/>
                        </a:rPr>
                        <a:t>時代・市場の</a:t>
                      </a:r>
                      <a:endParaRPr lang="en-US" altLang="ja-JP" sz="1000" b="1" dirty="0">
                        <a:solidFill>
                          <a:schemeClr val="bg1"/>
                        </a:solidFill>
                        <a:latin typeface="+mn-ea"/>
                        <a:ea typeface="+mn-ea"/>
                      </a:endParaRPr>
                    </a:p>
                    <a:p>
                      <a:pPr>
                        <a:buNone/>
                      </a:pPr>
                      <a:r>
                        <a:rPr lang="ja-JP" altLang="en-US" sz="1000" b="1" dirty="0">
                          <a:solidFill>
                            <a:schemeClr val="bg1"/>
                          </a:solidFill>
                          <a:latin typeface="+mn-ea"/>
                          <a:ea typeface="+mn-ea"/>
                        </a:rPr>
                        <a:t>トレンド</a:t>
                      </a:r>
                      <a:endParaRPr lang="ja-JP" altLang="en-US" sz="1000" dirty="0">
                        <a:solidFill>
                          <a:schemeClr val="bg1"/>
                        </a:solidFill>
                        <a:latin typeface="+mn-ea"/>
                        <a:ea typeface="+mn-ea"/>
                      </a:endParaRPr>
                    </a:p>
                  </a:txBody>
                  <a:tcPr marL="72000" marR="72000" marT="10053" marB="1005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700" b="1" dirty="0">
                          <a:latin typeface="+mn-ea"/>
                          <a:ea typeface="+mn-ea"/>
                        </a:rPr>
                        <a:t>家業の創業期とは異なるトレンドが、今の時代や市場にはあるかと存じます。それを踏まえてなぜそのトレンドに注目したのか、具体的にご記載ください。業界や地域の課題と絡めていただいても結構です。</a:t>
                      </a:r>
                      <a:endParaRPr lang="en-US" altLang="ja-JP" sz="700" b="1" dirty="0">
                        <a:latin typeface="+mn-ea"/>
                        <a:ea typeface="+mn-ea"/>
                      </a:endParaRPr>
                    </a:p>
                    <a:p>
                      <a:pPr>
                        <a:buNone/>
                      </a:pPr>
                      <a:r>
                        <a:rPr lang="ja-JP" altLang="en-US" sz="700" b="1" dirty="0">
                          <a:latin typeface="+mn-ea"/>
                          <a:ea typeface="+mn-ea"/>
                        </a:rPr>
                        <a:t>「新規性」と「社会性」の</a:t>
                      </a:r>
                      <a:r>
                        <a:rPr lang="en-US" altLang="ja-JP" sz="700" b="1" dirty="0">
                          <a:latin typeface="+mn-ea"/>
                          <a:ea typeface="+mn-ea"/>
                        </a:rPr>
                        <a:t>2</a:t>
                      </a:r>
                      <a:r>
                        <a:rPr lang="ja-JP" altLang="en-US" sz="700" b="1" dirty="0">
                          <a:latin typeface="+mn-ea"/>
                          <a:ea typeface="+mn-ea"/>
                        </a:rPr>
                        <a:t>点から、審査いたします。</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700" b="1" dirty="0">
                          <a:latin typeface="+mn-ea"/>
                          <a:ea typeface="+mn-ea"/>
                        </a:rPr>
                        <a:t>・あなたが注目した時代・市場のトレンドは何か</a:t>
                      </a:r>
                      <a:endParaRPr lang="en-US" altLang="ja-JP" sz="700" b="1" dirty="0">
                        <a:latin typeface="+mn-ea"/>
                        <a:ea typeface="+mn-ea"/>
                      </a:endParaRPr>
                    </a:p>
                    <a:p>
                      <a:pPr>
                        <a:buNone/>
                      </a:pPr>
                      <a:r>
                        <a:rPr lang="ja-JP" altLang="en-US" sz="700" b="1" dirty="0">
                          <a:latin typeface="+mn-ea"/>
                          <a:ea typeface="+mn-ea"/>
                        </a:rPr>
                        <a:t>・それを意識したきっかけは何か</a:t>
                      </a:r>
                      <a:endParaRPr lang="en-US" altLang="ja-JP" sz="700" b="1" dirty="0">
                        <a:latin typeface="+mn-ea"/>
                        <a:ea typeface="+mn-ea"/>
                      </a:endParaRPr>
                    </a:p>
                    <a:p>
                      <a:pPr>
                        <a:buNone/>
                      </a:pPr>
                      <a:r>
                        <a:rPr lang="ja-JP" altLang="en-US" sz="700" b="1" dirty="0">
                          <a:latin typeface="+mn-ea"/>
                          <a:ea typeface="+mn-ea"/>
                        </a:rPr>
                        <a:t>・今後どうなっていくと予測しているか、またその理由はなぜか</a:t>
                      </a:r>
                      <a:endParaRPr lang="en-US" altLang="ja-JP" sz="700" b="1" dirty="0">
                        <a:latin typeface="+mn-ea"/>
                        <a:ea typeface="+mn-ea"/>
                      </a:endParaRPr>
                    </a:p>
                    <a:p>
                      <a:pPr>
                        <a:buNone/>
                      </a:pPr>
                      <a:r>
                        <a:rPr lang="ja-JP" altLang="en-US" sz="700" b="1" dirty="0">
                          <a:latin typeface="+mn-ea"/>
                          <a:ea typeface="+mn-ea"/>
                        </a:rPr>
                        <a:t>・業界や地域の課題から考えてもよい　 など</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800" b="1" dirty="0">
                          <a:solidFill>
                            <a:schemeClr val="tx2"/>
                          </a:solidFill>
                          <a:latin typeface="+mn-ea"/>
                          <a:ea typeface="+mn-ea"/>
                        </a:rPr>
                        <a:t>❶ 新規性</a:t>
                      </a:r>
                      <a:endParaRPr lang="en-US" altLang="ja-JP" sz="800" b="1" dirty="0">
                        <a:solidFill>
                          <a:schemeClr val="tx2"/>
                        </a:solidFill>
                        <a:latin typeface="+mn-ea"/>
                        <a:ea typeface="+mn-ea"/>
                      </a:endParaRPr>
                    </a:p>
                    <a:p>
                      <a:pPr>
                        <a:buNone/>
                      </a:pPr>
                      <a:r>
                        <a:rPr lang="ja-JP" altLang="en-US" sz="800" b="1" dirty="0">
                          <a:solidFill>
                            <a:schemeClr val="tx2"/>
                          </a:solidFill>
                          <a:latin typeface="+mn-ea"/>
                          <a:ea typeface="+mn-ea"/>
                        </a:rPr>
                        <a:t>❷ 社会性</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extLst>
                  <a:ext uri="{0D108BD9-81ED-4DB2-BD59-A6C34878D82A}">
                    <a16:rowId xmlns:a16="http://schemas.microsoft.com/office/drawing/2014/main" val="821657253"/>
                  </a:ext>
                </a:extLst>
              </a:tr>
              <a:tr h="660186">
                <a:tc>
                  <a:txBody>
                    <a:bodyPr/>
                    <a:lstStyle/>
                    <a:p>
                      <a:pPr>
                        <a:buNone/>
                      </a:pPr>
                      <a:r>
                        <a:rPr lang="ja-JP" altLang="en-US" sz="1000" b="1" dirty="0">
                          <a:solidFill>
                            <a:schemeClr val="bg1"/>
                          </a:solidFill>
                          <a:latin typeface="+mn-ea"/>
                          <a:ea typeface="+mn-ea"/>
                        </a:rPr>
                        <a:t>新規事業アイデア</a:t>
                      </a:r>
                      <a:endParaRPr lang="ja-JP" altLang="en-US" sz="1000" dirty="0">
                        <a:solidFill>
                          <a:schemeClr val="bg1"/>
                        </a:solidFill>
                        <a:latin typeface="+mn-ea"/>
                        <a:ea typeface="+mn-ea"/>
                      </a:endParaRPr>
                    </a:p>
                  </a:txBody>
                  <a:tcPr marL="72000" marR="72000" marT="10053" marB="1005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700" b="1" dirty="0">
                          <a:latin typeface="+mn-ea"/>
                          <a:ea typeface="+mn-ea"/>
                        </a:rPr>
                        <a:t>今回発表いただく新規事業のアイデアの概要をご紹介ください。</a:t>
                      </a:r>
                      <a:endParaRPr lang="en-US" altLang="ja-JP" sz="700" b="1" dirty="0">
                        <a:latin typeface="+mn-ea"/>
                        <a:ea typeface="+mn-ea"/>
                      </a:endParaRPr>
                    </a:p>
                    <a:p>
                      <a:pPr>
                        <a:buNone/>
                      </a:pPr>
                      <a:r>
                        <a:rPr lang="ja-JP" altLang="en-US" sz="700" b="1" dirty="0">
                          <a:latin typeface="+mn-ea"/>
                          <a:ea typeface="+mn-ea"/>
                        </a:rPr>
                        <a:t>その事業アイデアに込めた思いのたけや、その事業を通じてどのような未来を実現したいかと熱く語ってください。</a:t>
                      </a:r>
                      <a:endParaRPr lang="en-US" altLang="ja-JP" sz="700" b="1" dirty="0">
                        <a:latin typeface="+mn-ea"/>
                        <a:ea typeface="+mn-ea"/>
                      </a:endParaRPr>
                    </a:p>
                    <a:p>
                      <a:pPr>
                        <a:buNone/>
                      </a:pPr>
                      <a:r>
                        <a:rPr lang="ja-JP" altLang="en-US" sz="700" b="1" dirty="0">
                          <a:latin typeface="+mn-ea"/>
                          <a:ea typeface="+mn-ea"/>
                        </a:rPr>
                        <a:t>「新規性」「持続可能性」「社会性」「経営資源の活用」「熱量・ストーリー」の全</a:t>
                      </a:r>
                      <a:r>
                        <a:rPr lang="en-US" altLang="ja-JP" sz="700" b="1" dirty="0">
                          <a:latin typeface="+mn-ea"/>
                          <a:ea typeface="+mn-ea"/>
                        </a:rPr>
                        <a:t>5</a:t>
                      </a:r>
                      <a:r>
                        <a:rPr lang="ja-JP" altLang="en-US" sz="700" b="1" dirty="0">
                          <a:latin typeface="+mn-ea"/>
                          <a:ea typeface="+mn-ea"/>
                        </a:rPr>
                        <a:t>点から、審査いたします。</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700" b="1" dirty="0">
                          <a:latin typeface="+mn-ea"/>
                          <a:ea typeface="+mn-ea"/>
                        </a:rPr>
                        <a:t>・アイデアの概要は何か</a:t>
                      </a:r>
                      <a:endParaRPr lang="en-US" altLang="ja-JP" sz="700" b="1" dirty="0">
                        <a:latin typeface="+mn-ea"/>
                        <a:ea typeface="+mn-ea"/>
                      </a:endParaRPr>
                    </a:p>
                    <a:p>
                      <a:pPr>
                        <a:buNone/>
                      </a:pPr>
                      <a:r>
                        <a:rPr lang="ja-JP" altLang="en-US" sz="700" b="1" dirty="0">
                          <a:latin typeface="+mn-ea"/>
                          <a:ea typeface="+mn-ea"/>
                        </a:rPr>
                        <a:t>・アイデアに込めたあなたの想いは何か</a:t>
                      </a:r>
                      <a:endParaRPr lang="en-US" altLang="ja-JP" sz="700" b="1" dirty="0">
                        <a:latin typeface="+mn-ea"/>
                        <a:ea typeface="+mn-ea"/>
                      </a:endParaRPr>
                    </a:p>
                    <a:p>
                      <a:pPr>
                        <a:buNone/>
                      </a:pPr>
                      <a:r>
                        <a:rPr lang="ja-JP" altLang="en-US" sz="700" b="1" dirty="0">
                          <a:latin typeface="+mn-ea"/>
                          <a:ea typeface="+mn-ea"/>
                        </a:rPr>
                        <a:t>・どのような未来を実現したいのか　など</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800" b="1" dirty="0">
                          <a:solidFill>
                            <a:schemeClr val="tx2"/>
                          </a:solidFill>
                          <a:latin typeface="+mn-ea"/>
                          <a:ea typeface="+mn-ea"/>
                        </a:rPr>
                        <a:t>❶</a:t>
                      </a:r>
                      <a:r>
                        <a:rPr lang="en-US" altLang="ja-JP" sz="800" b="1" dirty="0">
                          <a:solidFill>
                            <a:schemeClr val="tx2"/>
                          </a:solidFill>
                          <a:latin typeface="+mn-ea"/>
                          <a:ea typeface="+mn-ea"/>
                        </a:rPr>
                        <a:t>〜</a:t>
                      </a:r>
                      <a:r>
                        <a:rPr lang="ja-JP" altLang="en-US" sz="800" b="1" dirty="0">
                          <a:solidFill>
                            <a:schemeClr val="tx2"/>
                          </a:solidFill>
                          <a:latin typeface="+mn-ea"/>
                          <a:ea typeface="+mn-ea"/>
                        </a:rPr>
                        <a:t>❺の全項目</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extLst>
                  <a:ext uri="{0D108BD9-81ED-4DB2-BD59-A6C34878D82A}">
                    <a16:rowId xmlns:a16="http://schemas.microsoft.com/office/drawing/2014/main" val="3957598342"/>
                  </a:ext>
                </a:extLst>
              </a:tr>
              <a:tr h="660186">
                <a:tc>
                  <a:txBody>
                    <a:bodyPr/>
                    <a:lstStyle/>
                    <a:p>
                      <a:pPr>
                        <a:buNone/>
                      </a:pPr>
                      <a:r>
                        <a:rPr lang="ja-JP" altLang="en-US" sz="1000" b="1" dirty="0">
                          <a:solidFill>
                            <a:schemeClr val="bg1"/>
                          </a:solidFill>
                          <a:latin typeface="+mn-ea"/>
                          <a:ea typeface="+mn-ea"/>
                        </a:rPr>
                        <a:t>ビジネスモデル</a:t>
                      </a:r>
                      <a:endParaRPr lang="ja-JP" altLang="en-US" sz="1000" dirty="0">
                        <a:solidFill>
                          <a:schemeClr val="bg1"/>
                        </a:solidFill>
                        <a:latin typeface="+mn-ea"/>
                        <a:ea typeface="+mn-ea"/>
                      </a:endParaRPr>
                    </a:p>
                  </a:txBody>
                  <a:tcPr marL="72000" marR="72000" marT="10053" marB="10053"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buNone/>
                      </a:pPr>
                      <a:r>
                        <a:rPr lang="ja-JP" altLang="en-US" sz="700" b="1" dirty="0">
                          <a:latin typeface="+mn-ea"/>
                          <a:ea typeface="+mn-ea"/>
                        </a:rPr>
                        <a:t>今回発表いただく新規事業のアイデアのビジネスモデルをご紹介ください。アイデアの競合優位性等を記載いただき、ビジネスモデルの妥当性をご記述ください。</a:t>
                      </a:r>
                      <a:endParaRPr lang="en-US" altLang="ja-JP" sz="700" b="1" dirty="0">
                        <a:latin typeface="+mn-ea"/>
                        <a:ea typeface="+mn-ea"/>
                      </a:endParaRPr>
                    </a:p>
                    <a:p>
                      <a:pPr>
                        <a:buNone/>
                      </a:pPr>
                      <a:r>
                        <a:rPr lang="ja-JP" altLang="en-US" sz="700" b="1" dirty="0">
                          <a:latin typeface="+mn-ea"/>
                          <a:ea typeface="+mn-ea"/>
                        </a:rPr>
                        <a:t>「持続可能性」の点から審査いたします。</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700" b="1" dirty="0">
                          <a:latin typeface="+mn-ea"/>
                          <a:ea typeface="+mn-ea"/>
                        </a:rPr>
                        <a:t>・ビジネスモデルはどうなっているか</a:t>
                      </a:r>
                      <a:endParaRPr lang="en-US" altLang="ja-JP" sz="700" b="1" dirty="0">
                        <a:latin typeface="+mn-ea"/>
                        <a:ea typeface="+mn-ea"/>
                      </a:endParaRPr>
                    </a:p>
                    <a:p>
                      <a:pPr>
                        <a:buNone/>
                      </a:pPr>
                      <a:r>
                        <a:rPr lang="ja-JP" altLang="en-US" sz="700" b="1" dirty="0">
                          <a:latin typeface="+mn-ea"/>
                          <a:ea typeface="+mn-ea"/>
                        </a:rPr>
                        <a:t>・どのように収益をあげるのか</a:t>
                      </a:r>
                      <a:endParaRPr lang="en-US" altLang="ja-JP" sz="700" b="1" dirty="0">
                        <a:latin typeface="+mn-ea"/>
                        <a:ea typeface="+mn-ea"/>
                      </a:endParaRPr>
                    </a:p>
                    <a:p>
                      <a:pPr>
                        <a:buNone/>
                      </a:pPr>
                      <a:r>
                        <a:rPr lang="ja-JP" altLang="en-US" sz="700" b="1" dirty="0">
                          <a:latin typeface="+mn-ea"/>
                          <a:ea typeface="+mn-ea"/>
                        </a:rPr>
                        <a:t>・アイデアの競合優位性は何か、ユニークネスは何か　など</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800" b="1" dirty="0">
                          <a:solidFill>
                            <a:schemeClr val="tx2"/>
                          </a:solidFill>
                          <a:latin typeface="+mn-ea"/>
                          <a:ea typeface="+mn-ea"/>
                        </a:rPr>
                        <a:t>❷ 持続可能性</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extLst>
                  <a:ext uri="{0D108BD9-81ED-4DB2-BD59-A6C34878D82A}">
                    <a16:rowId xmlns:a16="http://schemas.microsoft.com/office/drawing/2014/main" val="2428877367"/>
                  </a:ext>
                </a:extLst>
              </a:tr>
              <a:tr h="660186">
                <a:tc>
                  <a:txBody>
                    <a:bodyPr/>
                    <a:lstStyle/>
                    <a:p>
                      <a:pPr>
                        <a:buNone/>
                      </a:pPr>
                      <a:r>
                        <a:rPr lang="ja-JP" altLang="en-US" sz="1000" b="1" dirty="0">
                          <a:solidFill>
                            <a:schemeClr val="bg1"/>
                          </a:solidFill>
                          <a:latin typeface="+mn-ea"/>
                          <a:ea typeface="+mn-ea"/>
                        </a:rPr>
                        <a:t>詳細情報</a:t>
                      </a:r>
                      <a:endParaRPr lang="ja-JP" altLang="en-US" sz="1000" dirty="0">
                        <a:solidFill>
                          <a:schemeClr val="bg1"/>
                        </a:solidFill>
                        <a:latin typeface="+mn-ea"/>
                        <a:ea typeface="+mn-ea"/>
                      </a:endParaRPr>
                    </a:p>
                  </a:txBody>
                  <a:tcPr marL="72000" marR="72000" marT="10053" marB="10053" anchor="ctr">
                    <a:lnL>
                      <a:noFill/>
                    </a:lnL>
                    <a:lnR>
                      <a:noFill/>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buNone/>
                      </a:pPr>
                      <a:r>
                        <a:rPr lang="ja-JP" altLang="en-US" sz="700" b="1" dirty="0">
                          <a:latin typeface="+mn-ea"/>
                          <a:ea typeface="+mn-ea"/>
                        </a:rPr>
                        <a:t>項目</a:t>
                      </a:r>
                      <a:r>
                        <a:rPr lang="en-US" altLang="ja-JP" sz="700" b="1" dirty="0">
                          <a:latin typeface="+mn-ea"/>
                          <a:ea typeface="+mn-ea"/>
                        </a:rPr>
                        <a:t>1〜4</a:t>
                      </a:r>
                      <a:r>
                        <a:rPr lang="ja-JP" altLang="en-US" sz="700" b="1" dirty="0">
                          <a:latin typeface="+mn-ea"/>
                          <a:ea typeface="+mn-ea"/>
                        </a:rPr>
                        <a:t>だけでは記載しきれなかった情報を、ここでお伝えください。</a:t>
                      </a:r>
                      <a:endParaRPr lang="en-US" altLang="ja-JP" sz="700" b="1" dirty="0">
                        <a:latin typeface="+mn-ea"/>
                        <a:ea typeface="+mn-ea"/>
                      </a:endParaRPr>
                    </a:p>
                    <a:p>
                      <a:pPr>
                        <a:buNone/>
                      </a:pPr>
                      <a:r>
                        <a:rPr lang="ja-JP" altLang="en-US" sz="700" b="1" dirty="0">
                          <a:latin typeface="+mn-ea"/>
                          <a:ea typeface="+mn-ea"/>
                        </a:rPr>
                        <a:t>特段指定する内容はございませんが、新規事業がどのようなビジネスモデルなのかを漏れなくご紹介ください。</a:t>
                      </a:r>
                      <a:endParaRPr lang="en-US" altLang="ja-JP" sz="700" b="1" dirty="0">
                        <a:latin typeface="+mn-ea"/>
                        <a:ea typeface="+mn-ea"/>
                      </a:endParaRPr>
                    </a:p>
                    <a:p>
                      <a:pPr>
                        <a:buNone/>
                      </a:pPr>
                      <a:r>
                        <a:rPr lang="ja-JP" altLang="en-US" sz="700" b="1" dirty="0">
                          <a:latin typeface="+mn-ea"/>
                          <a:ea typeface="+mn-ea"/>
                        </a:rPr>
                        <a:t>「新規性」「持続可能性」「社会性」「経営資源の活用」「熱量・ストーリー」の全</a:t>
                      </a:r>
                      <a:r>
                        <a:rPr lang="en-US" altLang="ja-JP" sz="700" b="1" dirty="0">
                          <a:latin typeface="+mn-ea"/>
                          <a:ea typeface="+mn-ea"/>
                        </a:rPr>
                        <a:t>5</a:t>
                      </a:r>
                      <a:r>
                        <a:rPr lang="ja-JP" altLang="en-US" sz="700" b="1" dirty="0">
                          <a:latin typeface="+mn-ea"/>
                          <a:ea typeface="+mn-ea"/>
                        </a:rPr>
                        <a:t>点から、審査いたします。</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700" b="1" dirty="0">
                          <a:latin typeface="+mn-ea"/>
                          <a:ea typeface="+mn-ea"/>
                        </a:rPr>
                        <a:t>・誰のどのような課題を解決したいのか</a:t>
                      </a:r>
                      <a:endParaRPr lang="en-US" altLang="ja-JP" sz="700" b="1" dirty="0">
                        <a:latin typeface="+mn-ea"/>
                        <a:ea typeface="+mn-ea"/>
                      </a:endParaRPr>
                    </a:p>
                    <a:p>
                      <a:pPr>
                        <a:buNone/>
                      </a:pPr>
                      <a:r>
                        <a:rPr lang="ja-JP" altLang="en-US" sz="700" b="1" dirty="0">
                          <a:latin typeface="+mn-ea"/>
                          <a:ea typeface="+mn-ea"/>
                        </a:rPr>
                        <a:t>・あなたが提供できる価値は何か</a:t>
                      </a:r>
                      <a:endParaRPr lang="en-US" altLang="ja-JP" sz="700" b="1" dirty="0">
                        <a:latin typeface="+mn-ea"/>
                        <a:ea typeface="+mn-ea"/>
                      </a:endParaRPr>
                    </a:p>
                    <a:p>
                      <a:pPr>
                        <a:buNone/>
                      </a:pPr>
                      <a:r>
                        <a:rPr lang="ja-JP" altLang="en-US" sz="700" b="1" dirty="0">
                          <a:latin typeface="+mn-ea"/>
                          <a:ea typeface="+mn-ea"/>
                        </a:rPr>
                        <a:t>・アイデアの革新性はどこか</a:t>
                      </a:r>
                      <a:endParaRPr lang="en-US" altLang="ja-JP" sz="700" b="1" dirty="0">
                        <a:latin typeface="+mn-ea"/>
                        <a:ea typeface="+mn-ea"/>
                      </a:endParaRPr>
                    </a:p>
                    <a:p>
                      <a:pPr>
                        <a:buNone/>
                      </a:pPr>
                      <a:r>
                        <a:rPr lang="ja-JP" altLang="en-US" sz="700" b="1" dirty="0">
                          <a:latin typeface="+mn-ea"/>
                          <a:ea typeface="+mn-ea"/>
                        </a:rPr>
                        <a:t>・対象としている市場規模はどのくらいか　 など</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buNone/>
                      </a:pPr>
                      <a:r>
                        <a:rPr lang="ja-JP" altLang="en-US" sz="800" b="1" dirty="0">
                          <a:solidFill>
                            <a:schemeClr val="tx2"/>
                          </a:solidFill>
                          <a:latin typeface="+mn-ea"/>
                          <a:ea typeface="+mn-ea"/>
                        </a:rPr>
                        <a:t>❶</a:t>
                      </a:r>
                      <a:r>
                        <a:rPr lang="en-US" altLang="ja-JP" sz="800" b="1" dirty="0">
                          <a:solidFill>
                            <a:schemeClr val="tx2"/>
                          </a:solidFill>
                          <a:latin typeface="+mn-ea"/>
                          <a:ea typeface="+mn-ea"/>
                        </a:rPr>
                        <a:t>〜</a:t>
                      </a:r>
                      <a:r>
                        <a:rPr lang="ja-JP" altLang="en-US" sz="800" b="1" dirty="0">
                          <a:solidFill>
                            <a:schemeClr val="tx2"/>
                          </a:solidFill>
                          <a:latin typeface="+mn-ea"/>
                          <a:ea typeface="+mn-ea"/>
                        </a:rPr>
                        <a:t>❺の全項目</a:t>
                      </a:r>
                    </a:p>
                  </a:txBody>
                  <a:tcPr marL="72000" marR="72000" marT="10053" marB="10053" anchor="ctr">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E5F2FF"/>
                    </a:solidFill>
                  </a:tcPr>
                </a:tc>
                <a:extLst>
                  <a:ext uri="{0D108BD9-81ED-4DB2-BD59-A6C34878D82A}">
                    <a16:rowId xmlns:a16="http://schemas.microsoft.com/office/drawing/2014/main" val="4163480453"/>
                  </a:ext>
                </a:extLst>
              </a:tr>
            </a:tbl>
          </a:graphicData>
        </a:graphic>
      </p:graphicFrame>
      <p:sp>
        <p:nvSpPr>
          <p:cNvPr id="8" name="タイトル 7">
            <a:extLst>
              <a:ext uri="{FF2B5EF4-FFF2-40B4-BE49-F238E27FC236}">
                <a16:creationId xmlns:a16="http://schemas.microsoft.com/office/drawing/2014/main" id="{6C9B3389-6A76-01B2-B98B-BF457CFB1D2A}"/>
              </a:ext>
            </a:extLst>
          </p:cNvPr>
          <p:cNvSpPr>
            <a:spLocks noGrp="1"/>
          </p:cNvSpPr>
          <p:nvPr>
            <p:ph type="title"/>
          </p:nvPr>
        </p:nvSpPr>
        <p:spPr>
          <a:xfrm>
            <a:off x="400050" y="199956"/>
            <a:ext cx="2262158" cy="343620"/>
          </a:xfrm>
        </p:spPr>
        <p:txBody>
          <a:bodyPr/>
          <a:lstStyle/>
          <a:p>
            <a:r>
              <a:rPr lang="ja-JP" altLang="en-US" dirty="0"/>
              <a:t>応募書類の記載項目</a:t>
            </a:r>
          </a:p>
        </p:txBody>
      </p:sp>
      <p:sp>
        <p:nvSpPr>
          <p:cNvPr id="6" name="テキスト ボックス 5">
            <a:extLst>
              <a:ext uri="{FF2B5EF4-FFF2-40B4-BE49-F238E27FC236}">
                <a16:creationId xmlns:a16="http://schemas.microsoft.com/office/drawing/2014/main" id="{39425C15-BBE3-0337-D388-093B2BCD7854}"/>
              </a:ext>
            </a:extLst>
          </p:cNvPr>
          <p:cNvSpPr txBox="1"/>
          <p:nvPr/>
        </p:nvSpPr>
        <p:spPr>
          <a:xfrm>
            <a:off x="2697174" y="272834"/>
            <a:ext cx="1531188" cy="253916"/>
          </a:xfrm>
          <a:prstGeom prst="rect">
            <a:avLst/>
          </a:prstGeom>
          <a:noFill/>
        </p:spPr>
        <p:txBody>
          <a:bodyPr wrap="none" rtlCol="0">
            <a:spAutoFit/>
          </a:bodyPr>
          <a:lstStyle/>
          <a:p>
            <a:r>
              <a:rPr kumimoji="1" lang="ja-JP" altLang="en-US" sz="1050" dirty="0"/>
              <a:t>応募書類要項より参照</a:t>
            </a:r>
          </a:p>
        </p:txBody>
      </p:sp>
    </p:spTree>
    <p:extLst>
      <p:ext uri="{BB962C8B-B14F-4D97-AF65-F5344CB8AC3E}">
        <p14:creationId xmlns:p14="http://schemas.microsoft.com/office/powerpoint/2010/main" val="322657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0B4A8C2-3F39-1D53-A151-B4A108198DFE}"/>
              </a:ext>
            </a:extLst>
          </p:cNvPr>
          <p:cNvSpPr/>
          <p:nvPr/>
        </p:nvSpPr>
        <p:spPr>
          <a:xfrm>
            <a:off x="0" y="1805921"/>
            <a:ext cx="9144000" cy="3337579"/>
          </a:xfrm>
          <a:prstGeom prst="rect">
            <a:avLst/>
          </a:prstGeom>
          <a:solidFill>
            <a:srgbClr val="E5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7">
            <a:extLst>
              <a:ext uri="{FF2B5EF4-FFF2-40B4-BE49-F238E27FC236}">
                <a16:creationId xmlns:a16="http://schemas.microsoft.com/office/drawing/2014/main" id="{6C9B3389-6A76-01B2-B98B-BF457CFB1D2A}"/>
              </a:ext>
            </a:extLst>
          </p:cNvPr>
          <p:cNvSpPr>
            <a:spLocks noGrp="1"/>
          </p:cNvSpPr>
          <p:nvPr>
            <p:ph type="title"/>
          </p:nvPr>
        </p:nvSpPr>
        <p:spPr>
          <a:xfrm>
            <a:off x="400050" y="199956"/>
            <a:ext cx="2954655" cy="343620"/>
          </a:xfrm>
        </p:spPr>
        <p:txBody>
          <a:bodyPr/>
          <a:lstStyle/>
          <a:p>
            <a:r>
              <a:rPr lang="ja-JP" altLang="en-US" dirty="0"/>
              <a:t>応募書類ページネーション</a:t>
            </a:r>
          </a:p>
        </p:txBody>
      </p:sp>
      <p:sp>
        <p:nvSpPr>
          <p:cNvPr id="4" name="Rectangle 1">
            <a:extLst>
              <a:ext uri="{FF2B5EF4-FFF2-40B4-BE49-F238E27FC236}">
                <a16:creationId xmlns:a16="http://schemas.microsoft.com/office/drawing/2014/main" id="{D8884E33-E26B-3B2A-1B6C-F20ED71E3AC2}"/>
              </a:ext>
            </a:extLst>
          </p:cNvPr>
          <p:cNvSpPr>
            <a:spLocks noChangeArrowheads="1"/>
          </p:cNvSpPr>
          <p:nvPr/>
        </p:nvSpPr>
        <p:spPr bwMode="auto">
          <a:xfrm>
            <a:off x="422357" y="565848"/>
            <a:ext cx="8118393" cy="101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20000"/>
              </a:lnSpc>
              <a:spcBef>
                <a:spcPts val="600"/>
              </a:spcBef>
              <a:spcAft>
                <a:spcPct val="0"/>
              </a:spcAft>
              <a:buClr>
                <a:schemeClr val="tx2"/>
              </a:buClr>
              <a:buSzTx/>
              <a:buFont typeface="Wingdings" panose="05000000000000000000" pitchFamily="2" charset="2"/>
              <a:buChar char="n"/>
              <a:tabLst/>
            </a:pPr>
            <a:r>
              <a:rPr kumimoji="0" lang="ja-JP" altLang="ja-JP" sz="1200" b="1" i="0" u="none" strike="noStrike" cap="none" normalizeH="0" baseline="0" dirty="0">
                <a:ln>
                  <a:noFill/>
                </a:ln>
                <a:effectLst/>
                <a:latin typeface="Arial" panose="020B0604020202020204" pitchFamily="34" charset="0"/>
              </a:rPr>
              <a:t>ページネーションについて参考例を提示していますが、ご自身が一番書きやすい順番で記載してください</a:t>
            </a:r>
            <a:br>
              <a:rPr kumimoji="0" lang="ja-JP" altLang="ja-JP" sz="1200" b="1" i="0" u="none" strike="noStrike" cap="none" normalizeH="0" baseline="0" dirty="0">
                <a:ln>
                  <a:noFill/>
                </a:ln>
                <a:effectLst/>
                <a:latin typeface="Arial" panose="020B0604020202020204" pitchFamily="34" charset="0"/>
              </a:rPr>
            </a:br>
            <a:r>
              <a:rPr kumimoji="0" lang="ja-JP" altLang="ja-JP" sz="1050" i="0" u="none" strike="noStrike" cap="none" normalizeH="0" baseline="0" dirty="0">
                <a:ln>
                  <a:noFill/>
                </a:ln>
                <a:effectLst/>
                <a:latin typeface="Arial" panose="020B0604020202020204" pitchFamily="34" charset="0"/>
              </a:rPr>
              <a:t>※基本的にストーリー性や一貫性がある順番を意識していただく方が好ましいです</a:t>
            </a:r>
            <a:endParaRPr kumimoji="0" lang="ja-JP" altLang="ja-JP" sz="1200" i="0" u="none" strike="noStrike" cap="none" normalizeH="0" baseline="0" dirty="0">
              <a:ln>
                <a:noFill/>
              </a:ln>
              <a:effectLst/>
              <a:latin typeface="Arial" panose="020B0604020202020204" pitchFamily="34" charset="0"/>
            </a:endParaRPr>
          </a:p>
          <a:p>
            <a:pPr marL="171450" marR="0" lvl="0" indent="-171450" algn="l" defTabSz="914400" rtl="0" eaLnBrk="0" fontAlgn="base" latinLnBrk="0" hangingPunct="0">
              <a:lnSpc>
                <a:spcPct val="120000"/>
              </a:lnSpc>
              <a:spcBef>
                <a:spcPts val="600"/>
              </a:spcBef>
              <a:spcAft>
                <a:spcPct val="0"/>
              </a:spcAft>
              <a:buClr>
                <a:schemeClr val="tx2"/>
              </a:buClr>
              <a:buSzTx/>
              <a:buFont typeface="Wingdings" panose="05000000000000000000" pitchFamily="2" charset="2"/>
              <a:buChar char="n"/>
              <a:tabLst/>
            </a:pPr>
            <a:r>
              <a:rPr kumimoji="0" lang="ja-JP" altLang="ja-JP" sz="1200" b="1" i="0" u="none" strike="noStrike" cap="none" normalizeH="0" baseline="0" dirty="0">
                <a:ln>
                  <a:noFill/>
                </a:ln>
                <a:effectLst/>
                <a:latin typeface="Arial" panose="020B0604020202020204" pitchFamily="34" charset="0"/>
              </a:rPr>
              <a:t>各ページの「記載例」は、記載いただくと好ましいポイントであり必須項目ではありません</a:t>
            </a:r>
            <a:br>
              <a:rPr kumimoji="0" lang="ja-JP" altLang="ja-JP" sz="1200" b="1" i="0" u="none" strike="noStrike" cap="none" normalizeH="0" baseline="0" dirty="0">
                <a:ln>
                  <a:noFill/>
                </a:ln>
                <a:effectLst/>
                <a:latin typeface="Arial" panose="020B0604020202020204" pitchFamily="34" charset="0"/>
              </a:rPr>
            </a:br>
            <a:r>
              <a:rPr kumimoji="0" lang="ja-JP" altLang="ja-JP" sz="1200" b="1" i="0" u="none" strike="noStrike" cap="none" normalizeH="0" baseline="0" dirty="0">
                <a:ln>
                  <a:noFill/>
                </a:ln>
                <a:effectLst/>
                <a:latin typeface="Arial" panose="020B0604020202020204" pitchFamily="34" charset="0"/>
              </a:rPr>
              <a:t>「記載例」以外にも、事業アイデアや説明におけるポイントがあれば積極的に記載してください</a:t>
            </a:r>
          </a:p>
        </p:txBody>
      </p:sp>
      <p:sp>
        <p:nvSpPr>
          <p:cNvPr id="7" name="正方形/長方形 6">
            <a:extLst>
              <a:ext uri="{FF2B5EF4-FFF2-40B4-BE49-F238E27FC236}">
                <a16:creationId xmlns:a16="http://schemas.microsoft.com/office/drawing/2014/main" id="{2EB35229-6683-A713-9CDD-ED9D5F98F886}"/>
              </a:ext>
            </a:extLst>
          </p:cNvPr>
          <p:cNvSpPr/>
          <p:nvPr/>
        </p:nvSpPr>
        <p:spPr>
          <a:xfrm>
            <a:off x="565151" y="2225388"/>
            <a:ext cx="219217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3792041-7597-7121-E003-B2F6C3539B12}"/>
              </a:ext>
            </a:extLst>
          </p:cNvPr>
          <p:cNvSpPr/>
          <p:nvPr/>
        </p:nvSpPr>
        <p:spPr>
          <a:xfrm>
            <a:off x="565151" y="3604598"/>
            <a:ext cx="219217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264EAD6-0312-1537-A299-D7ED974954B9}"/>
              </a:ext>
            </a:extLst>
          </p:cNvPr>
          <p:cNvSpPr/>
          <p:nvPr/>
        </p:nvSpPr>
        <p:spPr>
          <a:xfrm>
            <a:off x="3475912" y="2225388"/>
            <a:ext cx="219217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B040D77-49FA-7437-F4ED-A382036D1BDC}"/>
              </a:ext>
            </a:extLst>
          </p:cNvPr>
          <p:cNvSpPr/>
          <p:nvPr/>
        </p:nvSpPr>
        <p:spPr>
          <a:xfrm>
            <a:off x="3475912" y="3604598"/>
            <a:ext cx="219217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258CB04-54A7-F043-B3A5-B5ADD6E134E4}"/>
              </a:ext>
            </a:extLst>
          </p:cNvPr>
          <p:cNvSpPr/>
          <p:nvPr/>
        </p:nvSpPr>
        <p:spPr>
          <a:xfrm>
            <a:off x="6386673" y="2225388"/>
            <a:ext cx="219217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4FB84C4-8B55-4191-CC63-A94BECF3AE64}"/>
              </a:ext>
            </a:extLst>
          </p:cNvPr>
          <p:cNvSpPr/>
          <p:nvPr/>
        </p:nvSpPr>
        <p:spPr>
          <a:xfrm>
            <a:off x="6386673" y="3604598"/>
            <a:ext cx="219217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9A8489C5-66E7-9632-17C2-8F2230768C67}"/>
              </a:ext>
            </a:extLst>
          </p:cNvPr>
          <p:cNvCxnSpPr>
            <a:stCxn id="7" idx="2"/>
            <a:endCxn id="9" idx="0"/>
          </p:cNvCxnSpPr>
          <p:nvPr/>
        </p:nvCxnSpPr>
        <p:spPr>
          <a:xfrm>
            <a:off x="1661240" y="3314700"/>
            <a:ext cx="0" cy="289898"/>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コネクタ: カギ線 17">
            <a:extLst>
              <a:ext uri="{FF2B5EF4-FFF2-40B4-BE49-F238E27FC236}">
                <a16:creationId xmlns:a16="http://schemas.microsoft.com/office/drawing/2014/main" id="{B0C0351F-5133-0DEC-5B31-FD755A57C31B}"/>
              </a:ext>
            </a:extLst>
          </p:cNvPr>
          <p:cNvCxnSpPr>
            <a:stCxn id="9" idx="2"/>
            <a:endCxn id="10" idx="0"/>
          </p:cNvCxnSpPr>
          <p:nvPr/>
        </p:nvCxnSpPr>
        <p:spPr>
          <a:xfrm rot="5400000" flipH="1" flipV="1">
            <a:off x="1882359" y="2004268"/>
            <a:ext cx="2468522" cy="2910761"/>
          </a:xfrm>
          <a:prstGeom prst="bentConnector5">
            <a:avLst>
              <a:gd name="adj1" fmla="val -9261"/>
              <a:gd name="adj2" fmla="val 50000"/>
              <a:gd name="adj3" fmla="val 10926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D7D979A0-A2F8-A3CB-C81F-9A554A3D4C9A}"/>
              </a:ext>
            </a:extLst>
          </p:cNvPr>
          <p:cNvCxnSpPr>
            <a:cxnSpLocks/>
            <a:stCxn id="10" idx="2"/>
            <a:endCxn id="11" idx="0"/>
          </p:cNvCxnSpPr>
          <p:nvPr/>
        </p:nvCxnSpPr>
        <p:spPr>
          <a:xfrm>
            <a:off x="4572001" y="3314700"/>
            <a:ext cx="0" cy="289898"/>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3DA4C586-2634-DA66-2350-A2FE741A8BCA}"/>
              </a:ext>
            </a:extLst>
          </p:cNvPr>
          <p:cNvCxnSpPr>
            <a:cxnSpLocks/>
            <a:stCxn id="12" idx="2"/>
            <a:endCxn id="13" idx="0"/>
          </p:cNvCxnSpPr>
          <p:nvPr/>
        </p:nvCxnSpPr>
        <p:spPr>
          <a:xfrm>
            <a:off x="7482762" y="3314700"/>
            <a:ext cx="0" cy="289898"/>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7" name="コネクタ: カギ線 26">
            <a:extLst>
              <a:ext uri="{FF2B5EF4-FFF2-40B4-BE49-F238E27FC236}">
                <a16:creationId xmlns:a16="http://schemas.microsoft.com/office/drawing/2014/main" id="{9D3270F7-01F1-BB2A-1A15-559D5B105365}"/>
              </a:ext>
            </a:extLst>
          </p:cNvPr>
          <p:cNvCxnSpPr>
            <a:cxnSpLocks/>
            <a:stCxn id="11" idx="2"/>
            <a:endCxn id="12" idx="0"/>
          </p:cNvCxnSpPr>
          <p:nvPr/>
        </p:nvCxnSpPr>
        <p:spPr>
          <a:xfrm rot="5400000" flipH="1" flipV="1">
            <a:off x="4793120" y="2004268"/>
            <a:ext cx="2468522" cy="2910761"/>
          </a:xfrm>
          <a:prstGeom prst="bentConnector5">
            <a:avLst>
              <a:gd name="adj1" fmla="val -9261"/>
              <a:gd name="adj2" fmla="val 50000"/>
              <a:gd name="adj3" fmla="val 10926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762C784D-6590-286C-955E-4F378788E815}"/>
              </a:ext>
            </a:extLst>
          </p:cNvPr>
          <p:cNvSpPr txBox="1"/>
          <p:nvPr/>
        </p:nvSpPr>
        <p:spPr>
          <a:xfrm>
            <a:off x="597764" y="2259177"/>
            <a:ext cx="881973" cy="230832"/>
          </a:xfrm>
          <a:prstGeom prst="rect">
            <a:avLst/>
          </a:prstGeom>
          <a:noFill/>
        </p:spPr>
        <p:txBody>
          <a:bodyPr wrap="none">
            <a:spAutoFit/>
          </a:bodyPr>
          <a:lstStyle/>
          <a:p>
            <a:r>
              <a:rPr lang="en-US" altLang="ja-JP" sz="900" b="1" dirty="0">
                <a:solidFill>
                  <a:schemeClr val="tx2"/>
                </a:solidFill>
              </a:rPr>
              <a:t>1. </a:t>
            </a:r>
            <a:r>
              <a:rPr lang="ja-JP" altLang="en-US" sz="900" b="1" dirty="0">
                <a:solidFill>
                  <a:schemeClr val="tx2"/>
                </a:solidFill>
              </a:rPr>
              <a:t>自分らしさ</a:t>
            </a:r>
          </a:p>
        </p:txBody>
      </p:sp>
      <p:sp>
        <p:nvSpPr>
          <p:cNvPr id="31" name="テキスト ボックス 30">
            <a:extLst>
              <a:ext uri="{FF2B5EF4-FFF2-40B4-BE49-F238E27FC236}">
                <a16:creationId xmlns:a16="http://schemas.microsoft.com/office/drawing/2014/main" id="{42EEFE9F-4F73-87AD-E61E-A02F689BD93F}"/>
              </a:ext>
            </a:extLst>
          </p:cNvPr>
          <p:cNvSpPr txBox="1"/>
          <p:nvPr/>
        </p:nvSpPr>
        <p:spPr>
          <a:xfrm>
            <a:off x="572364" y="2479349"/>
            <a:ext cx="2332690" cy="798617"/>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自分を一言で言うとどんな存在か</a:t>
            </a:r>
          </a:p>
          <a:p>
            <a:pPr marL="88900" indent="-88900">
              <a:lnSpc>
                <a:spcPct val="110000"/>
              </a:lnSpc>
              <a:buFont typeface="Arial" panose="020B0604020202020204" pitchFamily="34" charset="0"/>
              <a:buChar char="•"/>
            </a:pPr>
            <a:r>
              <a:rPr lang="ja-JP" altLang="en-US" sz="700" b="1" dirty="0"/>
              <a:t>どんな強み、弱みを持っているか</a:t>
            </a:r>
          </a:p>
          <a:p>
            <a:pPr marL="88900" indent="-88900">
              <a:lnSpc>
                <a:spcPct val="110000"/>
              </a:lnSpc>
              <a:buFont typeface="Arial" panose="020B0604020202020204" pitchFamily="34" charset="0"/>
              <a:buChar char="•"/>
            </a:pPr>
            <a:r>
              <a:rPr lang="ja-JP" altLang="en-US" sz="700" b="1" dirty="0"/>
              <a:t>アトツギになるまでにどんな人生を歩んできたか</a:t>
            </a:r>
          </a:p>
          <a:p>
            <a:pPr marL="88900" indent="-88900">
              <a:lnSpc>
                <a:spcPct val="110000"/>
              </a:lnSpc>
              <a:buFont typeface="Arial" panose="020B0604020202020204" pitchFamily="34" charset="0"/>
              <a:buChar char="•"/>
            </a:pPr>
            <a:r>
              <a:rPr lang="ja-JP" altLang="en-US" sz="700" b="1" dirty="0"/>
              <a:t>なぜアトツギの道を選んだのか</a:t>
            </a:r>
          </a:p>
          <a:p>
            <a:pPr marL="88900" indent="-88900">
              <a:lnSpc>
                <a:spcPct val="110000"/>
              </a:lnSpc>
              <a:buFont typeface="Arial" panose="020B0604020202020204" pitchFamily="34" charset="0"/>
              <a:buChar char="•"/>
            </a:pPr>
            <a:r>
              <a:rPr lang="ja-JP" altLang="en-US" sz="700" b="1" dirty="0"/>
              <a:t>アトツギとしての苦悩は何か    など</a:t>
            </a:r>
          </a:p>
        </p:txBody>
      </p:sp>
      <p:sp>
        <p:nvSpPr>
          <p:cNvPr id="32" name="テキスト ボックス 31">
            <a:extLst>
              <a:ext uri="{FF2B5EF4-FFF2-40B4-BE49-F238E27FC236}">
                <a16:creationId xmlns:a16="http://schemas.microsoft.com/office/drawing/2014/main" id="{8DE240AD-7CF1-E34E-5BA1-2CAB4E7D9422}"/>
              </a:ext>
            </a:extLst>
          </p:cNvPr>
          <p:cNvSpPr txBox="1"/>
          <p:nvPr/>
        </p:nvSpPr>
        <p:spPr>
          <a:xfrm>
            <a:off x="597764" y="3646209"/>
            <a:ext cx="1689886" cy="230832"/>
          </a:xfrm>
          <a:prstGeom prst="rect">
            <a:avLst/>
          </a:prstGeom>
          <a:noFill/>
        </p:spPr>
        <p:txBody>
          <a:bodyPr wrap="none">
            <a:spAutoFit/>
          </a:bodyPr>
          <a:lstStyle/>
          <a:p>
            <a:r>
              <a:rPr lang="en-US" altLang="ja-JP" sz="900" b="1" dirty="0">
                <a:solidFill>
                  <a:schemeClr val="tx2"/>
                </a:solidFill>
              </a:rPr>
              <a:t>2. </a:t>
            </a:r>
            <a:r>
              <a:rPr lang="ja-JP" altLang="en-US" sz="900" b="1" dirty="0">
                <a:solidFill>
                  <a:schemeClr val="tx2"/>
                </a:solidFill>
              </a:rPr>
              <a:t>既存の経営資源（家業等）</a:t>
            </a:r>
          </a:p>
        </p:txBody>
      </p:sp>
      <p:sp>
        <p:nvSpPr>
          <p:cNvPr id="33" name="テキスト ボックス 32">
            <a:extLst>
              <a:ext uri="{FF2B5EF4-FFF2-40B4-BE49-F238E27FC236}">
                <a16:creationId xmlns:a16="http://schemas.microsoft.com/office/drawing/2014/main" id="{6BD972C8-EBDD-2896-F0F3-3A5C9C41680B}"/>
              </a:ext>
            </a:extLst>
          </p:cNvPr>
          <p:cNvSpPr txBox="1"/>
          <p:nvPr/>
        </p:nvSpPr>
        <p:spPr>
          <a:xfrm>
            <a:off x="572364" y="3843810"/>
            <a:ext cx="1890261" cy="857158"/>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buFont typeface="Arial" panose="020B0604020202020204" pitchFamily="34" charset="0"/>
              <a:buChar char="•"/>
            </a:pPr>
            <a:r>
              <a:rPr lang="ja-JP" altLang="en-US" sz="700" b="1" dirty="0"/>
              <a:t>引き継ぐ予定の会社はどのような会社か</a:t>
            </a:r>
            <a:br>
              <a:rPr lang="en-US" altLang="ja-JP" sz="700" b="1" dirty="0"/>
            </a:br>
            <a:r>
              <a:rPr lang="ja-JP" altLang="en-US" sz="700" b="1" dirty="0"/>
              <a:t>（業種、規模など）</a:t>
            </a:r>
          </a:p>
          <a:p>
            <a:pPr marL="88900" indent="-88900">
              <a:buFont typeface="Arial" panose="020B0604020202020204" pitchFamily="34" charset="0"/>
              <a:buChar char="•"/>
            </a:pPr>
            <a:r>
              <a:rPr lang="ja-JP" altLang="en-US" sz="700" b="1" dirty="0"/>
              <a:t>ミッション・バリューは何か</a:t>
            </a:r>
          </a:p>
          <a:p>
            <a:pPr marL="88900" indent="-88900">
              <a:buFont typeface="Arial" panose="020B0604020202020204" pitchFamily="34" charset="0"/>
              <a:buChar char="•"/>
            </a:pPr>
            <a:r>
              <a:rPr lang="ja-JP" altLang="en-US" sz="700" b="1" dirty="0"/>
              <a:t>創業者の想いは何か</a:t>
            </a:r>
          </a:p>
          <a:p>
            <a:pPr marL="88900" indent="-88900">
              <a:buFont typeface="Arial" panose="020B0604020202020204" pitchFamily="34" charset="0"/>
              <a:buChar char="•"/>
            </a:pPr>
            <a:r>
              <a:rPr lang="ja-JP" altLang="en-US" sz="700" b="1" dirty="0"/>
              <a:t>強みとなる有形、無形の経営資源は何か</a:t>
            </a:r>
          </a:p>
          <a:p>
            <a:pPr marL="88900" indent="-88900">
              <a:buFont typeface="Arial" panose="020B0604020202020204" pitchFamily="34" charset="0"/>
              <a:buChar char="•"/>
            </a:pPr>
            <a:r>
              <a:rPr lang="ja-JP" altLang="en-US" sz="700" b="1" dirty="0"/>
              <a:t>家業で抱えている課題は何か     など</a:t>
            </a:r>
          </a:p>
        </p:txBody>
      </p:sp>
      <p:sp>
        <p:nvSpPr>
          <p:cNvPr id="36" name="テキスト ボックス 35">
            <a:extLst>
              <a:ext uri="{FF2B5EF4-FFF2-40B4-BE49-F238E27FC236}">
                <a16:creationId xmlns:a16="http://schemas.microsoft.com/office/drawing/2014/main" id="{8A04E50C-1D71-3123-FBC3-95A17987A943}"/>
              </a:ext>
            </a:extLst>
          </p:cNvPr>
          <p:cNvSpPr txBox="1"/>
          <p:nvPr/>
        </p:nvSpPr>
        <p:spPr>
          <a:xfrm>
            <a:off x="3501311" y="2259177"/>
            <a:ext cx="1459054" cy="230832"/>
          </a:xfrm>
          <a:prstGeom prst="rect">
            <a:avLst/>
          </a:prstGeom>
          <a:noFill/>
        </p:spPr>
        <p:txBody>
          <a:bodyPr wrap="none">
            <a:spAutoFit/>
          </a:bodyPr>
          <a:lstStyle/>
          <a:p>
            <a:r>
              <a:rPr lang="en-US" altLang="ja-JP" sz="900" b="1" dirty="0">
                <a:solidFill>
                  <a:schemeClr val="tx2"/>
                </a:solidFill>
              </a:rPr>
              <a:t>3. </a:t>
            </a:r>
            <a:r>
              <a:rPr lang="ja-JP" altLang="en-US" sz="900" b="1" dirty="0">
                <a:solidFill>
                  <a:schemeClr val="tx2"/>
                </a:solidFill>
              </a:rPr>
              <a:t>時代・市場のトレンド</a:t>
            </a:r>
          </a:p>
        </p:txBody>
      </p:sp>
      <p:sp>
        <p:nvSpPr>
          <p:cNvPr id="37" name="テキスト ボックス 36">
            <a:extLst>
              <a:ext uri="{FF2B5EF4-FFF2-40B4-BE49-F238E27FC236}">
                <a16:creationId xmlns:a16="http://schemas.microsoft.com/office/drawing/2014/main" id="{F47CD78D-2A86-F7E7-2A0F-69B884F0BBEF}"/>
              </a:ext>
            </a:extLst>
          </p:cNvPr>
          <p:cNvSpPr txBox="1"/>
          <p:nvPr/>
        </p:nvSpPr>
        <p:spPr>
          <a:xfrm>
            <a:off x="3475911" y="2479349"/>
            <a:ext cx="2159566" cy="798617"/>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あなたが注目した時代・市場のトレンドは何か</a:t>
            </a:r>
          </a:p>
          <a:p>
            <a:pPr marL="88900" indent="-88900">
              <a:lnSpc>
                <a:spcPct val="110000"/>
              </a:lnSpc>
              <a:buFont typeface="Arial" panose="020B0604020202020204" pitchFamily="34" charset="0"/>
              <a:buChar char="•"/>
            </a:pPr>
            <a:r>
              <a:rPr lang="ja-JP" altLang="en-US" sz="700" b="1" dirty="0"/>
              <a:t>それを重視したきっかけは何か</a:t>
            </a:r>
          </a:p>
          <a:p>
            <a:pPr marL="88900" indent="-88900">
              <a:lnSpc>
                <a:spcPct val="110000"/>
              </a:lnSpc>
              <a:buFont typeface="Arial" panose="020B0604020202020204" pitchFamily="34" charset="0"/>
              <a:buChar char="•"/>
            </a:pPr>
            <a:r>
              <a:rPr lang="ja-JP" altLang="en-US" sz="700" b="1" dirty="0"/>
              <a:t>今後どうなっていくと予測しているか、</a:t>
            </a:r>
            <a:br>
              <a:rPr lang="en-US" altLang="ja-JP" sz="700" b="1" dirty="0"/>
            </a:br>
            <a:r>
              <a:rPr lang="ja-JP" altLang="en-US" sz="700" b="1" dirty="0"/>
              <a:t>またその理由はなぜか</a:t>
            </a:r>
          </a:p>
          <a:p>
            <a:pPr marL="88900" indent="-88900">
              <a:lnSpc>
                <a:spcPct val="110000"/>
              </a:lnSpc>
              <a:buFont typeface="Arial" panose="020B0604020202020204" pitchFamily="34" charset="0"/>
              <a:buChar char="•"/>
            </a:pPr>
            <a:r>
              <a:rPr lang="ja-JP" altLang="en-US" sz="700" b="1" dirty="0"/>
              <a:t>業界や地域の課題から考えても良い      など</a:t>
            </a:r>
          </a:p>
        </p:txBody>
      </p:sp>
      <p:sp>
        <p:nvSpPr>
          <p:cNvPr id="42" name="テキスト ボックス 41">
            <a:extLst>
              <a:ext uri="{FF2B5EF4-FFF2-40B4-BE49-F238E27FC236}">
                <a16:creationId xmlns:a16="http://schemas.microsoft.com/office/drawing/2014/main" id="{C115A108-3D4B-382E-7EA3-4285BACA7D38}"/>
              </a:ext>
            </a:extLst>
          </p:cNvPr>
          <p:cNvSpPr txBox="1"/>
          <p:nvPr/>
        </p:nvSpPr>
        <p:spPr>
          <a:xfrm>
            <a:off x="3498837" y="3646209"/>
            <a:ext cx="1228221" cy="230832"/>
          </a:xfrm>
          <a:prstGeom prst="rect">
            <a:avLst/>
          </a:prstGeom>
          <a:noFill/>
        </p:spPr>
        <p:txBody>
          <a:bodyPr wrap="none">
            <a:spAutoFit/>
          </a:bodyPr>
          <a:lstStyle/>
          <a:p>
            <a:r>
              <a:rPr lang="en-US" altLang="ja-JP" sz="900" b="1" dirty="0">
                <a:solidFill>
                  <a:schemeClr val="tx2"/>
                </a:solidFill>
              </a:rPr>
              <a:t>4. </a:t>
            </a:r>
            <a:r>
              <a:rPr lang="ja-JP" altLang="en-US" sz="900" b="1" dirty="0">
                <a:solidFill>
                  <a:schemeClr val="tx2"/>
                </a:solidFill>
              </a:rPr>
              <a:t>新規事業アイデア</a:t>
            </a:r>
          </a:p>
        </p:txBody>
      </p:sp>
      <p:sp>
        <p:nvSpPr>
          <p:cNvPr id="43" name="テキスト ボックス 42">
            <a:extLst>
              <a:ext uri="{FF2B5EF4-FFF2-40B4-BE49-F238E27FC236}">
                <a16:creationId xmlns:a16="http://schemas.microsoft.com/office/drawing/2014/main" id="{83ABF74F-9520-B8EB-AC4F-D7C8A5E22D2B}"/>
              </a:ext>
            </a:extLst>
          </p:cNvPr>
          <p:cNvSpPr txBox="1"/>
          <p:nvPr/>
        </p:nvSpPr>
        <p:spPr>
          <a:xfrm>
            <a:off x="3473437" y="3843810"/>
            <a:ext cx="1888659" cy="561629"/>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アイデアの概要は何か</a:t>
            </a:r>
          </a:p>
          <a:p>
            <a:pPr marL="88900" indent="-88900">
              <a:lnSpc>
                <a:spcPct val="110000"/>
              </a:lnSpc>
              <a:buFont typeface="Arial" panose="020B0604020202020204" pitchFamily="34" charset="0"/>
              <a:buChar char="•"/>
            </a:pPr>
            <a:r>
              <a:rPr lang="ja-JP" altLang="en-US" sz="700" b="1" dirty="0"/>
              <a:t>アイデアに込めたあなたの想いは何か</a:t>
            </a:r>
          </a:p>
          <a:p>
            <a:pPr marL="88900" indent="-88900">
              <a:lnSpc>
                <a:spcPct val="110000"/>
              </a:lnSpc>
              <a:buFont typeface="Arial" panose="020B0604020202020204" pitchFamily="34" charset="0"/>
              <a:buChar char="•"/>
            </a:pPr>
            <a:r>
              <a:rPr lang="ja-JP" altLang="en-US" sz="700" b="1" dirty="0"/>
              <a:t>どのような未来を実現したいのか     など</a:t>
            </a:r>
          </a:p>
        </p:txBody>
      </p:sp>
      <p:sp>
        <p:nvSpPr>
          <p:cNvPr id="44" name="テキスト ボックス 43">
            <a:extLst>
              <a:ext uri="{FF2B5EF4-FFF2-40B4-BE49-F238E27FC236}">
                <a16:creationId xmlns:a16="http://schemas.microsoft.com/office/drawing/2014/main" id="{5856E27A-34C9-8F82-AAFC-656AB43FDC85}"/>
              </a:ext>
            </a:extLst>
          </p:cNvPr>
          <p:cNvSpPr txBox="1"/>
          <p:nvPr/>
        </p:nvSpPr>
        <p:spPr>
          <a:xfrm>
            <a:off x="6429617" y="2259177"/>
            <a:ext cx="1112805" cy="230832"/>
          </a:xfrm>
          <a:prstGeom prst="rect">
            <a:avLst/>
          </a:prstGeom>
          <a:noFill/>
        </p:spPr>
        <p:txBody>
          <a:bodyPr wrap="none">
            <a:spAutoFit/>
          </a:bodyPr>
          <a:lstStyle/>
          <a:p>
            <a:r>
              <a:rPr lang="en-US" altLang="ja-JP" sz="900" b="1" dirty="0">
                <a:solidFill>
                  <a:schemeClr val="tx2"/>
                </a:solidFill>
              </a:rPr>
              <a:t>5. </a:t>
            </a:r>
            <a:r>
              <a:rPr lang="ja-JP" altLang="en-US" sz="900" b="1" dirty="0">
                <a:solidFill>
                  <a:schemeClr val="tx2"/>
                </a:solidFill>
              </a:rPr>
              <a:t>ビジネスモデル</a:t>
            </a:r>
          </a:p>
        </p:txBody>
      </p:sp>
      <p:sp>
        <p:nvSpPr>
          <p:cNvPr id="45" name="テキスト ボックス 44">
            <a:extLst>
              <a:ext uri="{FF2B5EF4-FFF2-40B4-BE49-F238E27FC236}">
                <a16:creationId xmlns:a16="http://schemas.microsoft.com/office/drawing/2014/main" id="{AA0CE61B-EA4B-D6EF-E27C-FC65806AB520}"/>
              </a:ext>
            </a:extLst>
          </p:cNvPr>
          <p:cNvSpPr txBox="1"/>
          <p:nvPr/>
        </p:nvSpPr>
        <p:spPr>
          <a:xfrm>
            <a:off x="6404217" y="2479349"/>
            <a:ext cx="1710725" cy="680123"/>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ビジネスモデルはどうなっているか</a:t>
            </a:r>
          </a:p>
          <a:p>
            <a:pPr marL="88900" indent="-88900">
              <a:lnSpc>
                <a:spcPct val="110000"/>
              </a:lnSpc>
              <a:buFont typeface="Arial" panose="020B0604020202020204" pitchFamily="34" charset="0"/>
              <a:buChar char="•"/>
            </a:pPr>
            <a:r>
              <a:rPr lang="ja-JP" altLang="en-US" sz="700" b="1" dirty="0"/>
              <a:t>どのように収益をあげるのか</a:t>
            </a:r>
          </a:p>
          <a:p>
            <a:pPr marL="88900" indent="-88900">
              <a:lnSpc>
                <a:spcPct val="110000"/>
              </a:lnSpc>
              <a:buFont typeface="Arial" panose="020B0604020202020204" pitchFamily="34" charset="0"/>
              <a:buChar char="•"/>
            </a:pPr>
            <a:r>
              <a:rPr lang="ja-JP" altLang="en-US" sz="700" b="1" dirty="0"/>
              <a:t>アイデアの競合優位性は何か、</a:t>
            </a:r>
            <a:br>
              <a:rPr lang="en-US" altLang="ja-JP" sz="700" b="1" dirty="0"/>
            </a:br>
            <a:r>
              <a:rPr lang="ja-JP" altLang="en-US" sz="700" b="1" dirty="0"/>
              <a:t>ユニークネスは何か     など</a:t>
            </a:r>
          </a:p>
        </p:txBody>
      </p:sp>
      <p:sp>
        <p:nvSpPr>
          <p:cNvPr id="46" name="テキスト ボックス 45">
            <a:extLst>
              <a:ext uri="{FF2B5EF4-FFF2-40B4-BE49-F238E27FC236}">
                <a16:creationId xmlns:a16="http://schemas.microsoft.com/office/drawing/2014/main" id="{72B634D9-F0B0-0B39-644C-92BC0CA16E1D}"/>
              </a:ext>
            </a:extLst>
          </p:cNvPr>
          <p:cNvSpPr txBox="1"/>
          <p:nvPr/>
        </p:nvSpPr>
        <p:spPr>
          <a:xfrm>
            <a:off x="6427143" y="3646209"/>
            <a:ext cx="766557" cy="230832"/>
          </a:xfrm>
          <a:prstGeom prst="rect">
            <a:avLst/>
          </a:prstGeom>
          <a:noFill/>
        </p:spPr>
        <p:txBody>
          <a:bodyPr wrap="none">
            <a:spAutoFit/>
          </a:bodyPr>
          <a:lstStyle/>
          <a:p>
            <a:r>
              <a:rPr lang="en-US" altLang="ja-JP" sz="900" b="1" dirty="0">
                <a:solidFill>
                  <a:schemeClr val="tx2"/>
                </a:solidFill>
              </a:rPr>
              <a:t>6. </a:t>
            </a:r>
            <a:r>
              <a:rPr lang="ja-JP" altLang="en-US" sz="900" b="1" dirty="0">
                <a:solidFill>
                  <a:schemeClr val="tx2"/>
                </a:solidFill>
              </a:rPr>
              <a:t>詳細情報</a:t>
            </a:r>
          </a:p>
        </p:txBody>
      </p:sp>
      <p:sp>
        <p:nvSpPr>
          <p:cNvPr id="47" name="テキスト ボックス 46">
            <a:extLst>
              <a:ext uri="{FF2B5EF4-FFF2-40B4-BE49-F238E27FC236}">
                <a16:creationId xmlns:a16="http://schemas.microsoft.com/office/drawing/2014/main" id="{527B86FB-CD44-D67F-9C84-276B83489793}"/>
              </a:ext>
            </a:extLst>
          </p:cNvPr>
          <p:cNvSpPr txBox="1"/>
          <p:nvPr/>
        </p:nvSpPr>
        <p:spPr>
          <a:xfrm>
            <a:off x="6401743" y="3843810"/>
            <a:ext cx="2175596" cy="680123"/>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誰のどのような課題を解決したいのか</a:t>
            </a:r>
          </a:p>
          <a:p>
            <a:pPr marL="88900" indent="-88900">
              <a:lnSpc>
                <a:spcPct val="110000"/>
              </a:lnSpc>
              <a:buFont typeface="Arial" panose="020B0604020202020204" pitchFamily="34" charset="0"/>
              <a:buChar char="•"/>
            </a:pPr>
            <a:r>
              <a:rPr lang="ja-JP" altLang="en-US" sz="700" b="1" dirty="0"/>
              <a:t>あなたが提供できる価値は何か</a:t>
            </a:r>
          </a:p>
          <a:p>
            <a:pPr marL="88900" indent="-88900">
              <a:lnSpc>
                <a:spcPct val="110000"/>
              </a:lnSpc>
              <a:buFont typeface="Arial" panose="020B0604020202020204" pitchFamily="34" charset="0"/>
              <a:buChar char="•"/>
            </a:pPr>
            <a:r>
              <a:rPr lang="ja-JP" altLang="en-US" sz="700" b="1" dirty="0"/>
              <a:t>アイデアの革新性はどこか</a:t>
            </a:r>
          </a:p>
          <a:p>
            <a:pPr marL="88900" indent="-88900">
              <a:lnSpc>
                <a:spcPct val="110000"/>
              </a:lnSpc>
              <a:buFont typeface="Arial" panose="020B0604020202020204" pitchFamily="34" charset="0"/>
              <a:buChar char="•"/>
            </a:pPr>
            <a:r>
              <a:rPr lang="ja-JP" altLang="en-US" sz="700" b="1" dirty="0"/>
              <a:t>対象としている市場規模はどのくらいか      など</a:t>
            </a:r>
          </a:p>
        </p:txBody>
      </p:sp>
      <p:sp>
        <p:nvSpPr>
          <p:cNvPr id="56" name="四角形: 角を丸くする 55">
            <a:extLst>
              <a:ext uri="{FF2B5EF4-FFF2-40B4-BE49-F238E27FC236}">
                <a16:creationId xmlns:a16="http://schemas.microsoft.com/office/drawing/2014/main" id="{7486052E-DFEF-1EE6-8E01-B4F9FE5B64B7}"/>
              </a:ext>
            </a:extLst>
          </p:cNvPr>
          <p:cNvSpPr/>
          <p:nvPr/>
        </p:nvSpPr>
        <p:spPr>
          <a:xfrm>
            <a:off x="443748" y="1683128"/>
            <a:ext cx="1190003" cy="249634"/>
          </a:xfrm>
          <a:prstGeom prst="roundRect">
            <a:avLst>
              <a:gd name="adj" fmla="val 5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参考例 ①</a:t>
            </a:r>
            <a:endParaRPr kumimoji="1" lang="ja-JP" altLang="en-US" sz="1400" b="1" dirty="0"/>
          </a:p>
        </p:txBody>
      </p:sp>
    </p:spTree>
    <p:extLst>
      <p:ext uri="{BB962C8B-B14F-4D97-AF65-F5344CB8AC3E}">
        <p14:creationId xmlns:p14="http://schemas.microsoft.com/office/powerpoint/2010/main" val="398280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0B4A8C2-3F39-1D53-A151-B4A108198DFE}"/>
              </a:ext>
            </a:extLst>
          </p:cNvPr>
          <p:cNvSpPr/>
          <p:nvPr/>
        </p:nvSpPr>
        <p:spPr>
          <a:xfrm>
            <a:off x="0" y="1805921"/>
            <a:ext cx="9144000" cy="3337579"/>
          </a:xfrm>
          <a:prstGeom prst="rect">
            <a:avLst/>
          </a:prstGeom>
          <a:solidFill>
            <a:srgbClr val="E5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76A8880A-321F-C835-510E-880D58F68FAD}"/>
              </a:ext>
            </a:extLst>
          </p:cNvPr>
          <p:cNvSpPr/>
          <p:nvPr/>
        </p:nvSpPr>
        <p:spPr>
          <a:xfrm>
            <a:off x="2454458" y="1946113"/>
            <a:ext cx="4251676" cy="3035531"/>
          </a:xfrm>
          <a:prstGeom prst="roundRect">
            <a:avLst>
              <a:gd name="adj" fmla="val 3865"/>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7">
            <a:extLst>
              <a:ext uri="{FF2B5EF4-FFF2-40B4-BE49-F238E27FC236}">
                <a16:creationId xmlns:a16="http://schemas.microsoft.com/office/drawing/2014/main" id="{6C9B3389-6A76-01B2-B98B-BF457CFB1D2A}"/>
              </a:ext>
            </a:extLst>
          </p:cNvPr>
          <p:cNvSpPr>
            <a:spLocks noGrp="1"/>
          </p:cNvSpPr>
          <p:nvPr>
            <p:ph type="title"/>
          </p:nvPr>
        </p:nvSpPr>
        <p:spPr>
          <a:xfrm>
            <a:off x="400050" y="199956"/>
            <a:ext cx="2954655" cy="343620"/>
          </a:xfrm>
        </p:spPr>
        <p:txBody>
          <a:bodyPr/>
          <a:lstStyle/>
          <a:p>
            <a:r>
              <a:rPr lang="ja-JP" altLang="en-US" dirty="0"/>
              <a:t>応募書類ページネーション</a:t>
            </a:r>
          </a:p>
        </p:txBody>
      </p:sp>
      <p:sp>
        <p:nvSpPr>
          <p:cNvPr id="3" name="正方形/長方形 2">
            <a:extLst>
              <a:ext uri="{FF2B5EF4-FFF2-40B4-BE49-F238E27FC236}">
                <a16:creationId xmlns:a16="http://schemas.microsoft.com/office/drawing/2014/main" id="{493BCBE6-8A27-BA3B-F502-F0CDEAF71264}"/>
              </a:ext>
            </a:extLst>
          </p:cNvPr>
          <p:cNvSpPr/>
          <p:nvPr/>
        </p:nvSpPr>
        <p:spPr>
          <a:xfrm>
            <a:off x="275214" y="2770043"/>
            <a:ext cx="1939528" cy="1260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92A9FA90-162E-B285-5B1D-C960B1DB604E}"/>
              </a:ext>
            </a:extLst>
          </p:cNvPr>
          <p:cNvGrpSpPr/>
          <p:nvPr/>
        </p:nvGrpSpPr>
        <p:grpSpPr>
          <a:xfrm>
            <a:off x="2596635" y="2219499"/>
            <a:ext cx="3950730" cy="1260000"/>
            <a:chOff x="2670334" y="2225388"/>
            <a:chExt cx="3950730" cy="1089312"/>
          </a:xfrm>
        </p:grpSpPr>
        <p:sp>
          <p:nvSpPr>
            <p:cNvPr id="6" name="正方形/長方形 5">
              <a:extLst>
                <a:ext uri="{FF2B5EF4-FFF2-40B4-BE49-F238E27FC236}">
                  <a16:creationId xmlns:a16="http://schemas.microsoft.com/office/drawing/2014/main" id="{A200AD50-D718-DE59-280E-EC74DEB62C19}"/>
                </a:ext>
              </a:extLst>
            </p:cNvPr>
            <p:cNvSpPr/>
            <p:nvPr/>
          </p:nvSpPr>
          <p:spPr>
            <a:xfrm>
              <a:off x="2670334" y="2225388"/>
              <a:ext cx="193952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0F6887C-094F-4326-144A-A60B79F0BF65}"/>
                </a:ext>
              </a:extLst>
            </p:cNvPr>
            <p:cNvSpPr/>
            <p:nvPr/>
          </p:nvSpPr>
          <p:spPr>
            <a:xfrm>
              <a:off x="4681536" y="2225388"/>
              <a:ext cx="193952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a:extLst>
              <a:ext uri="{FF2B5EF4-FFF2-40B4-BE49-F238E27FC236}">
                <a16:creationId xmlns:a16="http://schemas.microsoft.com/office/drawing/2014/main" id="{85BFEFC4-C7D6-8EB2-A3A0-58F017196ADF}"/>
              </a:ext>
            </a:extLst>
          </p:cNvPr>
          <p:cNvSpPr/>
          <p:nvPr/>
        </p:nvSpPr>
        <p:spPr>
          <a:xfrm>
            <a:off x="6996588" y="2861483"/>
            <a:ext cx="1939528" cy="1260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E949A9A4-5AB7-71BF-E04A-620032EBB398}"/>
              </a:ext>
            </a:extLst>
          </p:cNvPr>
          <p:cNvGrpSpPr/>
          <p:nvPr/>
        </p:nvGrpSpPr>
        <p:grpSpPr>
          <a:xfrm>
            <a:off x="2596635" y="3574236"/>
            <a:ext cx="3950730" cy="1260000"/>
            <a:chOff x="2670334" y="2225388"/>
            <a:chExt cx="3950730" cy="1089312"/>
          </a:xfrm>
        </p:grpSpPr>
        <p:sp>
          <p:nvSpPr>
            <p:cNvPr id="20" name="正方形/長方形 19">
              <a:extLst>
                <a:ext uri="{FF2B5EF4-FFF2-40B4-BE49-F238E27FC236}">
                  <a16:creationId xmlns:a16="http://schemas.microsoft.com/office/drawing/2014/main" id="{C3D855C2-0E3D-5451-43E5-C870360E6521}"/>
                </a:ext>
              </a:extLst>
            </p:cNvPr>
            <p:cNvSpPr/>
            <p:nvPr/>
          </p:nvSpPr>
          <p:spPr>
            <a:xfrm>
              <a:off x="2670334" y="2225388"/>
              <a:ext cx="193952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E2B1E6F-E48D-EFF8-9A88-14C03BCD63BE}"/>
                </a:ext>
              </a:extLst>
            </p:cNvPr>
            <p:cNvSpPr/>
            <p:nvPr/>
          </p:nvSpPr>
          <p:spPr>
            <a:xfrm>
              <a:off x="4681536" y="2225388"/>
              <a:ext cx="1939528" cy="108931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a:extLst>
              <a:ext uri="{FF2B5EF4-FFF2-40B4-BE49-F238E27FC236}">
                <a16:creationId xmlns:a16="http://schemas.microsoft.com/office/drawing/2014/main" id="{6FC9FDFA-6589-78CA-1F4A-E4818BED0C20}"/>
              </a:ext>
            </a:extLst>
          </p:cNvPr>
          <p:cNvSpPr/>
          <p:nvPr/>
        </p:nvSpPr>
        <p:spPr>
          <a:xfrm>
            <a:off x="6914018" y="2785283"/>
            <a:ext cx="1939528" cy="1260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F0FCDD1-CEEF-0805-A891-E05041D9ED16}"/>
              </a:ext>
            </a:extLst>
          </p:cNvPr>
          <p:cNvSpPr txBox="1"/>
          <p:nvPr/>
        </p:nvSpPr>
        <p:spPr>
          <a:xfrm>
            <a:off x="315854" y="2892136"/>
            <a:ext cx="1228221" cy="230832"/>
          </a:xfrm>
          <a:prstGeom prst="rect">
            <a:avLst/>
          </a:prstGeom>
          <a:noFill/>
        </p:spPr>
        <p:txBody>
          <a:bodyPr wrap="none">
            <a:spAutoFit/>
          </a:bodyPr>
          <a:lstStyle/>
          <a:p>
            <a:r>
              <a:rPr lang="en-US" altLang="ja-JP" sz="900" b="1" dirty="0">
                <a:solidFill>
                  <a:schemeClr val="tx2"/>
                </a:solidFill>
              </a:rPr>
              <a:t>1. </a:t>
            </a:r>
            <a:r>
              <a:rPr lang="ja-JP" altLang="en-US" sz="900" b="1" dirty="0">
                <a:solidFill>
                  <a:schemeClr val="tx2"/>
                </a:solidFill>
              </a:rPr>
              <a:t>新規事業アイデア</a:t>
            </a:r>
          </a:p>
        </p:txBody>
      </p:sp>
      <p:sp>
        <p:nvSpPr>
          <p:cNvPr id="26" name="テキスト ボックス 25">
            <a:extLst>
              <a:ext uri="{FF2B5EF4-FFF2-40B4-BE49-F238E27FC236}">
                <a16:creationId xmlns:a16="http://schemas.microsoft.com/office/drawing/2014/main" id="{0F098B5A-307D-1505-48C1-C6182AD40ACD}"/>
              </a:ext>
            </a:extLst>
          </p:cNvPr>
          <p:cNvSpPr txBox="1"/>
          <p:nvPr/>
        </p:nvSpPr>
        <p:spPr>
          <a:xfrm>
            <a:off x="290454" y="3209375"/>
            <a:ext cx="1888659" cy="561629"/>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アイデアの概要は何か</a:t>
            </a:r>
          </a:p>
          <a:p>
            <a:pPr marL="88900" indent="-88900">
              <a:lnSpc>
                <a:spcPct val="110000"/>
              </a:lnSpc>
              <a:buFont typeface="Arial" panose="020B0604020202020204" pitchFamily="34" charset="0"/>
              <a:buChar char="•"/>
            </a:pPr>
            <a:r>
              <a:rPr lang="ja-JP" altLang="en-US" sz="700" b="1" dirty="0"/>
              <a:t>アイデアに込めたあなたの想いは何か</a:t>
            </a:r>
          </a:p>
          <a:p>
            <a:pPr marL="88900" indent="-88900">
              <a:lnSpc>
                <a:spcPct val="110000"/>
              </a:lnSpc>
              <a:buFont typeface="Arial" panose="020B0604020202020204" pitchFamily="34" charset="0"/>
              <a:buChar char="•"/>
            </a:pPr>
            <a:r>
              <a:rPr lang="ja-JP" altLang="en-US" sz="700" b="1" dirty="0"/>
              <a:t>どのような未来を実現したいのか     など</a:t>
            </a:r>
          </a:p>
        </p:txBody>
      </p:sp>
      <p:sp>
        <p:nvSpPr>
          <p:cNvPr id="28" name="テキスト ボックス 27">
            <a:extLst>
              <a:ext uri="{FF2B5EF4-FFF2-40B4-BE49-F238E27FC236}">
                <a16:creationId xmlns:a16="http://schemas.microsoft.com/office/drawing/2014/main" id="{9193A5EC-5038-849A-38B4-54F107D6A37A}"/>
              </a:ext>
            </a:extLst>
          </p:cNvPr>
          <p:cNvSpPr txBox="1"/>
          <p:nvPr/>
        </p:nvSpPr>
        <p:spPr>
          <a:xfrm>
            <a:off x="2604117" y="2278727"/>
            <a:ext cx="1091966" cy="230832"/>
          </a:xfrm>
          <a:prstGeom prst="rect">
            <a:avLst/>
          </a:prstGeom>
          <a:noFill/>
        </p:spPr>
        <p:txBody>
          <a:bodyPr wrap="none">
            <a:spAutoFit/>
          </a:bodyPr>
          <a:lstStyle/>
          <a:p>
            <a:r>
              <a:rPr lang="ja-JP" altLang="en-US" sz="900" b="1" dirty="0">
                <a:solidFill>
                  <a:schemeClr val="tx2"/>
                </a:solidFill>
              </a:rPr>
              <a:t>２</a:t>
            </a:r>
            <a:r>
              <a:rPr lang="en-US" altLang="ja-JP" sz="900" b="1" dirty="0">
                <a:solidFill>
                  <a:schemeClr val="tx2"/>
                </a:solidFill>
              </a:rPr>
              <a:t>-</a:t>
            </a:r>
            <a:r>
              <a:rPr lang="ja-JP" altLang="en-US" sz="900" b="1" dirty="0">
                <a:solidFill>
                  <a:schemeClr val="tx2"/>
                </a:solidFill>
              </a:rPr>
              <a:t>〇</a:t>
            </a:r>
            <a:r>
              <a:rPr lang="en-US" altLang="ja-JP" sz="900" b="1" dirty="0">
                <a:solidFill>
                  <a:schemeClr val="tx2"/>
                </a:solidFill>
              </a:rPr>
              <a:t>. </a:t>
            </a:r>
            <a:r>
              <a:rPr lang="ja-JP" altLang="en-US" sz="900" b="1" dirty="0">
                <a:solidFill>
                  <a:schemeClr val="tx2"/>
                </a:solidFill>
              </a:rPr>
              <a:t>自分らしさ</a:t>
            </a:r>
          </a:p>
        </p:txBody>
      </p:sp>
      <p:sp>
        <p:nvSpPr>
          <p:cNvPr id="29" name="テキスト ボックス 28">
            <a:extLst>
              <a:ext uri="{FF2B5EF4-FFF2-40B4-BE49-F238E27FC236}">
                <a16:creationId xmlns:a16="http://schemas.microsoft.com/office/drawing/2014/main" id="{3DA6A43D-D76E-E935-3D7A-7A206E1F2024}"/>
              </a:ext>
            </a:extLst>
          </p:cNvPr>
          <p:cNvSpPr txBox="1"/>
          <p:nvPr/>
        </p:nvSpPr>
        <p:spPr>
          <a:xfrm>
            <a:off x="2624437" y="2567189"/>
            <a:ext cx="1710725" cy="917111"/>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自分を一言で言うとどんな存在か</a:t>
            </a:r>
          </a:p>
          <a:p>
            <a:pPr marL="88900" indent="-88900">
              <a:lnSpc>
                <a:spcPct val="110000"/>
              </a:lnSpc>
              <a:buFont typeface="Arial" panose="020B0604020202020204" pitchFamily="34" charset="0"/>
              <a:buChar char="•"/>
            </a:pPr>
            <a:r>
              <a:rPr lang="ja-JP" altLang="en-US" sz="700" b="1" dirty="0"/>
              <a:t>どんな強み、弱みを持っているか</a:t>
            </a:r>
          </a:p>
          <a:p>
            <a:pPr marL="88900" indent="-88900">
              <a:lnSpc>
                <a:spcPct val="110000"/>
              </a:lnSpc>
              <a:buFont typeface="Arial" panose="020B0604020202020204" pitchFamily="34" charset="0"/>
              <a:buChar char="•"/>
            </a:pPr>
            <a:r>
              <a:rPr lang="ja-JP" altLang="en-US" sz="700" b="1" dirty="0"/>
              <a:t>アトツギになるまでにどんな人生を</a:t>
            </a:r>
            <a:br>
              <a:rPr lang="en-US" altLang="ja-JP" sz="700" b="1" dirty="0"/>
            </a:br>
            <a:r>
              <a:rPr lang="ja-JP" altLang="en-US" sz="700" b="1" dirty="0"/>
              <a:t>歩んできたか</a:t>
            </a:r>
          </a:p>
          <a:p>
            <a:pPr marL="88900" indent="-88900">
              <a:lnSpc>
                <a:spcPct val="110000"/>
              </a:lnSpc>
              <a:buFont typeface="Arial" panose="020B0604020202020204" pitchFamily="34" charset="0"/>
              <a:buChar char="•"/>
            </a:pPr>
            <a:r>
              <a:rPr lang="ja-JP" altLang="en-US" sz="700" b="1" dirty="0"/>
              <a:t>なぜアトツギの道を選んだのか</a:t>
            </a:r>
          </a:p>
          <a:p>
            <a:pPr marL="88900" indent="-88900">
              <a:lnSpc>
                <a:spcPct val="110000"/>
              </a:lnSpc>
              <a:buFont typeface="Arial" panose="020B0604020202020204" pitchFamily="34" charset="0"/>
              <a:buChar char="•"/>
            </a:pPr>
            <a:r>
              <a:rPr lang="ja-JP" altLang="en-US" sz="700" b="1" dirty="0"/>
              <a:t>アトツギとしての苦悩は何か    など</a:t>
            </a:r>
          </a:p>
        </p:txBody>
      </p:sp>
      <p:sp>
        <p:nvSpPr>
          <p:cNvPr id="34" name="テキスト ボックス 33">
            <a:extLst>
              <a:ext uri="{FF2B5EF4-FFF2-40B4-BE49-F238E27FC236}">
                <a16:creationId xmlns:a16="http://schemas.microsoft.com/office/drawing/2014/main" id="{A74554E3-0C22-2655-E50D-D5528487FBA4}"/>
              </a:ext>
            </a:extLst>
          </p:cNvPr>
          <p:cNvSpPr txBox="1"/>
          <p:nvPr/>
        </p:nvSpPr>
        <p:spPr>
          <a:xfrm>
            <a:off x="4597400" y="2278727"/>
            <a:ext cx="1899879" cy="230832"/>
          </a:xfrm>
          <a:prstGeom prst="rect">
            <a:avLst/>
          </a:prstGeom>
          <a:noFill/>
        </p:spPr>
        <p:txBody>
          <a:bodyPr wrap="none">
            <a:spAutoFit/>
          </a:bodyPr>
          <a:lstStyle/>
          <a:p>
            <a:r>
              <a:rPr lang="ja-JP" altLang="en-US" sz="900" b="1" dirty="0">
                <a:solidFill>
                  <a:schemeClr val="tx2"/>
                </a:solidFill>
              </a:rPr>
              <a:t>２</a:t>
            </a:r>
            <a:r>
              <a:rPr lang="en-US" altLang="ja-JP" sz="900" b="1" dirty="0">
                <a:solidFill>
                  <a:schemeClr val="tx2"/>
                </a:solidFill>
              </a:rPr>
              <a:t>-</a:t>
            </a:r>
            <a:r>
              <a:rPr lang="ja-JP" altLang="en-US" sz="900" b="1" dirty="0">
                <a:solidFill>
                  <a:schemeClr val="tx2"/>
                </a:solidFill>
              </a:rPr>
              <a:t>〇</a:t>
            </a:r>
            <a:r>
              <a:rPr lang="en-US" altLang="ja-JP" sz="900" b="1" dirty="0">
                <a:solidFill>
                  <a:schemeClr val="tx2"/>
                </a:solidFill>
              </a:rPr>
              <a:t>. </a:t>
            </a:r>
            <a:r>
              <a:rPr lang="ja-JP" altLang="en-US" sz="900" b="1" dirty="0">
                <a:solidFill>
                  <a:schemeClr val="tx2"/>
                </a:solidFill>
              </a:rPr>
              <a:t>既存の経営資源（家業等）</a:t>
            </a:r>
          </a:p>
        </p:txBody>
      </p:sp>
      <p:sp>
        <p:nvSpPr>
          <p:cNvPr id="35" name="テキスト ボックス 34">
            <a:extLst>
              <a:ext uri="{FF2B5EF4-FFF2-40B4-BE49-F238E27FC236}">
                <a16:creationId xmlns:a16="http://schemas.microsoft.com/office/drawing/2014/main" id="{7692B75C-97BB-66D3-893C-277BDFBD53E6}"/>
              </a:ext>
            </a:extLst>
          </p:cNvPr>
          <p:cNvSpPr txBox="1"/>
          <p:nvPr/>
        </p:nvSpPr>
        <p:spPr>
          <a:xfrm>
            <a:off x="4617720" y="2544618"/>
            <a:ext cx="1890261" cy="857158"/>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buFont typeface="Arial" panose="020B0604020202020204" pitchFamily="34" charset="0"/>
              <a:buChar char="•"/>
            </a:pPr>
            <a:r>
              <a:rPr lang="ja-JP" altLang="en-US" sz="700" b="1" dirty="0"/>
              <a:t>引き継ぐ予定の会社はどのような会社か</a:t>
            </a:r>
            <a:br>
              <a:rPr lang="en-US" altLang="ja-JP" sz="700" b="1" dirty="0"/>
            </a:br>
            <a:r>
              <a:rPr lang="ja-JP" altLang="en-US" sz="700" b="1" dirty="0"/>
              <a:t>（業種、規模など）</a:t>
            </a:r>
          </a:p>
          <a:p>
            <a:pPr marL="88900" indent="-88900">
              <a:buFont typeface="Arial" panose="020B0604020202020204" pitchFamily="34" charset="0"/>
              <a:buChar char="•"/>
            </a:pPr>
            <a:r>
              <a:rPr lang="ja-JP" altLang="en-US" sz="700" b="1" dirty="0"/>
              <a:t>ミッション・バリューは何か</a:t>
            </a:r>
          </a:p>
          <a:p>
            <a:pPr marL="88900" indent="-88900">
              <a:buFont typeface="Arial" panose="020B0604020202020204" pitchFamily="34" charset="0"/>
              <a:buChar char="•"/>
            </a:pPr>
            <a:r>
              <a:rPr lang="ja-JP" altLang="en-US" sz="700" b="1" dirty="0"/>
              <a:t>創業者の想いは何か</a:t>
            </a:r>
          </a:p>
          <a:p>
            <a:pPr marL="88900" indent="-88900">
              <a:buFont typeface="Arial" panose="020B0604020202020204" pitchFamily="34" charset="0"/>
              <a:buChar char="•"/>
            </a:pPr>
            <a:r>
              <a:rPr lang="ja-JP" altLang="en-US" sz="700" b="1" dirty="0"/>
              <a:t>強みとなる有形、無形の経営資源は何か</a:t>
            </a:r>
          </a:p>
          <a:p>
            <a:pPr marL="88900" indent="-88900">
              <a:buFont typeface="Arial" panose="020B0604020202020204" pitchFamily="34" charset="0"/>
              <a:buChar char="•"/>
            </a:pPr>
            <a:r>
              <a:rPr lang="ja-JP" altLang="en-US" sz="700" b="1" dirty="0"/>
              <a:t>家業で抱えている課題は何か     など</a:t>
            </a:r>
          </a:p>
        </p:txBody>
      </p:sp>
      <p:sp>
        <p:nvSpPr>
          <p:cNvPr id="38" name="テキスト ボックス 37">
            <a:extLst>
              <a:ext uri="{FF2B5EF4-FFF2-40B4-BE49-F238E27FC236}">
                <a16:creationId xmlns:a16="http://schemas.microsoft.com/office/drawing/2014/main" id="{8FE83F37-62DF-E961-0B10-AEC754081CE2}"/>
              </a:ext>
            </a:extLst>
          </p:cNvPr>
          <p:cNvSpPr txBox="1"/>
          <p:nvPr/>
        </p:nvSpPr>
        <p:spPr>
          <a:xfrm>
            <a:off x="2637137" y="3655576"/>
            <a:ext cx="1669047" cy="230832"/>
          </a:xfrm>
          <a:prstGeom prst="rect">
            <a:avLst/>
          </a:prstGeom>
          <a:noFill/>
        </p:spPr>
        <p:txBody>
          <a:bodyPr wrap="none">
            <a:spAutoFit/>
          </a:bodyPr>
          <a:lstStyle/>
          <a:p>
            <a:r>
              <a:rPr lang="ja-JP" altLang="en-US" sz="900" b="1" dirty="0">
                <a:solidFill>
                  <a:schemeClr val="tx2"/>
                </a:solidFill>
              </a:rPr>
              <a:t>２</a:t>
            </a:r>
            <a:r>
              <a:rPr lang="en-US" altLang="ja-JP" sz="900" b="1" dirty="0">
                <a:solidFill>
                  <a:schemeClr val="tx2"/>
                </a:solidFill>
              </a:rPr>
              <a:t>-</a:t>
            </a:r>
            <a:r>
              <a:rPr lang="ja-JP" altLang="en-US" sz="900" b="1" dirty="0">
                <a:solidFill>
                  <a:schemeClr val="tx2"/>
                </a:solidFill>
              </a:rPr>
              <a:t>〇</a:t>
            </a:r>
            <a:r>
              <a:rPr lang="en-US" altLang="ja-JP" sz="900" b="1" dirty="0">
                <a:solidFill>
                  <a:schemeClr val="tx2"/>
                </a:solidFill>
              </a:rPr>
              <a:t>. </a:t>
            </a:r>
            <a:r>
              <a:rPr lang="ja-JP" altLang="en-US" sz="900" b="1" dirty="0">
                <a:solidFill>
                  <a:schemeClr val="tx2"/>
                </a:solidFill>
              </a:rPr>
              <a:t>時代・市場のトレンド</a:t>
            </a:r>
          </a:p>
        </p:txBody>
      </p:sp>
      <p:sp>
        <p:nvSpPr>
          <p:cNvPr id="39" name="テキスト ボックス 38">
            <a:extLst>
              <a:ext uri="{FF2B5EF4-FFF2-40B4-BE49-F238E27FC236}">
                <a16:creationId xmlns:a16="http://schemas.microsoft.com/office/drawing/2014/main" id="{888649C4-C784-8FFE-03E5-F55DBC41DE4D}"/>
              </a:ext>
            </a:extLst>
          </p:cNvPr>
          <p:cNvSpPr txBox="1"/>
          <p:nvPr/>
        </p:nvSpPr>
        <p:spPr>
          <a:xfrm>
            <a:off x="2629517" y="3911698"/>
            <a:ext cx="1996059" cy="917111"/>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あなたが注目した時代・</a:t>
            </a:r>
            <a:br>
              <a:rPr lang="en-US" altLang="ja-JP" sz="700" b="1" dirty="0"/>
            </a:br>
            <a:r>
              <a:rPr lang="ja-JP" altLang="en-US" sz="700" b="1" dirty="0"/>
              <a:t>市場のトレンドは何か</a:t>
            </a:r>
          </a:p>
          <a:p>
            <a:pPr marL="88900" indent="-88900">
              <a:lnSpc>
                <a:spcPct val="110000"/>
              </a:lnSpc>
              <a:buFont typeface="Arial" panose="020B0604020202020204" pitchFamily="34" charset="0"/>
              <a:buChar char="•"/>
            </a:pPr>
            <a:r>
              <a:rPr lang="ja-JP" altLang="en-US" sz="700" b="1" dirty="0"/>
              <a:t>それを重視したきっかけは何か</a:t>
            </a:r>
          </a:p>
          <a:p>
            <a:pPr marL="88900" indent="-88900">
              <a:lnSpc>
                <a:spcPct val="110000"/>
              </a:lnSpc>
              <a:buFont typeface="Arial" panose="020B0604020202020204" pitchFamily="34" charset="0"/>
              <a:buChar char="•"/>
            </a:pPr>
            <a:r>
              <a:rPr lang="ja-JP" altLang="en-US" sz="700" b="1" dirty="0"/>
              <a:t>今後どうなっていくと予測しているか、</a:t>
            </a:r>
            <a:br>
              <a:rPr lang="en-US" altLang="ja-JP" sz="700" b="1" dirty="0"/>
            </a:br>
            <a:r>
              <a:rPr lang="ja-JP" altLang="en-US" sz="700" b="1" dirty="0"/>
              <a:t>またその理由はなぜか</a:t>
            </a:r>
          </a:p>
          <a:p>
            <a:pPr marL="88900" indent="-88900">
              <a:lnSpc>
                <a:spcPct val="110000"/>
              </a:lnSpc>
              <a:buFont typeface="Arial" panose="020B0604020202020204" pitchFamily="34" charset="0"/>
              <a:buChar char="•"/>
            </a:pPr>
            <a:r>
              <a:rPr lang="ja-JP" altLang="en-US" sz="700" b="1" dirty="0"/>
              <a:t>業界や地域の課題から考えても良い    など</a:t>
            </a:r>
          </a:p>
        </p:txBody>
      </p:sp>
      <p:sp>
        <p:nvSpPr>
          <p:cNvPr id="40" name="テキスト ボックス 39">
            <a:extLst>
              <a:ext uri="{FF2B5EF4-FFF2-40B4-BE49-F238E27FC236}">
                <a16:creationId xmlns:a16="http://schemas.microsoft.com/office/drawing/2014/main" id="{32EA3231-68D4-869C-2B2C-8B15A3B18830}"/>
              </a:ext>
            </a:extLst>
          </p:cNvPr>
          <p:cNvSpPr txBox="1"/>
          <p:nvPr/>
        </p:nvSpPr>
        <p:spPr>
          <a:xfrm>
            <a:off x="4634369" y="3651682"/>
            <a:ext cx="1322798" cy="230832"/>
          </a:xfrm>
          <a:prstGeom prst="rect">
            <a:avLst/>
          </a:prstGeom>
          <a:noFill/>
        </p:spPr>
        <p:txBody>
          <a:bodyPr wrap="none">
            <a:spAutoFit/>
          </a:bodyPr>
          <a:lstStyle/>
          <a:p>
            <a:r>
              <a:rPr lang="ja-JP" altLang="en-US" sz="900" b="1" dirty="0">
                <a:solidFill>
                  <a:schemeClr val="tx2"/>
                </a:solidFill>
              </a:rPr>
              <a:t>２</a:t>
            </a:r>
            <a:r>
              <a:rPr lang="en-US" altLang="ja-JP" sz="900" b="1" dirty="0">
                <a:solidFill>
                  <a:schemeClr val="tx2"/>
                </a:solidFill>
              </a:rPr>
              <a:t>-</a:t>
            </a:r>
            <a:r>
              <a:rPr lang="ja-JP" altLang="en-US" sz="900" b="1" dirty="0">
                <a:solidFill>
                  <a:schemeClr val="tx2"/>
                </a:solidFill>
              </a:rPr>
              <a:t>〇</a:t>
            </a:r>
            <a:r>
              <a:rPr lang="en-US" altLang="ja-JP" sz="900" b="1" dirty="0">
                <a:solidFill>
                  <a:schemeClr val="tx2"/>
                </a:solidFill>
              </a:rPr>
              <a:t>. </a:t>
            </a:r>
            <a:r>
              <a:rPr lang="ja-JP" altLang="en-US" sz="900" b="1" dirty="0">
                <a:solidFill>
                  <a:schemeClr val="tx2"/>
                </a:solidFill>
              </a:rPr>
              <a:t>ビジネスモデル</a:t>
            </a:r>
          </a:p>
        </p:txBody>
      </p:sp>
      <p:sp>
        <p:nvSpPr>
          <p:cNvPr id="41" name="テキスト ボックス 40">
            <a:extLst>
              <a:ext uri="{FF2B5EF4-FFF2-40B4-BE49-F238E27FC236}">
                <a16:creationId xmlns:a16="http://schemas.microsoft.com/office/drawing/2014/main" id="{D9F2E57D-D6A3-49D0-1DBF-3ED523AD7967}"/>
              </a:ext>
            </a:extLst>
          </p:cNvPr>
          <p:cNvSpPr txBox="1"/>
          <p:nvPr/>
        </p:nvSpPr>
        <p:spPr>
          <a:xfrm>
            <a:off x="4626749" y="3907804"/>
            <a:ext cx="1710725" cy="680123"/>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ビジネスモデルはどうなっているか</a:t>
            </a:r>
          </a:p>
          <a:p>
            <a:pPr marL="88900" indent="-88900">
              <a:lnSpc>
                <a:spcPct val="110000"/>
              </a:lnSpc>
              <a:buFont typeface="Arial" panose="020B0604020202020204" pitchFamily="34" charset="0"/>
              <a:buChar char="•"/>
            </a:pPr>
            <a:r>
              <a:rPr lang="ja-JP" altLang="en-US" sz="700" b="1" dirty="0"/>
              <a:t>どのように収益をあげるのか</a:t>
            </a:r>
          </a:p>
          <a:p>
            <a:pPr marL="88900" indent="-88900">
              <a:lnSpc>
                <a:spcPct val="110000"/>
              </a:lnSpc>
              <a:buFont typeface="Arial" panose="020B0604020202020204" pitchFamily="34" charset="0"/>
              <a:buChar char="•"/>
            </a:pPr>
            <a:r>
              <a:rPr lang="ja-JP" altLang="en-US" sz="700" b="1" dirty="0"/>
              <a:t>アイデアの競合優位性は何か、</a:t>
            </a:r>
            <a:br>
              <a:rPr lang="en-US" altLang="ja-JP" sz="700" b="1" dirty="0"/>
            </a:br>
            <a:r>
              <a:rPr lang="ja-JP" altLang="en-US" sz="700" b="1" dirty="0"/>
              <a:t>ユニークネスは何か     など</a:t>
            </a:r>
          </a:p>
        </p:txBody>
      </p:sp>
      <p:sp>
        <p:nvSpPr>
          <p:cNvPr id="48" name="テキスト ボックス 47">
            <a:extLst>
              <a:ext uri="{FF2B5EF4-FFF2-40B4-BE49-F238E27FC236}">
                <a16:creationId xmlns:a16="http://schemas.microsoft.com/office/drawing/2014/main" id="{1571820B-E790-27FF-9E42-111E8DD5CC5E}"/>
              </a:ext>
            </a:extLst>
          </p:cNvPr>
          <p:cNvSpPr txBox="1"/>
          <p:nvPr/>
        </p:nvSpPr>
        <p:spPr>
          <a:xfrm>
            <a:off x="6963706" y="2876723"/>
            <a:ext cx="821059" cy="230832"/>
          </a:xfrm>
          <a:prstGeom prst="rect">
            <a:avLst/>
          </a:prstGeom>
          <a:noFill/>
        </p:spPr>
        <p:txBody>
          <a:bodyPr wrap="none">
            <a:spAutoFit/>
          </a:bodyPr>
          <a:lstStyle/>
          <a:p>
            <a:r>
              <a:rPr lang="ja-JP" altLang="en-US" sz="900" b="1" dirty="0">
                <a:solidFill>
                  <a:schemeClr val="tx2"/>
                </a:solidFill>
              </a:rPr>
              <a:t>３</a:t>
            </a:r>
            <a:r>
              <a:rPr lang="en-US" altLang="ja-JP" sz="900" b="1" dirty="0">
                <a:solidFill>
                  <a:schemeClr val="tx2"/>
                </a:solidFill>
              </a:rPr>
              <a:t>. </a:t>
            </a:r>
            <a:r>
              <a:rPr lang="ja-JP" altLang="en-US" sz="900" b="1" dirty="0">
                <a:solidFill>
                  <a:schemeClr val="tx2"/>
                </a:solidFill>
              </a:rPr>
              <a:t>詳細情報</a:t>
            </a:r>
          </a:p>
        </p:txBody>
      </p:sp>
      <p:sp>
        <p:nvSpPr>
          <p:cNvPr id="49" name="テキスト ボックス 48">
            <a:extLst>
              <a:ext uri="{FF2B5EF4-FFF2-40B4-BE49-F238E27FC236}">
                <a16:creationId xmlns:a16="http://schemas.microsoft.com/office/drawing/2014/main" id="{CABE60E1-409F-9634-4405-A8C159CBB966}"/>
              </a:ext>
            </a:extLst>
          </p:cNvPr>
          <p:cNvSpPr txBox="1"/>
          <p:nvPr/>
        </p:nvSpPr>
        <p:spPr>
          <a:xfrm>
            <a:off x="6938306" y="3150128"/>
            <a:ext cx="1960793" cy="798617"/>
          </a:xfrm>
          <a:prstGeom prst="rect">
            <a:avLst/>
          </a:prstGeom>
          <a:noFill/>
        </p:spPr>
        <p:txBody>
          <a:bodyPr wrap="none">
            <a:spAutoFit/>
          </a:bodyPr>
          <a:lstStyle/>
          <a:p>
            <a:pPr>
              <a:lnSpc>
                <a:spcPct val="110000"/>
              </a:lnSpc>
            </a:pPr>
            <a:r>
              <a:rPr lang="ja-JP" altLang="en-US" sz="700" b="1" dirty="0">
                <a:solidFill>
                  <a:schemeClr val="bg1"/>
                </a:solidFill>
                <a:highlight>
                  <a:srgbClr val="0058B0"/>
                </a:highlight>
              </a:rPr>
              <a:t>＜記載例＞</a:t>
            </a:r>
          </a:p>
          <a:p>
            <a:pPr marL="88900" indent="-88900">
              <a:lnSpc>
                <a:spcPct val="110000"/>
              </a:lnSpc>
              <a:buFont typeface="Arial" panose="020B0604020202020204" pitchFamily="34" charset="0"/>
              <a:buChar char="•"/>
            </a:pPr>
            <a:r>
              <a:rPr lang="ja-JP" altLang="en-US" sz="700" b="1" dirty="0"/>
              <a:t>誰のどのような課題を解決したいのか</a:t>
            </a:r>
          </a:p>
          <a:p>
            <a:pPr marL="88900" indent="-88900">
              <a:lnSpc>
                <a:spcPct val="110000"/>
              </a:lnSpc>
              <a:buFont typeface="Arial" panose="020B0604020202020204" pitchFamily="34" charset="0"/>
              <a:buChar char="•"/>
            </a:pPr>
            <a:r>
              <a:rPr lang="ja-JP" altLang="en-US" sz="700" b="1" dirty="0"/>
              <a:t>あなたが提供できる価値は何か</a:t>
            </a:r>
          </a:p>
          <a:p>
            <a:pPr marL="88900" indent="-88900">
              <a:lnSpc>
                <a:spcPct val="110000"/>
              </a:lnSpc>
              <a:buFont typeface="Arial" panose="020B0604020202020204" pitchFamily="34" charset="0"/>
              <a:buChar char="•"/>
            </a:pPr>
            <a:r>
              <a:rPr lang="ja-JP" altLang="en-US" sz="700" b="1" dirty="0"/>
              <a:t>アイデアの革新性はどこか</a:t>
            </a:r>
          </a:p>
          <a:p>
            <a:pPr marL="88900" indent="-88900">
              <a:lnSpc>
                <a:spcPct val="110000"/>
              </a:lnSpc>
              <a:buFont typeface="Arial" panose="020B0604020202020204" pitchFamily="34" charset="0"/>
              <a:buChar char="•"/>
            </a:pPr>
            <a:r>
              <a:rPr lang="ja-JP" altLang="en-US" sz="700" b="1" dirty="0"/>
              <a:t>対象としている市場規模はどのくらいか    </a:t>
            </a:r>
            <a:endParaRPr lang="en-US" altLang="ja-JP" sz="700" b="1" dirty="0"/>
          </a:p>
          <a:p>
            <a:pPr>
              <a:lnSpc>
                <a:spcPct val="110000"/>
              </a:lnSpc>
            </a:pPr>
            <a:r>
              <a:rPr lang="ja-JP" altLang="en-US" sz="700" b="1" dirty="0"/>
              <a:t>  など</a:t>
            </a:r>
          </a:p>
        </p:txBody>
      </p:sp>
      <p:sp>
        <p:nvSpPr>
          <p:cNvPr id="50" name="テキスト ボックス 49">
            <a:extLst>
              <a:ext uri="{FF2B5EF4-FFF2-40B4-BE49-F238E27FC236}">
                <a16:creationId xmlns:a16="http://schemas.microsoft.com/office/drawing/2014/main" id="{6DF12217-BC08-72BF-91DA-D0F532954E1A}"/>
              </a:ext>
            </a:extLst>
          </p:cNvPr>
          <p:cNvSpPr txBox="1"/>
          <p:nvPr/>
        </p:nvSpPr>
        <p:spPr>
          <a:xfrm>
            <a:off x="4059109" y="1953820"/>
            <a:ext cx="954107" cy="230832"/>
          </a:xfrm>
          <a:prstGeom prst="rect">
            <a:avLst/>
          </a:prstGeom>
          <a:noFill/>
        </p:spPr>
        <p:txBody>
          <a:bodyPr wrap="none">
            <a:spAutoFit/>
          </a:bodyPr>
          <a:lstStyle/>
          <a:p>
            <a:r>
              <a:rPr lang="en-US" altLang="ja-JP" sz="900" b="1" dirty="0">
                <a:solidFill>
                  <a:schemeClr val="tx2"/>
                </a:solidFill>
              </a:rPr>
              <a:t>P2</a:t>
            </a:r>
            <a:r>
              <a:rPr lang="ja-JP" altLang="en-US" sz="900" b="1" dirty="0">
                <a:solidFill>
                  <a:schemeClr val="tx2"/>
                </a:solidFill>
              </a:rPr>
              <a:t>～</a:t>
            </a:r>
            <a:r>
              <a:rPr lang="en-US" altLang="ja-JP" sz="900" b="1" dirty="0">
                <a:solidFill>
                  <a:schemeClr val="tx2"/>
                </a:solidFill>
              </a:rPr>
              <a:t>5</a:t>
            </a:r>
            <a:r>
              <a:rPr lang="ja-JP" altLang="en-US" sz="900" b="1" dirty="0">
                <a:solidFill>
                  <a:schemeClr val="tx2"/>
                </a:solidFill>
              </a:rPr>
              <a:t>は順不同</a:t>
            </a:r>
          </a:p>
        </p:txBody>
      </p:sp>
      <p:cxnSp>
        <p:nvCxnSpPr>
          <p:cNvPr id="53" name="直線矢印コネクタ 52">
            <a:extLst>
              <a:ext uri="{FF2B5EF4-FFF2-40B4-BE49-F238E27FC236}">
                <a16:creationId xmlns:a16="http://schemas.microsoft.com/office/drawing/2014/main" id="{E3271CAA-7ED0-B599-9009-107114DC0564}"/>
              </a:ext>
            </a:extLst>
          </p:cNvPr>
          <p:cNvCxnSpPr>
            <a:stCxn id="3" idx="3"/>
          </p:cNvCxnSpPr>
          <p:nvPr/>
        </p:nvCxnSpPr>
        <p:spPr>
          <a:xfrm flipV="1">
            <a:off x="2214742" y="3391004"/>
            <a:ext cx="288000" cy="9039"/>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54" name="直線矢印コネクタ 53">
            <a:extLst>
              <a:ext uri="{FF2B5EF4-FFF2-40B4-BE49-F238E27FC236}">
                <a16:creationId xmlns:a16="http://schemas.microsoft.com/office/drawing/2014/main" id="{B746D6D9-9BE1-DEEB-4E96-939A88410293}"/>
              </a:ext>
            </a:extLst>
          </p:cNvPr>
          <p:cNvCxnSpPr/>
          <p:nvPr/>
        </p:nvCxnSpPr>
        <p:spPr>
          <a:xfrm flipV="1">
            <a:off x="6626018" y="3391004"/>
            <a:ext cx="288000" cy="9039"/>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8" name="Rectangle 1">
            <a:extLst>
              <a:ext uri="{FF2B5EF4-FFF2-40B4-BE49-F238E27FC236}">
                <a16:creationId xmlns:a16="http://schemas.microsoft.com/office/drawing/2014/main" id="{2B56B245-8746-252F-761E-2FBF3495874E}"/>
              </a:ext>
            </a:extLst>
          </p:cNvPr>
          <p:cNvSpPr>
            <a:spLocks noChangeArrowheads="1"/>
          </p:cNvSpPr>
          <p:nvPr/>
        </p:nvSpPr>
        <p:spPr bwMode="auto">
          <a:xfrm>
            <a:off x="422357" y="565848"/>
            <a:ext cx="8118393" cy="101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20000"/>
              </a:lnSpc>
              <a:spcBef>
                <a:spcPts val="600"/>
              </a:spcBef>
              <a:spcAft>
                <a:spcPct val="0"/>
              </a:spcAft>
              <a:buClr>
                <a:schemeClr val="tx2"/>
              </a:buClr>
              <a:buSzTx/>
              <a:buFont typeface="Wingdings" panose="05000000000000000000" pitchFamily="2" charset="2"/>
              <a:buChar char="n"/>
              <a:tabLst/>
            </a:pPr>
            <a:r>
              <a:rPr kumimoji="0" lang="ja-JP" altLang="ja-JP" sz="1200" b="1" i="0" u="none" strike="noStrike" cap="none" normalizeH="0" baseline="0" dirty="0">
                <a:ln>
                  <a:noFill/>
                </a:ln>
                <a:effectLst/>
                <a:latin typeface="Arial" panose="020B0604020202020204" pitchFamily="34" charset="0"/>
              </a:rPr>
              <a:t>ページネーションについて参考例を提示していますが、ご自身が一番書きやすい順番で記載してください</a:t>
            </a:r>
            <a:br>
              <a:rPr kumimoji="0" lang="ja-JP" altLang="ja-JP" sz="1200" b="1" i="0" u="none" strike="noStrike" cap="none" normalizeH="0" baseline="0" dirty="0">
                <a:ln>
                  <a:noFill/>
                </a:ln>
                <a:effectLst/>
                <a:latin typeface="Arial" panose="020B0604020202020204" pitchFamily="34" charset="0"/>
              </a:rPr>
            </a:br>
            <a:r>
              <a:rPr kumimoji="0" lang="ja-JP" altLang="ja-JP" sz="1050" i="0" u="none" strike="noStrike" cap="none" normalizeH="0" baseline="0" dirty="0">
                <a:ln>
                  <a:noFill/>
                </a:ln>
                <a:effectLst/>
                <a:latin typeface="Arial" panose="020B0604020202020204" pitchFamily="34" charset="0"/>
              </a:rPr>
              <a:t>※基本的にストーリー性や一貫性がある順番を意識していただく方が好ましいです</a:t>
            </a:r>
            <a:endParaRPr kumimoji="0" lang="ja-JP" altLang="ja-JP" sz="1200" i="0" u="none" strike="noStrike" cap="none" normalizeH="0" baseline="0" dirty="0">
              <a:ln>
                <a:noFill/>
              </a:ln>
              <a:effectLst/>
              <a:latin typeface="Arial" panose="020B0604020202020204" pitchFamily="34" charset="0"/>
            </a:endParaRPr>
          </a:p>
          <a:p>
            <a:pPr marL="171450" marR="0" lvl="0" indent="-171450" algn="l" defTabSz="914400" rtl="0" eaLnBrk="0" fontAlgn="base" latinLnBrk="0" hangingPunct="0">
              <a:lnSpc>
                <a:spcPct val="120000"/>
              </a:lnSpc>
              <a:spcBef>
                <a:spcPts val="600"/>
              </a:spcBef>
              <a:spcAft>
                <a:spcPct val="0"/>
              </a:spcAft>
              <a:buClr>
                <a:schemeClr val="tx2"/>
              </a:buClr>
              <a:buSzTx/>
              <a:buFont typeface="Wingdings" panose="05000000000000000000" pitchFamily="2" charset="2"/>
              <a:buChar char="n"/>
              <a:tabLst/>
            </a:pPr>
            <a:r>
              <a:rPr kumimoji="0" lang="ja-JP" altLang="ja-JP" sz="1200" b="1" i="0" u="none" strike="noStrike" cap="none" normalizeH="0" baseline="0" dirty="0">
                <a:ln>
                  <a:noFill/>
                </a:ln>
                <a:effectLst/>
                <a:latin typeface="Arial" panose="020B0604020202020204" pitchFamily="34" charset="0"/>
              </a:rPr>
              <a:t>各ページの「記載例」は、記載いただくと好ましいポイントであり必須項目ではありません</a:t>
            </a:r>
            <a:br>
              <a:rPr kumimoji="0" lang="ja-JP" altLang="ja-JP" sz="1200" b="1" i="0" u="none" strike="noStrike" cap="none" normalizeH="0" baseline="0" dirty="0">
                <a:ln>
                  <a:noFill/>
                </a:ln>
                <a:effectLst/>
                <a:latin typeface="Arial" panose="020B0604020202020204" pitchFamily="34" charset="0"/>
              </a:rPr>
            </a:br>
            <a:r>
              <a:rPr kumimoji="0" lang="ja-JP" altLang="ja-JP" sz="1200" b="1" i="0" u="none" strike="noStrike" cap="none" normalizeH="0" baseline="0" dirty="0">
                <a:ln>
                  <a:noFill/>
                </a:ln>
                <a:effectLst/>
                <a:latin typeface="Arial" panose="020B0604020202020204" pitchFamily="34" charset="0"/>
              </a:rPr>
              <a:t>「記載例」以外にも、事業アイデアや説明におけるポイントがあれば積極的に記載してください</a:t>
            </a:r>
          </a:p>
        </p:txBody>
      </p:sp>
      <p:sp>
        <p:nvSpPr>
          <p:cNvPr id="59" name="四角形: 角を丸くする 58">
            <a:extLst>
              <a:ext uri="{FF2B5EF4-FFF2-40B4-BE49-F238E27FC236}">
                <a16:creationId xmlns:a16="http://schemas.microsoft.com/office/drawing/2014/main" id="{FDF4D8F7-BCEE-324C-12CE-7F30A9564EF0}"/>
              </a:ext>
            </a:extLst>
          </p:cNvPr>
          <p:cNvSpPr/>
          <p:nvPr/>
        </p:nvSpPr>
        <p:spPr>
          <a:xfrm>
            <a:off x="443748" y="1683128"/>
            <a:ext cx="1190003" cy="249634"/>
          </a:xfrm>
          <a:prstGeom prst="roundRect">
            <a:avLst>
              <a:gd name="adj" fmla="val 5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参考例 ②</a:t>
            </a:r>
            <a:endParaRPr kumimoji="1" lang="ja-JP" altLang="en-US" sz="1400" b="1" dirty="0"/>
          </a:p>
        </p:txBody>
      </p:sp>
    </p:spTree>
    <p:extLst>
      <p:ext uri="{BB962C8B-B14F-4D97-AF65-F5344CB8AC3E}">
        <p14:creationId xmlns:p14="http://schemas.microsoft.com/office/powerpoint/2010/main" val="285413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D95EED88-DE8E-85FC-F0C7-C2BEEB719813}"/>
              </a:ext>
            </a:extLst>
          </p:cNvPr>
          <p:cNvSpPr/>
          <p:nvPr/>
        </p:nvSpPr>
        <p:spPr>
          <a:xfrm>
            <a:off x="0" y="3960732"/>
            <a:ext cx="9144000" cy="936000"/>
          </a:xfrm>
          <a:prstGeom prst="roundRect">
            <a:avLst>
              <a:gd name="adj" fmla="val 0"/>
            </a:avLst>
          </a:prstGeom>
          <a:solidFill>
            <a:srgbClr val="0058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6AAAEE05-9D69-4D20-B5DA-E8BC2F848794}"/>
              </a:ext>
            </a:extLst>
          </p:cNvPr>
          <p:cNvSpPr/>
          <p:nvPr/>
        </p:nvSpPr>
        <p:spPr>
          <a:xfrm>
            <a:off x="793751" y="1150620"/>
            <a:ext cx="7937499" cy="1152000"/>
          </a:xfrm>
          <a:prstGeom prst="rect">
            <a:avLst/>
          </a:prstGeom>
          <a:solidFill>
            <a:srgbClr val="E5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7">
            <a:extLst>
              <a:ext uri="{FF2B5EF4-FFF2-40B4-BE49-F238E27FC236}">
                <a16:creationId xmlns:a16="http://schemas.microsoft.com/office/drawing/2014/main" id="{6C9B3389-6A76-01B2-B98B-BF457CFB1D2A}"/>
              </a:ext>
            </a:extLst>
          </p:cNvPr>
          <p:cNvSpPr>
            <a:spLocks noGrp="1"/>
          </p:cNvSpPr>
          <p:nvPr>
            <p:ph type="title"/>
          </p:nvPr>
        </p:nvSpPr>
        <p:spPr>
          <a:xfrm>
            <a:off x="400050" y="199956"/>
            <a:ext cx="2723823" cy="343620"/>
          </a:xfrm>
        </p:spPr>
        <p:txBody>
          <a:bodyPr/>
          <a:lstStyle/>
          <a:p>
            <a:r>
              <a:rPr lang="ja-JP" altLang="en-US" dirty="0"/>
              <a:t>応募書類作成のポイント</a:t>
            </a:r>
          </a:p>
        </p:txBody>
      </p:sp>
      <p:sp>
        <p:nvSpPr>
          <p:cNvPr id="56" name="Rectangle 1">
            <a:extLst>
              <a:ext uri="{FF2B5EF4-FFF2-40B4-BE49-F238E27FC236}">
                <a16:creationId xmlns:a16="http://schemas.microsoft.com/office/drawing/2014/main" id="{D6C40947-F6F1-0951-C745-167F9DE81E8B}"/>
              </a:ext>
            </a:extLst>
          </p:cNvPr>
          <p:cNvSpPr>
            <a:spLocks noChangeArrowheads="1"/>
          </p:cNvSpPr>
          <p:nvPr/>
        </p:nvSpPr>
        <p:spPr bwMode="auto">
          <a:xfrm>
            <a:off x="427991" y="617488"/>
            <a:ext cx="8118393" cy="4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indent="-171450" defTabSz="914400" eaLnBrk="0" fontAlgn="base" hangingPunct="0">
              <a:lnSpc>
                <a:spcPct val="120000"/>
              </a:lnSpc>
              <a:spcBef>
                <a:spcPts val="600"/>
              </a:spcBef>
              <a:spcAft>
                <a:spcPct val="0"/>
              </a:spcAft>
              <a:buClr>
                <a:schemeClr val="tx2"/>
              </a:buClr>
              <a:buFont typeface="Wingdings" panose="05000000000000000000" pitchFamily="2" charset="2"/>
              <a:buChar char="n"/>
            </a:pPr>
            <a:r>
              <a:rPr lang="ja-JP" altLang="en-US" sz="1200" b="1" dirty="0">
                <a:latin typeface="Arial" panose="020B0604020202020204" pitchFamily="34" charset="0"/>
              </a:rPr>
              <a:t>書類のデザイン性は審査基準とはなりません</a:t>
            </a:r>
            <a:br>
              <a:rPr lang="ja-JP" altLang="en-US" sz="1200" b="1" dirty="0">
                <a:latin typeface="Arial" panose="020B0604020202020204" pitchFamily="34" charset="0"/>
              </a:rPr>
            </a:br>
            <a:r>
              <a:rPr lang="ja-JP" altLang="en-US" sz="1050" b="1" dirty="0">
                <a:latin typeface="Arial" panose="020B0604020202020204" pitchFamily="34" charset="0"/>
              </a:rPr>
              <a:t>ただし、審査員が事業アイデアをイメージしやすく、伝わりやすい書類とするため下記に留意してください</a:t>
            </a:r>
            <a:endParaRPr lang="ja-JP" altLang="en-US" sz="1200" b="1" dirty="0">
              <a:latin typeface="Arial" panose="020B0604020202020204" pitchFamily="34" charset="0"/>
            </a:endParaRPr>
          </a:p>
        </p:txBody>
      </p:sp>
      <p:sp>
        <p:nvSpPr>
          <p:cNvPr id="4" name="Rectangle 1">
            <a:extLst>
              <a:ext uri="{FF2B5EF4-FFF2-40B4-BE49-F238E27FC236}">
                <a16:creationId xmlns:a16="http://schemas.microsoft.com/office/drawing/2014/main" id="{A059BC98-20A4-EA02-9738-E9CEBCCBF37F}"/>
              </a:ext>
            </a:extLst>
          </p:cNvPr>
          <p:cNvSpPr>
            <a:spLocks noChangeArrowheads="1"/>
          </p:cNvSpPr>
          <p:nvPr/>
        </p:nvSpPr>
        <p:spPr bwMode="auto">
          <a:xfrm>
            <a:off x="847725" y="1230721"/>
            <a:ext cx="7564755" cy="100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20000"/>
              </a:lnSpc>
              <a:spcBef>
                <a:spcPts val="300"/>
              </a:spcBef>
              <a:spcAft>
                <a:spcPct val="0"/>
              </a:spcAft>
              <a:buClrTx/>
              <a:buSzTx/>
              <a:buFont typeface="Wingdings" panose="05000000000000000000" pitchFamily="2" charset="2"/>
              <a:buChar char="Ø"/>
              <a:tabLst/>
            </a:pPr>
            <a:r>
              <a:rPr kumimoji="0" lang="ja-JP" altLang="en-US" sz="1100" b="1" i="0" u="none" strike="noStrike" cap="none" normalizeH="0" baseline="0" dirty="0">
                <a:ln>
                  <a:noFill/>
                </a:ln>
                <a:effectLst/>
                <a:latin typeface="Arial" panose="020B0604020202020204" pitchFamily="34" charset="0"/>
              </a:rPr>
              <a:t>実際の写真やイメージ写真、イメージイラストなど</a:t>
            </a:r>
            <a:r>
              <a:rPr kumimoji="0" lang="ja-JP" altLang="en-US" sz="1100" b="1" i="0" u="none" strike="noStrike" cap="none" normalizeH="0" baseline="0" dirty="0">
                <a:ln>
                  <a:noFill/>
                </a:ln>
                <a:solidFill>
                  <a:schemeClr val="bg1"/>
                </a:solidFill>
                <a:effectLst/>
                <a:highlight>
                  <a:srgbClr val="0058B0"/>
                </a:highlight>
                <a:latin typeface="Arial" panose="020B0604020202020204" pitchFamily="34" charset="0"/>
              </a:rPr>
              <a:t>想像しやすい表現</a:t>
            </a:r>
            <a:r>
              <a:rPr kumimoji="0" lang="ja-JP" altLang="en-US" sz="1100" b="1" i="0" u="none" strike="noStrike" cap="none" normalizeH="0" baseline="0" dirty="0">
                <a:ln>
                  <a:noFill/>
                </a:ln>
                <a:effectLst/>
                <a:latin typeface="Arial" panose="020B0604020202020204" pitchFamily="34" charset="0"/>
              </a:rPr>
              <a:t> があると好ましいです</a:t>
            </a:r>
          </a:p>
          <a:p>
            <a:pPr marL="171450" marR="0" lvl="0" indent="-171450" algn="l" defTabSz="914400" rtl="0" eaLnBrk="0" fontAlgn="base" latinLnBrk="0" hangingPunct="0">
              <a:lnSpc>
                <a:spcPct val="120000"/>
              </a:lnSpc>
              <a:spcBef>
                <a:spcPts val="300"/>
              </a:spcBef>
              <a:spcAft>
                <a:spcPct val="0"/>
              </a:spcAft>
              <a:buClrTx/>
              <a:buSzTx/>
              <a:buFont typeface="Wingdings" panose="05000000000000000000" pitchFamily="2" charset="2"/>
              <a:buChar char="Ø"/>
              <a:tabLst/>
            </a:pPr>
            <a:r>
              <a:rPr kumimoji="0" lang="ja-JP" altLang="en-US" sz="1100" b="1" i="0" u="none" strike="noStrike" cap="none" normalizeH="0" baseline="0" dirty="0">
                <a:ln>
                  <a:noFill/>
                </a:ln>
                <a:effectLst/>
                <a:latin typeface="Arial" panose="020B0604020202020204" pitchFamily="34" charset="0"/>
              </a:rPr>
              <a:t>グラフや具体的な数値など</a:t>
            </a:r>
            <a:r>
              <a:rPr lang="ja-JP" altLang="en-US" sz="1100" b="1" dirty="0">
                <a:solidFill>
                  <a:schemeClr val="bg1"/>
                </a:solidFill>
                <a:highlight>
                  <a:srgbClr val="0058B0"/>
                </a:highlight>
                <a:latin typeface="Arial" panose="020B0604020202020204" pitchFamily="34" charset="0"/>
              </a:rPr>
              <a:t>説得力がある表現 </a:t>
            </a:r>
            <a:r>
              <a:rPr kumimoji="0" lang="ja-JP" altLang="en-US" sz="1100" b="1" i="0" u="none" strike="noStrike" cap="none" normalizeH="0" baseline="0" dirty="0">
                <a:ln>
                  <a:noFill/>
                </a:ln>
                <a:effectLst/>
                <a:latin typeface="Arial" panose="020B0604020202020204" pitchFamily="34" charset="0"/>
              </a:rPr>
              <a:t>があると好ましいです</a:t>
            </a:r>
          </a:p>
          <a:p>
            <a:pPr marL="171450" marR="0" lvl="0" indent="-171450" algn="l" defTabSz="914400" rtl="0" eaLnBrk="0" fontAlgn="base" latinLnBrk="0" hangingPunct="0">
              <a:lnSpc>
                <a:spcPct val="120000"/>
              </a:lnSpc>
              <a:spcBef>
                <a:spcPts val="300"/>
              </a:spcBef>
              <a:spcAft>
                <a:spcPct val="0"/>
              </a:spcAft>
              <a:buClrTx/>
              <a:buSzTx/>
              <a:buFont typeface="Wingdings" panose="05000000000000000000" pitchFamily="2" charset="2"/>
              <a:buChar char="Ø"/>
              <a:tabLst/>
            </a:pPr>
            <a:r>
              <a:rPr kumimoji="0" lang="ja-JP" altLang="en-US" sz="1100" b="1" i="0" u="none" strike="noStrike" cap="none" normalizeH="0" baseline="0" dirty="0">
                <a:ln>
                  <a:noFill/>
                </a:ln>
                <a:effectLst/>
                <a:latin typeface="Arial" panose="020B0604020202020204" pitchFamily="34" charset="0"/>
              </a:rPr>
              <a:t>文字表現だけでなく、フローチャートや図解など</a:t>
            </a:r>
            <a:r>
              <a:rPr lang="ja-JP" altLang="en-US" sz="1100" b="1" dirty="0">
                <a:solidFill>
                  <a:schemeClr val="bg1"/>
                </a:solidFill>
                <a:highlight>
                  <a:srgbClr val="0058B0"/>
                </a:highlight>
                <a:latin typeface="Arial" panose="020B0604020202020204" pitchFamily="34" charset="0"/>
              </a:rPr>
              <a:t>分かりやすい表現 </a:t>
            </a:r>
            <a:r>
              <a:rPr kumimoji="0" lang="ja-JP" altLang="en-US" sz="1100" b="1" i="0" u="none" strike="noStrike" cap="none" normalizeH="0" baseline="0" dirty="0">
                <a:ln>
                  <a:noFill/>
                </a:ln>
                <a:effectLst/>
                <a:latin typeface="Arial" panose="020B0604020202020204" pitchFamily="34" charset="0"/>
              </a:rPr>
              <a:t>があると好ましいです</a:t>
            </a:r>
          </a:p>
          <a:p>
            <a:pPr marL="171450" marR="0" lvl="0" indent="-171450" algn="l" defTabSz="914400" rtl="0" eaLnBrk="0" fontAlgn="base" latinLnBrk="0" hangingPunct="0">
              <a:lnSpc>
                <a:spcPct val="120000"/>
              </a:lnSpc>
              <a:spcBef>
                <a:spcPts val="300"/>
              </a:spcBef>
              <a:spcAft>
                <a:spcPct val="0"/>
              </a:spcAft>
              <a:buClrTx/>
              <a:buSzTx/>
              <a:buFont typeface="Wingdings" panose="05000000000000000000" pitchFamily="2" charset="2"/>
              <a:buChar char="Ø"/>
              <a:tabLst/>
            </a:pPr>
            <a:r>
              <a:rPr kumimoji="0" lang="ja-JP" altLang="en-US" sz="1100" b="1" i="0" u="none" strike="noStrike" cap="none" normalizeH="0" baseline="0" dirty="0">
                <a:ln>
                  <a:noFill/>
                </a:ln>
                <a:effectLst/>
                <a:latin typeface="Arial" panose="020B0604020202020204" pitchFamily="34" charset="0"/>
              </a:rPr>
              <a:t>重要事項は</a:t>
            </a:r>
            <a:r>
              <a:rPr lang="ja-JP" altLang="en-US" sz="1100" b="1" dirty="0">
                <a:solidFill>
                  <a:schemeClr val="bg1"/>
                </a:solidFill>
                <a:highlight>
                  <a:srgbClr val="0058B0"/>
                </a:highlight>
                <a:latin typeface="Arial" panose="020B0604020202020204" pitchFamily="34" charset="0"/>
              </a:rPr>
              <a:t>分かりやすく強調</a:t>
            </a:r>
            <a:r>
              <a:rPr kumimoji="0" lang="ja-JP" altLang="en-US" sz="1100" b="1" i="0" u="none" strike="noStrike" cap="none" normalizeH="0" baseline="0" dirty="0">
                <a:ln>
                  <a:noFill/>
                </a:ln>
                <a:effectLst/>
                <a:latin typeface="Arial" panose="020B0604020202020204" pitchFamily="34" charset="0"/>
              </a:rPr>
              <a:t> してください</a:t>
            </a:r>
          </a:p>
        </p:txBody>
      </p:sp>
      <p:sp>
        <p:nvSpPr>
          <p:cNvPr id="7" name="テキスト ボックス 6">
            <a:extLst>
              <a:ext uri="{FF2B5EF4-FFF2-40B4-BE49-F238E27FC236}">
                <a16:creationId xmlns:a16="http://schemas.microsoft.com/office/drawing/2014/main" id="{7CC64942-50B4-361B-CF84-6E1583E5CF7B}"/>
              </a:ext>
            </a:extLst>
          </p:cNvPr>
          <p:cNvSpPr txBox="1"/>
          <p:nvPr/>
        </p:nvSpPr>
        <p:spPr>
          <a:xfrm>
            <a:off x="427990" y="2383965"/>
            <a:ext cx="7128875" cy="29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171450" marR="0" lvl="0" indent="-171450" defTabSz="914400" eaLnBrk="0" fontAlgn="base" hangingPunct="0">
              <a:lnSpc>
                <a:spcPct val="120000"/>
              </a:lnSpc>
              <a:spcBef>
                <a:spcPts val="600"/>
              </a:spcBef>
              <a:spcAft>
                <a:spcPct val="0"/>
              </a:spcAft>
              <a:buClr>
                <a:schemeClr val="tx2"/>
              </a:buClr>
              <a:buSzTx/>
              <a:buFont typeface="Wingdings" panose="05000000000000000000" pitchFamily="2" charset="2"/>
              <a:buChar char="n"/>
              <a:tabLst/>
              <a:defRPr kumimoji="0" sz="1200" b="1" i="0" u="none" strike="noStrike" cap="none" normalizeH="0" baseline="0">
                <a:ln>
                  <a:noFill/>
                </a:ln>
                <a:effectLst/>
                <a:latin typeface="Arial" panose="020B0604020202020204" pitchFamily="34" charset="0"/>
              </a:defRPr>
            </a:lvl1pPr>
          </a:lstStyle>
          <a:p>
            <a:r>
              <a:rPr lang="ja-JP" altLang="en-US" dirty="0"/>
              <a:t>別添ファイルの「応募書類フォーマットのサンプル」は参考資料となり使用は必須ではありません</a:t>
            </a:r>
          </a:p>
        </p:txBody>
      </p:sp>
      <p:sp>
        <p:nvSpPr>
          <p:cNvPr id="9" name="正方形/長方形 8">
            <a:extLst>
              <a:ext uri="{FF2B5EF4-FFF2-40B4-BE49-F238E27FC236}">
                <a16:creationId xmlns:a16="http://schemas.microsoft.com/office/drawing/2014/main" id="{3797EE1B-507E-C6E9-AC21-5387F10B9FD9}"/>
              </a:ext>
            </a:extLst>
          </p:cNvPr>
          <p:cNvSpPr/>
          <p:nvPr/>
        </p:nvSpPr>
        <p:spPr>
          <a:xfrm>
            <a:off x="793751" y="2734691"/>
            <a:ext cx="7937499" cy="612000"/>
          </a:xfrm>
          <a:prstGeom prst="rect">
            <a:avLst/>
          </a:prstGeom>
          <a:solidFill>
            <a:srgbClr val="E5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1">
            <a:extLst>
              <a:ext uri="{FF2B5EF4-FFF2-40B4-BE49-F238E27FC236}">
                <a16:creationId xmlns:a16="http://schemas.microsoft.com/office/drawing/2014/main" id="{BDC9BEDA-8D4A-11BA-2DAE-EF8635CA613C}"/>
              </a:ext>
            </a:extLst>
          </p:cNvPr>
          <p:cNvSpPr>
            <a:spLocks noChangeArrowheads="1"/>
          </p:cNvSpPr>
          <p:nvPr/>
        </p:nvSpPr>
        <p:spPr bwMode="auto">
          <a:xfrm>
            <a:off x="847725" y="2777637"/>
            <a:ext cx="7564755" cy="52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20000"/>
              </a:lnSpc>
              <a:spcBef>
                <a:spcPts val="300"/>
              </a:spcBef>
              <a:spcAft>
                <a:spcPct val="0"/>
              </a:spcAft>
              <a:buClrTx/>
              <a:buSzTx/>
              <a:buFont typeface="Wingdings" panose="05000000000000000000" pitchFamily="2" charset="2"/>
              <a:buChar char="Ø"/>
              <a:tabLst/>
            </a:pPr>
            <a:r>
              <a:rPr kumimoji="0" lang="ja-JP" altLang="en-US" sz="1100" b="1" i="0" u="none" strike="noStrike" cap="none" normalizeH="0" baseline="0" dirty="0">
                <a:ln>
                  <a:noFill/>
                </a:ln>
                <a:effectLst/>
                <a:latin typeface="Arial" panose="020B0604020202020204" pitchFamily="34" charset="0"/>
              </a:rPr>
              <a:t> オリジナルフォーマット の応募も可　</a:t>
            </a:r>
            <a:r>
              <a:rPr lang="en-US" altLang="ja-JP" sz="1100" b="1" dirty="0">
                <a:solidFill>
                  <a:schemeClr val="bg1"/>
                </a:solidFill>
                <a:highlight>
                  <a:srgbClr val="0058B0"/>
                </a:highlight>
                <a:latin typeface="Arial" panose="020B0604020202020204" pitchFamily="34" charset="0"/>
              </a:rPr>
              <a:t>※ </a:t>
            </a:r>
            <a:r>
              <a:rPr lang="ja-JP" altLang="en-US" sz="1100" b="1" dirty="0">
                <a:solidFill>
                  <a:schemeClr val="bg1"/>
                </a:solidFill>
                <a:highlight>
                  <a:srgbClr val="0058B0"/>
                </a:highlight>
                <a:latin typeface="Arial" panose="020B0604020202020204" pitchFamily="34" charset="0"/>
              </a:rPr>
              <a:t>ページ数、記載項目は遵守してください</a:t>
            </a:r>
          </a:p>
          <a:p>
            <a:pPr marL="171450" marR="0" lvl="0" indent="-171450" algn="l" defTabSz="914400" rtl="0" eaLnBrk="0" fontAlgn="base" latinLnBrk="0" hangingPunct="0">
              <a:lnSpc>
                <a:spcPct val="120000"/>
              </a:lnSpc>
              <a:spcBef>
                <a:spcPts val="300"/>
              </a:spcBef>
              <a:spcAft>
                <a:spcPct val="0"/>
              </a:spcAft>
              <a:buClrTx/>
              <a:buSzTx/>
              <a:buFont typeface="Wingdings" panose="05000000000000000000" pitchFamily="2" charset="2"/>
              <a:buChar char="Ø"/>
              <a:tabLst/>
            </a:pPr>
            <a:r>
              <a:rPr kumimoji="0" lang="ja-JP" altLang="en-US" sz="1100" b="1" i="0" u="none" strike="noStrike" cap="none" normalizeH="0" baseline="0" dirty="0">
                <a:ln>
                  <a:noFill/>
                </a:ln>
                <a:effectLst/>
                <a:latin typeface="Arial" panose="020B0604020202020204" pitchFamily="34" charset="0"/>
              </a:rPr>
              <a:t>「応募書類サンプルフォーマット」の上書きや部分的または全面的な加工も可</a:t>
            </a:r>
          </a:p>
        </p:txBody>
      </p:sp>
      <p:sp>
        <p:nvSpPr>
          <p:cNvPr id="12" name="テキスト ボックス 11">
            <a:extLst>
              <a:ext uri="{FF2B5EF4-FFF2-40B4-BE49-F238E27FC236}">
                <a16:creationId xmlns:a16="http://schemas.microsoft.com/office/drawing/2014/main" id="{57552DFA-30E9-0E73-A491-C0168719A15A}"/>
              </a:ext>
            </a:extLst>
          </p:cNvPr>
          <p:cNvSpPr txBox="1"/>
          <p:nvPr/>
        </p:nvSpPr>
        <p:spPr>
          <a:xfrm>
            <a:off x="427990" y="4048834"/>
            <a:ext cx="8531260" cy="745589"/>
          </a:xfrm>
          <a:prstGeom prst="rect">
            <a:avLst/>
          </a:prstGeom>
          <a:noFill/>
        </p:spPr>
        <p:txBody>
          <a:bodyPr wrap="square">
            <a:spAutoFit/>
          </a:bodyPr>
          <a:lstStyle>
            <a:defPPr>
              <a:defRPr lang="en-US"/>
            </a:defPPr>
            <a:lvl1pPr>
              <a:buNone/>
              <a:defRPr sz="800"/>
            </a:lvl1pPr>
          </a:lstStyle>
          <a:p>
            <a:pPr>
              <a:lnSpc>
                <a:spcPct val="120000"/>
              </a:lnSpc>
            </a:pPr>
            <a:r>
              <a:rPr lang="ja-JP" altLang="en-US" sz="1400" b="1" dirty="0">
                <a:solidFill>
                  <a:srgbClr val="FFFF00"/>
                </a:solidFill>
              </a:rPr>
              <a:t>次ページ以降が「応募書類サンプルフォーマット」となります</a:t>
            </a:r>
          </a:p>
          <a:p>
            <a:pPr>
              <a:lnSpc>
                <a:spcPct val="120000"/>
              </a:lnSpc>
            </a:pPr>
            <a:r>
              <a:rPr lang="ja-JP" altLang="en-US" sz="1100" b="1" dirty="0">
                <a:solidFill>
                  <a:schemeClr val="bg1"/>
                </a:solidFill>
              </a:rPr>
              <a:t>「応募書類ページネーション参考例①」のページネーションになっております。</a:t>
            </a:r>
            <a:br>
              <a:rPr lang="ja-JP" altLang="en-US" sz="1100" b="1" dirty="0">
                <a:solidFill>
                  <a:schemeClr val="bg1"/>
                </a:solidFill>
              </a:rPr>
            </a:br>
            <a:r>
              <a:rPr lang="ja-JP" altLang="en-US" sz="1100" b="1" dirty="0">
                <a:solidFill>
                  <a:schemeClr val="bg1"/>
                </a:solidFill>
              </a:rPr>
              <a:t>次ページ以降の「応募書類サンプルフォーマット」をご使用の際は、提出時に不要なこのページまでは削除してください。</a:t>
            </a:r>
          </a:p>
        </p:txBody>
      </p:sp>
      <p:sp>
        <p:nvSpPr>
          <p:cNvPr id="18" name="テキスト ボックス 17">
            <a:extLst>
              <a:ext uri="{FF2B5EF4-FFF2-40B4-BE49-F238E27FC236}">
                <a16:creationId xmlns:a16="http://schemas.microsoft.com/office/drawing/2014/main" id="{00D59282-E8C8-64B4-43C7-80F55153A900}"/>
              </a:ext>
            </a:extLst>
          </p:cNvPr>
          <p:cNvSpPr txBox="1"/>
          <p:nvPr/>
        </p:nvSpPr>
        <p:spPr>
          <a:xfrm>
            <a:off x="3025245" y="272834"/>
            <a:ext cx="1531188" cy="253916"/>
          </a:xfrm>
          <a:prstGeom prst="rect">
            <a:avLst/>
          </a:prstGeom>
          <a:noFill/>
        </p:spPr>
        <p:txBody>
          <a:bodyPr wrap="none" rtlCol="0">
            <a:spAutoFit/>
          </a:bodyPr>
          <a:lstStyle/>
          <a:p>
            <a:r>
              <a:rPr kumimoji="1" lang="ja-JP" altLang="en-US" sz="1050" dirty="0"/>
              <a:t>応募書類要項より参照</a:t>
            </a:r>
          </a:p>
        </p:txBody>
      </p:sp>
    </p:spTree>
    <p:extLst>
      <p:ext uri="{BB962C8B-B14F-4D97-AF65-F5344CB8AC3E}">
        <p14:creationId xmlns:p14="http://schemas.microsoft.com/office/powerpoint/2010/main" val="340691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60E0B31-BE6D-71FE-35AE-88DE6AAD1BBD}"/>
              </a:ext>
            </a:extLst>
          </p:cNvPr>
          <p:cNvSpPr txBox="1"/>
          <p:nvPr/>
        </p:nvSpPr>
        <p:spPr>
          <a:xfrm>
            <a:off x="3216811" y="4220937"/>
            <a:ext cx="3081293" cy="523220"/>
          </a:xfrm>
          <a:prstGeom prst="rect">
            <a:avLst/>
          </a:prstGeom>
          <a:noFill/>
        </p:spPr>
        <p:txBody>
          <a:bodyPr wrap="none" rtlCol="0">
            <a:spAutoFit/>
          </a:bodyPr>
          <a:lstStyle/>
          <a:p>
            <a:pPr>
              <a:tabLst>
                <a:tab pos="612775" algn="l"/>
              </a:tabLst>
            </a:pPr>
            <a:r>
              <a:rPr kumimoji="1" lang="ja-JP" altLang="en-US" sz="1400" b="1">
                <a:solidFill>
                  <a:srgbClr val="0058B0"/>
                </a:solidFill>
                <a:latin typeface="Yu Gothic" panose="020B0400000000000000" pitchFamily="34" charset="-128"/>
                <a:ea typeface="Yu Gothic" panose="020B0400000000000000" pitchFamily="34" charset="-128"/>
              </a:rPr>
              <a:t>氏名</a:t>
            </a:r>
            <a:r>
              <a:rPr kumimoji="1" lang="en-US" altLang="ja-JP" sz="1400" b="1" dirty="0">
                <a:solidFill>
                  <a:srgbClr val="0058B0"/>
                </a:solidFill>
                <a:latin typeface="Yu Gothic" panose="020B0400000000000000" pitchFamily="34" charset="-128"/>
                <a:ea typeface="Yu Gothic" panose="020B0400000000000000" pitchFamily="34" charset="-128"/>
              </a:rPr>
              <a:t>	</a:t>
            </a:r>
            <a:r>
              <a:rPr kumimoji="1" lang="ja-JP" altLang="en-US" sz="1400" b="1">
                <a:solidFill>
                  <a:srgbClr val="0058B0"/>
                </a:solidFill>
                <a:latin typeface="Yu Gothic" panose="020B0400000000000000" pitchFamily="34" charset="-128"/>
                <a:ea typeface="Yu Gothic" panose="020B0400000000000000" pitchFamily="34" charset="-128"/>
              </a:rPr>
              <a:t>：</a:t>
            </a:r>
            <a:r>
              <a:rPr kumimoji="1" lang="en-US" altLang="ja-JP" sz="1400" b="1" dirty="0">
                <a:solidFill>
                  <a:srgbClr val="0058B0"/>
                </a:solidFill>
                <a:latin typeface="Yu Gothic" panose="020B0400000000000000" pitchFamily="34" charset="-128"/>
                <a:ea typeface="Yu Gothic" panose="020B0400000000000000" pitchFamily="34" charset="-128"/>
              </a:rPr>
              <a:t>XXXXXX</a:t>
            </a:r>
          </a:p>
          <a:p>
            <a:pPr>
              <a:tabLst>
                <a:tab pos="612775" algn="l"/>
              </a:tabLst>
            </a:pPr>
            <a:r>
              <a:rPr kumimoji="1" lang="ja-JP" altLang="en-US" sz="1400" b="1">
                <a:solidFill>
                  <a:srgbClr val="0058B0"/>
                </a:solidFill>
                <a:latin typeface="Yu Gothic" panose="020B0400000000000000" pitchFamily="34" charset="-128"/>
                <a:ea typeface="Yu Gothic" panose="020B0400000000000000" pitchFamily="34" charset="-128"/>
              </a:rPr>
              <a:t>会社名</a:t>
            </a:r>
            <a:r>
              <a:rPr kumimoji="1" lang="en-US" altLang="ja-JP" sz="1400" b="1" dirty="0">
                <a:solidFill>
                  <a:srgbClr val="0058B0"/>
                </a:solidFill>
                <a:latin typeface="Yu Gothic" panose="020B0400000000000000" pitchFamily="34" charset="-128"/>
                <a:ea typeface="Yu Gothic" panose="020B0400000000000000" pitchFamily="34" charset="-128"/>
              </a:rPr>
              <a:t>	</a:t>
            </a:r>
            <a:r>
              <a:rPr kumimoji="1" lang="ja-JP" altLang="en-US" sz="1400" b="1">
                <a:solidFill>
                  <a:srgbClr val="0058B0"/>
                </a:solidFill>
                <a:latin typeface="Yu Gothic" panose="020B0400000000000000" pitchFamily="34" charset="-128"/>
                <a:ea typeface="Yu Gothic" panose="020B0400000000000000" pitchFamily="34" charset="-128"/>
              </a:rPr>
              <a:t>：</a:t>
            </a:r>
            <a:r>
              <a:rPr kumimoji="1" lang="en-US" altLang="ja-JP" sz="1400" b="1" dirty="0">
                <a:solidFill>
                  <a:srgbClr val="0058B0"/>
                </a:solidFill>
                <a:latin typeface="Yu Gothic" panose="020B0400000000000000" pitchFamily="34" charset="-128"/>
                <a:ea typeface="Yu Gothic" panose="020B0400000000000000" pitchFamily="34" charset="-128"/>
              </a:rPr>
              <a:t>XXXXXXXXXXXXXXXXX</a:t>
            </a:r>
            <a:endParaRPr kumimoji="1" lang="ja-JP" altLang="en-US" sz="1400" b="1">
              <a:solidFill>
                <a:srgbClr val="0058B0"/>
              </a:solidFill>
              <a:latin typeface="Yu Gothic" panose="020B0400000000000000" pitchFamily="34" charset="-128"/>
              <a:ea typeface="Yu Gothic" panose="020B0400000000000000" pitchFamily="34" charset="-128"/>
            </a:endParaRPr>
          </a:p>
        </p:txBody>
      </p:sp>
      <p:sp>
        <p:nvSpPr>
          <p:cNvPr id="5" name="テキスト ボックス 4">
            <a:extLst>
              <a:ext uri="{FF2B5EF4-FFF2-40B4-BE49-F238E27FC236}">
                <a16:creationId xmlns:a16="http://schemas.microsoft.com/office/drawing/2014/main" id="{7FC05588-8695-A91A-2A3A-E0474719CF13}"/>
              </a:ext>
            </a:extLst>
          </p:cNvPr>
          <p:cNvSpPr txBox="1"/>
          <p:nvPr/>
        </p:nvSpPr>
        <p:spPr>
          <a:xfrm>
            <a:off x="3216811" y="1523971"/>
            <a:ext cx="5109091" cy="830997"/>
          </a:xfrm>
          <a:prstGeom prst="rect">
            <a:avLst/>
          </a:prstGeom>
          <a:noFill/>
        </p:spPr>
        <p:txBody>
          <a:bodyPr wrap="none" rtlCol="0" anchor="ctr">
            <a:spAutoFit/>
          </a:bodyPr>
          <a:lstStyle/>
          <a:p>
            <a:pPr>
              <a:tabLst>
                <a:tab pos="612775" algn="l"/>
              </a:tabLst>
            </a:pPr>
            <a:r>
              <a:rPr kumimoji="1" lang="ja-JP" altLang="en-US" sz="2400" b="1" dirty="0">
                <a:solidFill>
                  <a:srgbClr val="0058B0"/>
                </a:solidFill>
                <a:latin typeface="Yu Gothic" panose="020B0400000000000000" pitchFamily="34" charset="-128"/>
                <a:ea typeface="Yu Gothic" panose="020B0400000000000000" pitchFamily="34" charset="-128"/>
              </a:rPr>
              <a:t>タイトルタイトルタイトルタイトル</a:t>
            </a:r>
            <a:endParaRPr kumimoji="1" lang="en-US" altLang="ja-JP" sz="2400" b="1" dirty="0">
              <a:solidFill>
                <a:srgbClr val="0058B0"/>
              </a:solidFill>
              <a:latin typeface="Yu Gothic" panose="020B0400000000000000" pitchFamily="34" charset="-128"/>
              <a:ea typeface="Yu Gothic" panose="020B0400000000000000" pitchFamily="34" charset="-128"/>
            </a:endParaRPr>
          </a:p>
          <a:p>
            <a:pPr>
              <a:tabLst>
                <a:tab pos="612775" algn="l"/>
              </a:tabLst>
            </a:pPr>
            <a:r>
              <a:rPr kumimoji="1" lang="ja-JP" altLang="en-US" sz="2400" b="1" dirty="0">
                <a:solidFill>
                  <a:srgbClr val="0058B0"/>
                </a:solidFill>
                <a:latin typeface="Yu Gothic" panose="020B0400000000000000" pitchFamily="34" charset="-128"/>
                <a:ea typeface="Yu Gothic" panose="020B0400000000000000" pitchFamily="34" charset="-128"/>
              </a:rPr>
              <a:t>タイトルタイトルタイトルタイトル</a:t>
            </a:r>
          </a:p>
        </p:txBody>
      </p:sp>
      <p:sp>
        <p:nvSpPr>
          <p:cNvPr id="6" name="正方形/長方形 5">
            <a:extLst>
              <a:ext uri="{FF2B5EF4-FFF2-40B4-BE49-F238E27FC236}">
                <a16:creationId xmlns:a16="http://schemas.microsoft.com/office/drawing/2014/main" id="{38AC39BD-2B2D-0CD7-997D-30B61C5DE1F6}"/>
              </a:ext>
            </a:extLst>
          </p:cNvPr>
          <p:cNvSpPr/>
          <p:nvPr/>
        </p:nvSpPr>
        <p:spPr>
          <a:xfrm>
            <a:off x="0" y="0"/>
            <a:ext cx="3124200" cy="5143500"/>
          </a:xfrm>
          <a:prstGeom prst="rect">
            <a:avLst/>
          </a:prstGeom>
          <a:solidFill>
            <a:srgbClr val="0058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4A91DD6-C8F6-B6CD-7E06-04E5CB9107CC}"/>
              </a:ext>
            </a:extLst>
          </p:cNvPr>
          <p:cNvSpPr txBox="1"/>
          <p:nvPr/>
        </p:nvSpPr>
        <p:spPr>
          <a:xfrm>
            <a:off x="213012" y="1246971"/>
            <a:ext cx="1800493" cy="1384995"/>
          </a:xfrm>
          <a:prstGeom prst="rect">
            <a:avLst/>
          </a:prstGeom>
          <a:solidFill>
            <a:schemeClr val="bg1">
              <a:alpha val="90000"/>
            </a:schemeClr>
          </a:solidFill>
        </p:spPr>
        <p:txBody>
          <a:bodyPr wrap="none" rtlCol="0">
            <a:spAutoFit/>
          </a:bodyPr>
          <a:lstStyle/>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タイトル</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氏名</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会社名</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事業イメージの写真</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tabLst>
                <a:tab pos="612775" algn="l"/>
              </a:tabLst>
            </a:pPr>
            <a:r>
              <a:rPr kumimoji="1" lang="ja-JP" altLang="en-US" sz="1400" b="1">
                <a:solidFill>
                  <a:schemeClr val="tx1">
                    <a:lumMod val="50000"/>
                    <a:lumOff val="50000"/>
                  </a:schemeClr>
                </a:solidFill>
                <a:latin typeface="Yu Gothic" panose="020B0400000000000000" pitchFamily="34" charset="-128"/>
                <a:ea typeface="Yu Gothic" panose="020B0400000000000000" pitchFamily="34" charset="-128"/>
              </a:rPr>
              <a:t>など</a:t>
            </a:r>
          </a:p>
        </p:txBody>
      </p:sp>
    </p:spTree>
    <p:extLst>
      <p:ext uri="{BB962C8B-B14F-4D97-AF65-F5344CB8AC3E}">
        <p14:creationId xmlns:p14="http://schemas.microsoft.com/office/powerpoint/2010/main" val="329323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FC05588-8695-A91A-2A3A-E0474719CF13}"/>
              </a:ext>
            </a:extLst>
          </p:cNvPr>
          <p:cNvSpPr txBox="1"/>
          <p:nvPr/>
        </p:nvSpPr>
        <p:spPr>
          <a:xfrm>
            <a:off x="563617" y="82667"/>
            <a:ext cx="1210588" cy="338554"/>
          </a:xfrm>
          <a:prstGeom prst="rect">
            <a:avLst/>
          </a:prstGeom>
          <a:noFill/>
        </p:spPr>
        <p:txBody>
          <a:bodyPr wrap="none" rtlCol="0">
            <a:spAutoFit/>
          </a:bodyPr>
          <a:lstStyle/>
          <a:p>
            <a:pPr>
              <a:tabLst>
                <a:tab pos="612775" algn="l"/>
              </a:tabLst>
            </a:pPr>
            <a:r>
              <a:rPr kumimoji="1" lang="ja-JP" altLang="en-US" sz="1600" b="1">
                <a:solidFill>
                  <a:schemeClr val="tx2"/>
                </a:solidFill>
                <a:effectLst/>
                <a:latin typeface="Yu Gothic" panose="020B0400000000000000" pitchFamily="34" charset="-128"/>
                <a:ea typeface="Yu Gothic" panose="020B0400000000000000" pitchFamily="34" charset="-128"/>
              </a:rPr>
              <a:t>自分らしさ</a:t>
            </a:r>
          </a:p>
        </p:txBody>
      </p:sp>
      <p:sp>
        <p:nvSpPr>
          <p:cNvPr id="8" name="テキスト ボックス 7">
            <a:extLst>
              <a:ext uri="{FF2B5EF4-FFF2-40B4-BE49-F238E27FC236}">
                <a16:creationId xmlns:a16="http://schemas.microsoft.com/office/drawing/2014/main" id="{9F6241C8-F261-0AC7-DC7A-4F9ADA102195}"/>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1</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sp>
        <p:nvSpPr>
          <p:cNvPr id="10" name="テキスト ボックス 9">
            <a:extLst>
              <a:ext uri="{FF2B5EF4-FFF2-40B4-BE49-F238E27FC236}">
                <a16:creationId xmlns:a16="http://schemas.microsoft.com/office/drawing/2014/main" id="{205DAB15-036B-913E-5525-F79941333BD8}"/>
              </a:ext>
            </a:extLst>
          </p:cNvPr>
          <p:cNvSpPr txBox="1"/>
          <p:nvPr/>
        </p:nvSpPr>
        <p:spPr>
          <a:xfrm>
            <a:off x="132858" y="65484"/>
            <a:ext cx="2600402" cy="289962"/>
          </a:xfrm>
          <a:custGeom>
            <a:avLst/>
            <a:gdLst>
              <a:gd name="connsiteX0" fmla="*/ 509673 w 5472608"/>
              <a:gd name="connsiteY0" fmla="*/ 0 h 682240"/>
              <a:gd name="connsiteX1" fmla="*/ 647599 w 5472608"/>
              <a:gd name="connsiteY1" fmla="*/ 0 h 682240"/>
              <a:gd name="connsiteX2" fmla="*/ 647599 w 5472608"/>
              <a:gd name="connsiteY2" fmla="*/ 610232 h 682240"/>
              <a:gd name="connsiteX3" fmla="*/ 5472608 w 5472608"/>
              <a:gd name="connsiteY3" fmla="*/ 610232 h 682240"/>
              <a:gd name="connsiteX4" fmla="*/ 5472608 w 5472608"/>
              <a:gd name="connsiteY4" fmla="*/ 682240 h 682240"/>
              <a:gd name="connsiteX5" fmla="*/ 0 w 5472608"/>
              <a:gd name="connsiteY5" fmla="*/ 682240 h 682240"/>
              <a:gd name="connsiteX6" fmla="*/ 0 w 5472608"/>
              <a:gd name="connsiteY6" fmla="*/ 610232 h 682240"/>
              <a:gd name="connsiteX7" fmla="*/ 478977 w 5472608"/>
              <a:gd name="connsiteY7" fmla="*/ 610232 h 682240"/>
              <a:gd name="connsiteX8" fmla="*/ 478977 w 5472608"/>
              <a:gd name="connsiteY8" fmla="*/ 210368 h 682240"/>
              <a:gd name="connsiteX9" fmla="*/ 399782 w 5472608"/>
              <a:gd name="connsiteY9" fmla="*/ 260709 h 682240"/>
              <a:gd name="connsiteX10" fmla="*/ 303806 w 5472608"/>
              <a:gd name="connsiteY10" fmla="*/ 297544 h 682240"/>
              <a:gd name="connsiteX11" fmla="*/ 303806 w 5472608"/>
              <a:gd name="connsiteY11" fmla="*/ 160846 h 682240"/>
              <a:gd name="connsiteX12" fmla="*/ 436003 w 5472608"/>
              <a:gd name="connsiteY12" fmla="*/ 94952 h 682240"/>
              <a:gd name="connsiteX13" fmla="*/ 509673 w 5472608"/>
              <a:gd name="connsiteY13" fmla="*/ 0 h 682240"/>
              <a:gd name="connsiteX0" fmla="*/ 0 w 5472608"/>
              <a:gd name="connsiteY0" fmla="*/ 682240 h 773680"/>
              <a:gd name="connsiteX1" fmla="*/ 0 w 5472608"/>
              <a:gd name="connsiteY1" fmla="*/ 610232 h 773680"/>
              <a:gd name="connsiteX2" fmla="*/ 478977 w 5472608"/>
              <a:gd name="connsiteY2" fmla="*/ 610232 h 773680"/>
              <a:gd name="connsiteX3" fmla="*/ 478977 w 5472608"/>
              <a:gd name="connsiteY3" fmla="*/ 210368 h 773680"/>
              <a:gd name="connsiteX4" fmla="*/ 399782 w 5472608"/>
              <a:gd name="connsiteY4" fmla="*/ 260709 h 773680"/>
              <a:gd name="connsiteX5" fmla="*/ 303806 w 5472608"/>
              <a:gd name="connsiteY5" fmla="*/ 297544 h 773680"/>
              <a:gd name="connsiteX6" fmla="*/ 303806 w 5472608"/>
              <a:gd name="connsiteY6" fmla="*/ 160846 h 773680"/>
              <a:gd name="connsiteX7" fmla="*/ 436003 w 5472608"/>
              <a:gd name="connsiteY7" fmla="*/ 94952 h 773680"/>
              <a:gd name="connsiteX8" fmla="*/ 509673 w 5472608"/>
              <a:gd name="connsiteY8" fmla="*/ 0 h 773680"/>
              <a:gd name="connsiteX9" fmla="*/ 647599 w 5472608"/>
              <a:gd name="connsiteY9" fmla="*/ 0 h 773680"/>
              <a:gd name="connsiteX10" fmla="*/ 647599 w 5472608"/>
              <a:gd name="connsiteY10" fmla="*/ 610232 h 773680"/>
              <a:gd name="connsiteX11" fmla="*/ 5472608 w 5472608"/>
              <a:gd name="connsiteY11" fmla="*/ 610232 h 773680"/>
              <a:gd name="connsiteX12" fmla="*/ 5472608 w 5472608"/>
              <a:gd name="connsiteY12" fmla="*/ 682240 h 773680"/>
              <a:gd name="connsiteX13" fmla="*/ 91440 w 5472608"/>
              <a:gd name="connsiteY13" fmla="*/ 773680 h 773680"/>
              <a:gd name="connsiteX0" fmla="*/ 0 w 5472608"/>
              <a:gd name="connsiteY0" fmla="*/ 682240 h 682240"/>
              <a:gd name="connsiteX1" fmla="*/ 0 w 5472608"/>
              <a:gd name="connsiteY1" fmla="*/ 610232 h 682240"/>
              <a:gd name="connsiteX2" fmla="*/ 478977 w 5472608"/>
              <a:gd name="connsiteY2" fmla="*/ 610232 h 682240"/>
              <a:gd name="connsiteX3" fmla="*/ 478977 w 5472608"/>
              <a:gd name="connsiteY3" fmla="*/ 210368 h 682240"/>
              <a:gd name="connsiteX4" fmla="*/ 399782 w 5472608"/>
              <a:gd name="connsiteY4" fmla="*/ 260709 h 682240"/>
              <a:gd name="connsiteX5" fmla="*/ 303806 w 5472608"/>
              <a:gd name="connsiteY5" fmla="*/ 297544 h 682240"/>
              <a:gd name="connsiteX6" fmla="*/ 303806 w 5472608"/>
              <a:gd name="connsiteY6" fmla="*/ 160846 h 682240"/>
              <a:gd name="connsiteX7" fmla="*/ 436003 w 5472608"/>
              <a:gd name="connsiteY7" fmla="*/ 94952 h 682240"/>
              <a:gd name="connsiteX8" fmla="*/ 509673 w 5472608"/>
              <a:gd name="connsiteY8" fmla="*/ 0 h 682240"/>
              <a:gd name="connsiteX9" fmla="*/ 647599 w 5472608"/>
              <a:gd name="connsiteY9" fmla="*/ 0 h 682240"/>
              <a:gd name="connsiteX10" fmla="*/ 647599 w 5472608"/>
              <a:gd name="connsiteY10" fmla="*/ 610232 h 682240"/>
              <a:gd name="connsiteX11" fmla="*/ 5472608 w 5472608"/>
              <a:gd name="connsiteY11" fmla="*/ 610232 h 682240"/>
              <a:gd name="connsiteX12" fmla="*/ 5472608 w 5472608"/>
              <a:gd name="connsiteY12" fmla="*/ 682240 h 682240"/>
              <a:gd name="connsiteX0" fmla="*/ 0 w 5472608"/>
              <a:gd name="connsiteY0" fmla="*/ 610232 h 682240"/>
              <a:gd name="connsiteX1" fmla="*/ 478977 w 5472608"/>
              <a:gd name="connsiteY1" fmla="*/ 610232 h 682240"/>
              <a:gd name="connsiteX2" fmla="*/ 478977 w 5472608"/>
              <a:gd name="connsiteY2" fmla="*/ 210368 h 682240"/>
              <a:gd name="connsiteX3" fmla="*/ 399782 w 5472608"/>
              <a:gd name="connsiteY3" fmla="*/ 260709 h 682240"/>
              <a:gd name="connsiteX4" fmla="*/ 303806 w 5472608"/>
              <a:gd name="connsiteY4" fmla="*/ 297544 h 682240"/>
              <a:gd name="connsiteX5" fmla="*/ 303806 w 5472608"/>
              <a:gd name="connsiteY5" fmla="*/ 160846 h 682240"/>
              <a:gd name="connsiteX6" fmla="*/ 436003 w 5472608"/>
              <a:gd name="connsiteY6" fmla="*/ 94952 h 682240"/>
              <a:gd name="connsiteX7" fmla="*/ 509673 w 5472608"/>
              <a:gd name="connsiteY7" fmla="*/ 0 h 682240"/>
              <a:gd name="connsiteX8" fmla="*/ 647599 w 5472608"/>
              <a:gd name="connsiteY8" fmla="*/ 0 h 682240"/>
              <a:gd name="connsiteX9" fmla="*/ 647599 w 5472608"/>
              <a:gd name="connsiteY9" fmla="*/ 610232 h 682240"/>
              <a:gd name="connsiteX10" fmla="*/ 5472608 w 5472608"/>
              <a:gd name="connsiteY10" fmla="*/ 610232 h 682240"/>
              <a:gd name="connsiteX11" fmla="*/ 5472608 w 5472608"/>
              <a:gd name="connsiteY11" fmla="*/ 682240 h 682240"/>
              <a:gd name="connsiteX0" fmla="*/ 0 w 5472608"/>
              <a:gd name="connsiteY0" fmla="*/ 610232 h 610232"/>
              <a:gd name="connsiteX1" fmla="*/ 478977 w 5472608"/>
              <a:gd name="connsiteY1" fmla="*/ 610232 h 610232"/>
              <a:gd name="connsiteX2" fmla="*/ 478977 w 5472608"/>
              <a:gd name="connsiteY2" fmla="*/ 210368 h 610232"/>
              <a:gd name="connsiteX3" fmla="*/ 399782 w 5472608"/>
              <a:gd name="connsiteY3" fmla="*/ 260709 h 610232"/>
              <a:gd name="connsiteX4" fmla="*/ 303806 w 5472608"/>
              <a:gd name="connsiteY4" fmla="*/ 297544 h 610232"/>
              <a:gd name="connsiteX5" fmla="*/ 303806 w 5472608"/>
              <a:gd name="connsiteY5" fmla="*/ 160846 h 610232"/>
              <a:gd name="connsiteX6" fmla="*/ 436003 w 5472608"/>
              <a:gd name="connsiteY6" fmla="*/ 94952 h 610232"/>
              <a:gd name="connsiteX7" fmla="*/ 509673 w 5472608"/>
              <a:gd name="connsiteY7" fmla="*/ 0 h 610232"/>
              <a:gd name="connsiteX8" fmla="*/ 647599 w 5472608"/>
              <a:gd name="connsiteY8" fmla="*/ 0 h 610232"/>
              <a:gd name="connsiteX9" fmla="*/ 647599 w 5472608"/>
              <a:gd name="connsiteY9" fmla="*/ 610232 h 610232"/>
              <a:gd name="connsiteX10" fmla="*/ 5472608 w 5472608"/>
              <a:gd name="connsiteY10" fmla="*/ 610232 h 61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2608" h="610232">
                <a:moveTo>
                  <a:pt x="0" y="610232"/>
                </a:moveTo>
                <a:lnTo>
                  <a:pt x="478977" y="610232"/>
                </a:lnTo>
                <a:lnTo>
                  <a:pt x="478977" y="210368"/>
                </a:lnTo>
                <a:cubicBezTo>
                  <a:pt x="451692" y="231105"/>
                  <a:pt x="425294" y="247885"/>
                  <a:pt x="399782" y="260709"/>
                </a:cubicBezTo>
                <a:cubicBezTo>
                  <a:pt x="374270" y="273533"/>
                  <a:pt x="342278" y="285812"/>
                  <a:pt x="303806" y="297544"/>
                </a:cubicBezTo>
                <a:lnTo>
                  <a:pt x="303806" y="160846"/>
                </a:lnTo>
                <a:cubicBezTo>
                  <a:pt x="360559" y="142565"/>
                  <a:pt x="404625" y="120600"/>
                  <a:pt x="436003" y="94952"/>
                </a:cubicBezTo>
                <a:cubicBezTo>
                  <a:pt x="467381" y="69304"/>
                  <a:pt x="491938" y="37653"/>
                  <a:pt x="509673" y="0"/>
                </a:cubicBezTo>
                <a:lnTo>
                  <a:pt x="647599" y="0"/>
                </a:lnTo>
                <a:lnTo>
                  <a:pt x="647599" y="610232"/>
                </a:lnTo>
                <a:lnTo>
                  <a:pt x="5472608" y="610232"/>
                </a:lnTo>
              </a:path>
            </a:pathLst>
          </a:custGeom>
          <a:noFill/>
          <a:ln w="9525" cap="rnd">
            <a:solidFill>
              <a:schemeClr val="tx2"/>
            </a:solidFill>
          </a:ln>
          <a:effectLst/>
        </p:spPr>
        <p:txBody>
          <a:bodyPr rot="0" spcFirstLastPara="0" vertOverflow="overflow" horzOverflow="overflow" vert="horz" wrap="square" lIns="1044000" tIns="45720" rIns="91440" bIns="108000" numCol="1" spcCol="0" rtlCol="0" fromWordArt="0" anchor="b" anchorCtr="0" forceAA="0" compatLnSpc="1">
            <a:prstTxWarp prst="textNoShape">
              <a:avLst/>
            </a:prstTxWarp>
            <a:noAutofit/>
          </a:bodyPr>
          <a:lstStyle/>
          <a:p>
            <a:pPr algn="l">
              <a:lnSpc>
                <a:spcPct val="130000"/>
              </a:lnSpc>
              <a:spcAft>
                <a:spcPts val="600"/>
              </a:spcAft>
            </a:pPr>
            <a:endParaRPr kumimoji="1" lang="ja-JP" altLang="en-US" sz="2800" dirty="0">
              <a:solidFill>
                <a:schemeClr val="accent1"/>
              </a:solidFill>
              <a:latin typeface="Arial Black" panose="020B0A04020102020204" pitchFamily="34" charset="0"/>
            </a:endParaRPr>
          </a:p>
        </p:txBody>
      </p:sp>
      <p:cxnSp>
        <p:nvCxnSpPr>
          <p:cNvPr id="34" name="直線コネクタ 33">
            <a:extLst>
              <a:ext uri="{FF2B5EF4-FFF2-40B4-BE49-F238E27FC236}">
                <a16:creationId xmlns:a16="http://schemas.microsoft.com/office/drawing/2014/main" id="{8EF2C75E-3220-08E3-4EE4-0A90438FB627}"/>
              </a:ext>
            </a:extLst>
          </p:cNvPr>
          <p:cNvCxnSpPr>
            <a:cxnSpLocks/>
          </p:cNvCxnSpPr>
          <p:nvPr/>
        </p:nvCxnSpPr>
        <p:spPr>
          <a:xfrm>
            <a:off x="2733260" y="355446"/>
            <a:ext cx="626627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 name="フリーフォーム: 図形 26">
            <a:extLst>
              <a:ext uri="{FF2B5EF4-FFF2-40B4-BE49-F238E27FC236}">
                <a16:creationId xmlns:a16="http://schemas.microsoft.com/office/drawing/2014/main" id="{9E990C05-19CE-6740-05F1-E35307ABEC3E}"/>
              </a:ext>
            </a:extLst>
          </p:cNvPr>
          <p:cNvSpPr/>
          <p:nvPr/>
        </p:nvSpPr>
        <p:spPr>
          <a:xfrm rot="10800000">
            <a:off x="280199" y="3361463"/>
            <a:ext cx="2977747" cy="1369856"/>
          </a:xfrm>
          <a:custGeom>
            <a:avLst/>
            <a:gdLst>
              <a:gd name="connsiteX0" fmla="*/ 100451 w 3168352"/>
              <a:gd name="connsiteY0" fmla="*/ 0 h 1080120"/>
              <a:gd name="connsiteX1" fmla="*/ 3067901 w 3168352"/>
              <a:gd name="connsiteY1" fmla="*/ 0 h 1080120"/>
              <a:gd name="connsiteX2" fmla="*/ 3168352 w 3168352"/>
              <a:gd name="connsiteY2" fmla="*/ 100451 h 1080120"/>
              <a:gd name="connsiteX3" fmla="*/ 3168352 w 3168352"/>
              <a:gd name="connsiteY3" fmla="*/ 763645 h 1080120"/>
              <a:gd name="connsiteX4" fmla="*/ 3067901 w 3168352"/>
              <a:gd name="connsiteY4" fmla="*/ 864096 h 1080120"/>
              <a:gd name="connsiteX5" fmla="*/ 2520280 w 3168352"/>
              <a:gd name="connsiteY5" fmla="*/ 864096 h 1080120"/>
              <a:gd name="connsiteX6" fmla="*/ 2520280 w 3168352"/>
              <a:gd name="connsiteY6" fmla="*/ 1080120 h 1080120"/>
              <a:gd name="connsiteX7" fmla="*/ 2304256 w 3168352"/>
              <a:gd name="connsiteY7" fmla="*/ 864096 h 1080120"/>
              <a:gd name="connsiteX8" fmla="*/ 100451 w 3168352"/>
              <a:gd name="connsiteY8" fmla="*/ 864096 h 1080120"/>
              <a:gd name="connsiteX9" fmla="*/ 0 w 3168352"/>
              <a:gd name="connsiteY9" fmla="*/ 763645 h 1080120"/>
              <a:gd name="connsiteX10" fmla="*/ 0 w 3168352"/>
              <a:gd name="connsiteY10" fmla="*/ 100451 h 1080120"/>
              <a:gd name="connsiteX11" fmla="*/ 100451 w 3168352"/>
              <a:gd name="connsiteY11" fmla="*/ 0 h 1080120"/>
              <a:gd name="connsiteX0" fmla="*/ 100451 w 3168352"/>
              <a:gd name="connsiteY0" fmla="*/ 0 h 1080120"/>
              <a:gd name="connsiteX1" fmla="*/ 3067901 w 3168352"/>
              <a:gd name="connsiteY1" fmla="*/ 0 h 1080120"/>
              <a:gd name="connsiteX2" fmla="*/ 3168352 w 3168352"/>
              <a:gd name="connsiteY2" fmla="*/ 100451 h 1080120"/>
              <a:gd name="connsiteX3" fmla="*/ 3168352 w 3168352"/>
              <a:gd name="connsiteY3" fmla="*/ 763645 h 1080120"/>
              <a:gd name="connsiteX4" fmla="*/ 3067901 w 3168352"/>
              <a:gd name="connsiteY4" fmla="*/ 864096 h 1080120"/>
              <a:gd name="connsiteX5" fmla="*/ 2520280 w 3168352"/>
              <a:gd name="connsiteY5" fmla="*/ 864096 h 1080120"/>
              <a:gd name="connsiteX6" fmla="*/ 2520280 w 3168352"/>
              <a:gd name="connsiteY6" fmla="*/ 1080120 h 1080120"/>
              <a:gd name="connsiteX7" fmla="*/ 1969811 w 3168352"/>
              <a:gd name="connsiteY7" fmla="*/ 857338 h 1080120"/>
              <a:gd name="connsiteX8" fmla="*/ 100451 w 3168352"/>
              <a:gd name="connsiteY8" fmla="*/ 864096 h 1080120"/>
              <a:gd name="connsiteX9" fmla="*/ 0 w 3168352"/>
              <a:gd name="connsiteY9" fmla="*/ 763645 h 1080120"/>
              <a:gd name="connsiteX10" fmla="*/ 0 w 3168352"/>
              <a:gd name="connsiteY10" fmla="*/ 100451 h 1080120"/>
              <a:gd name="connsiteX11" fmla="*/ 100451 w 3168352"/>
              <a:gd name="connsiteY11" fmla="*/ 0 h 1080120"/>
              <a:gd name="connsiteX0" fmla="*/ 100451 w 3168352"/>
              <a:gd name="connsiteY0" fmla="*/ 0 h 1080120"/>
              <a:gd name="connsiteX1" fmla="*/ 3067901 w 3168352"/>
              <a:gd name="connsiteY1" fmla="*/ 0 h 1080120"/>
              <a:gd name="connsiteX2" fmla="*/ 3168352 w 3168352"/>
              <a:gd name="connsiteY2" fmla="*/ 100451 h 1080120"/>
              <a:gd name="connsiteX3" fmla="*/ 3168352 w 3168352"/>
              <a:gd name="connsiteY3" fmla="*/ 763645 h 1080120"/>
              <a:gd name="connsiteX4" fmla="*/ 3067901 w 3168352"/>
              <a:gd name="connsiteY4" fmla="*/ 864096 h 1080120"/>
              <a:gd name="connsiteX5" fmla="*/ 2520280 w 3168352"/>
              <a:gd name="connsiteY5" fmla="*/ 864096 h 1080120"/>
              <a:gd name="connsiteX6" fmla="*/ 2520280 w 3168352"/>
              <a:gd name="connsiteY6" fmla="*/ 1080120 h 1080120"/>
              <a:gd name="connsiteX7" fmla="*/ 2253582 w 3168352"/>
              <a:gd name="connsiteY7" fmla="*/ 857338 h 1080120"/>
              <a:gd name="connsiteX8" fmla="*/ 100451 w 3168352"/>
              <a:gd name="connsiteY8" fmla="*/ 864096 h 1080120"/>
              <a:gd name="connsiteX9" fmla="*/ 0 w 3168352"/>
              <a:gd name="connsiteY9" fmla="*/ 763645 h 1080120"/>
              <a:gd name="connsiteX10" fmla="*/ 0 w 3168352"/>
              <a:gd name="connsiteY10" fmla="*/ 100451 h 1080120"/>
              <a:gd name="connsiteX11" fmla="*/ 100451 w 3168352"/>
              <a:gd name="connsiteY11" fmla="*/ 0 h 1080120"/>
              <a:gd name="connsiteX0" fmla="*/ 100451 w 3168352"/>
              <a:gd name="connsiteY0" fmla="*/ 0 h 971984"/>
              <a:gd name="connsiteX1" fmla="*/ 3067901 w 3168352"/>
              <a:gd name="connsiteY1" fmla="*/ 0 h 971984"/>
              <a:gd name="connsiteX2" fmla="*/ 3168352 w 3168352"/>
              <a:gd name="connsiteY2" fmla="*/ 100451 h 971984"/>
              <a:gd name="connsiteX3" fmla="*/ 3168352 w 3168352"/>
              <a:gd name="connsiteY3" fmla="*/ 763645 h 971984"/>
              <a:gd name="connsiteX4" fmla="*/ 3067901 w 3168352"/>
              <a:gd name="connsiteY4" fmla="*/ 864096 h 971984"/>
              <a:gd name="connsiteX5" fmla="*/ 2520280 w 3168352"/>
              <a:gd name="connsiteY5" fmla="*/ 864096 h 971984"/>
              <a:gd name="connsiteX6" fmla="*/ 2469607 w 3168352"/>
              <a:gd name="connsiteY6" fmla="*/ 971984 h 971984"/>
              <a:gd name="connsiteX7" fmla="*/ 2253582 w 3168352"/>
              <a:gd name="connsiteY7" fmla="*/ 857338 h 971984"/>
              <a:gd name="connsiteX8" fmla="*/ 100451 w 3168352"/>
              <a:gd name="connsiteY8" fmla="*/ 864096 h 971984"/>
              <a:gd name="connsiteX9" fmla="*/ 0 w 3168352"/>
              <a:gd name="connsiteY9" fmla="*/ 763645 h 971984"/>
              <a:gd name="connsiteX10" fmla="*/ 0 w 3168352"/>
              <a:gd name="connsiteY10" fmla="*/ 100451 h 971984"/>
              <a:gd name="connsiteX11" fmla="*/ 100451 w 3168352"/>
              <a:gd name="connsiteY11" fmla="*/ 0 h 97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52" h="971984">
                <a:moveTo>
                  <a:pt x="100451" y="0"/>
                </a:moveTo>
                <a:lnTo>
                  <a:pt x="3067901" y="0"/>
                </a:lnTo>
                <a:cubicBezTo>
                  <a:pt x="3123379" y="0"/>
                  <a:pt x="3168352" y="44973"/>
                  <a:pt x="3168352" y="100451"/>
                </a:cubicBezTo>
                <a:lnTo>
                  <a:pt x="3168352" y="763645"/>
                </a:lnTo>
                <a:cubicBezTo>
                  <a:pt x="3168352" y="819123"/>
                  <a:pt x="3123379" y="864096"/>
                  <a:pt x="3067901" y="864096"/>
                </a:cubicBezTo>
                <a:lnTo>
                  <a:pt x="2520280" y="864096"/>
                </a:lnTo>
                <a:lnTo>
                  <a:pt x="2469607" y="971984"/>
                </a:lnTo>
                <a:lnTo>
                  <a:pt x="2253582" y="857338"/>
                </a:lnTo>
                <a:lnTo>
                  <a:pt x="100451" y="864096"/>
                </a:lnTo>
                <a:cubicBezTo>
                  <a:pt x="44973" y="864096"/>
                  <a:pt x="0" y="819123"/>
                  <a:pt x="0" y="763645"/>
                </a:cubicBezTo>
                <a:lnTo>
                  <a:pt x="0" y="100451"/>
                </a:lnTo>
                <a:cubicBezTo>
                  <a:pt x="0" y="44973"/>
                  <a:pt x="44973" y="0"/>
                  <a:pt x="100451" y="0"/>
                </a:cubicBezTo>
                <a:close/>
              </a:path>
            </a:pathLst>
          </a:custGeom>
          <a:solidFill>
            <a:schemeClr val="bg1"/>
          </a:solidFill>
          <a:ln w="19050">
            <a:solidFill>
              <a:schemeClr val="tx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252000" rtlCol="0" anchor="ctr">
            <a:noAutofit/>
          </a:bodyPr>
          <a:lstStyle/>
          <a:p>
            <a:pPr algn="ctr">
              <a:lnSpc>
                <a:spcPct val="120000"/>
              </a:lnSpc>
              <a:spcAft>
                <a:spcPts val="300"/>
              </a:spcAft>
            </a:pP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BF608A0F-C9C5-E0D3-887E-EDD465D2392F}"/>
              </a:ext>
            </a:extLst>
          </p:cNvPr>
          <p:cNvSpPr txBox="1"/>
          <p:nvPr/>
        </p:nvSpPr>
        <p:spPr>
          <a:xfrm>
            <a:off x="789297" y="3612648"/>
            <a:ext cx="2428875" cy="507831"/>
          </a:xfrm>
          <a:prstGeom prst="rect">
            <a:avLst/>
          </a:prstGeom>
          <a:noFill/>
        </p:spPr>
        <p:txBody>
          <a:bodyPr wrap="square" rtlCol="0">
            <a:spAutoFit/>
          </a:bodyPr>
          <a:lstStyle/>
          <a:p>
            <a:pPr>
              <a:tabLst>
                <a:tab pos="612775" algn="l"/>
              </a:tabLst>
            </a:pPr>
            <a:r>
              <a:rPr kumimoji="1" lang="ja-JP" altLang="en-US" sz="900">
                <a:latin typeface="Yu Gothic" panose="020B0400000000000000" pitchFamily="34" charset="-128"/>
                <a:ea typeface="Yu Gothic" panose="020B0400000000000000" pitchFamily="34" charset="-128"/>
              </a:rPr>
              <a:t>どんな強みを持っているかどんな強みを持っているかどんな強みを持っているかどんな強みを持っているか</a:t>
            </a:r>
          </a:p>
        </p:txBody>
      </p:sp>
      <p:sp>
        <p:nvSpPr>
          <p:cNvPr id="13" name="テキスト ボックス 12">
            <a:extLst>
              <a:ext uri="{FF2B5EF4-FFF2-40B4-BE49-F238E27FC236}">
                <a16:creationId xmlns:a16="http://schemas.microsoft.com/office/drawing/2014/main" id="{BF60EB49-EE88-8445-7695-E9CF9CBDFCCE}"/>
              </a:ext>
            </a:extLst>
          </p:cNvPr>
          <p:cNvSpPr txBox="1"/>
          <p:nvPr/>
        </p:nvSpPr>
        <p:spPr>
          <a:xfrm>
            <a:off x="3799614" y="954112"/>
            <a:ext cx="5009413" cy="553998"/>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アトツギになるまでにどんな人生を歩んできたかアトツギになるまでにどんな人生を歩んできたかアトツギになるまでにどんな人生を歩んできたかアトツギになるまでにどんな人生を歩んできたかアトツギになるまでにどんな人生を歩んできたか</a:t>
            </a:r>
          </a:p>
        </p:txBody>
      </p:sp>
      <p:sp>
        <p:nvSpPr>
          <p:cNvPr id="14" name="テキスト ボックス 13">
            <a:extLst>
              <a:ext uri="{FF2B5EF4-FFF2-40B4-BE49-F238E27FC236}">
                <a16:creationId xmlns:a16="http://schemas.microsoft.com/office/drawing/2014/main" id="{C666539E-85EE-03C0-F8AE-784AC54ECAEE}"/>
              </a:ext>
            </a:extLst>
          </p:cNvPr>
          <p:cNvSpPr txBox="1"/>
          <p:nvPr/>
        </p:nvSpPr>
        <p:spPr>
          <a:xfrm>
            <a:off x="3799614" y="3031299"/>
            <a:ext cx="5009413" cy="553998"/>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なぜアトツギの道を選んだのかなぜアトツギの道を選んだのかなぜアトツギの道を選んだのかなぜアトツギの道を選んだのかなぜアトツギの道を選んだのかなぜアトツギの道を選んだのかなぜアトツギの道を選んだのかなぜアトツギの道を選んだのか</a:t>
            </a:r>
          </a:p>
        </p:txBody>
      </p:sp>
      <p:sp>
        <p:nvSpPr>
          <p:cNvPr id="15" name="テキスト ボックス 14">
            <a:extLst>
              <a:ext uri="{FF2B5EF4-FFF2-40B4-BE49-F238E27FC236}">
                <a16:creationId xmlns:a16="http://schemas.microsoft.com/office/drawing/2014/main" id="{B8D91E99-C771-EC6B-B118-9CFBE99A2AF0}"/>
              </a:ext>
            </a:extLst>
          </p:cNvPr>
          <p:cNvSpPr txBox="1"/>
          <p:nvPr/>
        </p:nvSpPr>
        <p:spPr>
          <a:xfrm>
            <a:off x="3799614" y="4138259"/>
            <a:ext cx="4919638" cy="553998"/>
          </a:xfrm>
          <a:prstGeom prst="rect">
            <a:avLst/>
          </a:prstGeom>
          <a:noFill/>
        </p:spPr>
        <p:txBody>
          <a:bodyPr wrap="square" rtlCol="0">
            <a:spAutoFit/>
          </a:bodyPr>
          <a:lstStyle/>
          <a:p>
            <a:pPr>
              <a:tabLst>
                <a:tab pos="612775" algn="l"/>
              </a:tabLst>
            </a:pPr>
            <a:r>
              <a:rPr kumimoji="1" lang="ja-JP" altLang="en-US" sz="1000">
                <a:latin typeface="Yu Gothic" panose="020B0400000000000000" pitchFamily="34" charset="-128"/>
                <a:ea typeface="Yu Gothic" panose="020B0400000000000000" pitchFamily="34" charset="-128"/>
              </a:rPr>
              <a:t>アトツギとしての苦悩は何かアトツギとしての苦悩は何かアトツギとしての苦悩は何かアトツギとしての苦悩は何かアトツギとしての苦悩は何かアトツギとしての苦悩は何かアトツギとしての苦悩は何かアトツギとしての苦悩は何か</a:t>
            </a:r>
          </a:p>
        </p:txBody>
      </p:sp>
      <p:sp>
        <p:nvSpPr>
          <p:cNvPr id="16" name="テキスト ボックス 15">
            <a:extLst>
              <a:ext uri="{FF2B5EF4-FFF2-40B4-BE49-F238E27FC236}">
                <a16:creationId xmlns:a16="http://schemas.microsoft.com/office/drawing/2014/main" id="{C5FB8251-0629-DF33-0367-AA624BAD6D43}"/>
              </a:ext>
            </a:extLst>
          </p:cNvPr>
          <p:cNvSpPr txBox="1"/>
          <p:nvPr/>
        </p:nvSpPr>
        <p:spPr>
          <a:xfrm>
            <a:off x="418706" y="2691080"/>
            <a:ext cx="2839239" cy="646331"/>
          </a:xfrm>
          <a:prstGeom prst="rect">
            <a:avLst/>
          </a:prstGeom>
          <a:noFill/>
        </p:spPr>
        <p:txBody>
          <a:bodyPr wrap="none" rtlCol="0">
            <a:spAutoFit/>
          </a:bodyPr>
          <a:lstStyle/>
          <a:p>
            <a:pPr algn="ctr">
              <a:tabLst>
                <a:tab pos="612775" algn="l"/>
              </a:tabLst>
            </a:pPr>
            <a:r>
              <a:rPr kumimoji="1" lang="ja-JP" altLang="en-US" sz="900">
                <a:latin typeface="Yu Gothic" panose="020B0400000000000000" pitchFamily="34" charset="-128"/>
                <a:ea typeface="Yu Gothic" panose="020B0400000000000000" pitchFamily="34" charset="-128"/>
              </a:rPr>
              <a:t>プロフィール（自分を一言で表すとどんな存在か）</a:t>
            </a:r>
            <a:endParaRPr kumimoji="1" lang="en-US" altLang="ja-JP" sz="900" dirty="0">
              <a:latin typeface="Yu Gothic" panose="020B0400000000000000" pitchFamily="34" charset="-128"/>
              <a:ea typeface="Yu Gothic" panose="020B0400000000000000" pitchFamily="34" charset="-128"/>
            </a:endParaRPr>
          </a:p>
          <a:p>
            <a:pPr algn="ctr">
              <a:tabLst>
                <a:tab pos="612775" algn="l"/>
              </a:tabLst>
            </a:pPr>
            <a:r>
              <a:rPr kumimoji="1" lang="ja-JP" altLang="en-US" sz="900">
                <a:latin typeface="Yu Gothic" panose="020B0400000000000000" pitchFamily="34" charset="-128"/>
                <a:ea typeface="Yu Gothic" panose="020B0400000000000000" pitchFamily="34" charset="-128"/>
              </a:rPr>
              <a:t>プロフィール（自分を一言で表すとどんな存在か）</a:t>
            </a:r>
          </a:p>
          <a:p>
            <a:pPr algn="ctr">
              <a:tabLst>
                <a:tab pos="612775" algn="l"/>
              </a:tabLst>
            </a:pPr>
            <a:r>
              <a:rPr kumimoji="1" lang="ja-JP" altLang="en-US" sz="900">
                <a:latin typeface="Yu Gothic" panose="020B0400000000000000" pitchFamily="34" charset="-128"/>
                <a:ea typeface="Yu Gothic" panose="020B0400000000000000" pitchFamily="34" charset="-128"/>
              </a:rPr>
              <a:t>プロフィール（自分を一言で表すとどんな存在か）</a:t>
            </a:r>
          </a:p>
          <a:p>
            <a:pPr algn="ctr">
              <a:tabLst>
                <a:tab pos="612775" algn="l"/>
              </a:tabLst>
            </a:pPr>
            <a:r>
              <a:rPr kumimoji="1" lang="ja-JP" altLang="en-US" sz="900">
                <a:latin typeface="Yu Gothic" panose="020B0400000000000000" pitchFamily="34" charset="-128"/>
                <a:ea typeface="Yu Gothic" panose="020B0400000000000000" pitchFamily="34" charset="-128"/>
              </a:rPr>
              <a:t>プロフィール（自分を一言で表すとどんな存在か）</a:t>
            </a:r>
          </a:p>
        </p:txBody>
      </p:sp>
      <p:sp>
        <p:nvSpPr>
          <p:cNvPr id="17" name="正方形/長方形 16">
            <a:extLst>
              <a:ext uri="{FF2B5EF4-FFF2-40B4-BE49-F238E27FC236}">
                <a16:creationId xmlns:a16="http://schemas.microsoft.com/office/drawing/2014/main" id="{37BE8A72-36CE-C8EC-F1FB-989023238DF7}"/>
              </a:ext>
            </a:extLst>
          </p:cNvPr>
          <p:cNvSpPr/>
          <p:nvPr/>
        </p:nvSpPr>
        <p:spPr>
          <a:xfrm>
            <a:off x="280199" y="2386023"/>
            <a:ext cx="2977746" cy="276481"/>
          </a:xfrm>
          <a:prstGeom prst="rect">
            <a:avLst/>
          </a:prstGeom>
          <a:solidFill>
            <a:srgbClr val="0058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612775" algn="l"/>
              </a:tabLst>
            </a:pPr>
            <a:r>
              <a:rPr kumimoji="1" lang="ja-JP" altLang="en-US" sz="1400" b="1">
                <a:solidFill>
                  <a:schemeClr val="bg1"/>
                </a:solidFill>
                <a:latin typeface="Yu Gothic" panose="020B0400000000000000" pitchFamily="34" charset="-128"/>
                <a:ea typeface="Yu Gothic" panose="020B0400000000000000" pitchFamily="34" charset="-128"/>
              </a:rPr>
              <a:t>（名　前）</a:t>
            </a:r>
          </a:p>
        </p:txBody>
      </p:sp>
      <p:sp>
        <p:nvSpPr>
          <p:cNvPr id="18" name="テキスト ボックス 17">
            <a:extLst>
              <a:ext uri="{FF2B5EF4-FFF2-40B4-BE49-F238E27FC236}">
                <a16:creationId xmlns:a16="http://schemas.microsoft.com/office/drawing/2014/main" id="{1B5FED03-A913-6097-A82D-55441131EE70}"/>
              </a:ext>
            </a:extLst>
          </p:cNvPr>
          <p:cNvSpPr txBox="1"/>
          <p:nvPr/>
        </p:nvSpPr>
        <p:spPr>
          <a:xfrm>
            <a:off x="789297" y="4165405"/>
            <a:ext cx="2428875" cy="507831"/>
          </a:xfrm>
          <a:prstGeom prst="rect">
            <a:avLst/>
          </a:prstGeom>
          <a:noFill/>
        </p:spPr>
        <p:txBody>
          <a:bodyPr wrap="square" rtlCol="0">
            <a:spAutoFit/>
          </a:bodyPr>
          <a:lstStyle/>
          <a:p>
            <a:pPr>
              <a:tabLst>
                <a:tab pos="612775" algn="l"/>
              </a:tabLst>
            </a:pPr>
            <a:r>
              <a:rPr kumimoji="1" lang="ja-JP" altLang="en-US" sz="900">
                <a:latin typeface="Yu Gothic" panose="020B0400000000000000" pitchFamily="34" charset="-128"/>
                <a:ea typeface="Yu Gothic" panose="020B0400000000000000" pitchFamily="34" charset="-128"/>
              </a:rPr>
              <a:t>どんな弱みを持っているかどんな弱みを持っているかどんな弱みを持っているかどんな弱みを持っているか</a:t>
            </a:r>
          </a:p>
        </p:txBody>
      </p:sp>
      <p:sp>
        <p:nvSpPr>
          <p:cNvPr id="28" name="テキスト ボックス 27">
            <a:extLst>
              <a:ext uri="{FF2B5EF4-FFF2-40B4-BE49-F238E27FC236}">
                <a16:creationId xmlns:a16="http://schemas.microsoft.com/office/drawing/2014/main" id="{2892702B-B734-FA9F-B091-55034A6D3019}"/>
              </a:ext>
            </a:extLst>
          </p:cNvPr>
          <p:cNvSpPr txBox="1"/>
          <p:nvPr/>
        </p:nvSpPr>
        <p:spPr>
          <a:xfrm>
            <a:off x="3831069" y="663434"/>
            <a:ext cx="646331" cy="276999"/>
          </a:xfrm>
          <a:prstGeom prst="rect">
            <a:avLst/>
          </a:prstGeom>
          <a:noFill/>
        </p:spPr>
        <p:txBody>
          <a:bodyPr wrap="squar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経　歴</a:t>
            </a:r>
          </a:p>
        </p:txBody>
      </p:sp>
      <p:sp>
        <p:nvSpPr>
          <p:cNvPr id="29" name="テキスト ボックス 28">
            <a:extLst>
              <a:ext uri="{FF2B5EF4-FFF2-40B4-BE49-F238E27FC236}">
                <a16:creationId xmlns:a16="http://schemas.microsoft.com/office/drawing/2014/main" id="{E09DDDDB-9076-2545-DA58-7FABFA2C8E50}"/>
              </a:ext>
            </a:extLst>
          </p:cNvPr>
          <p:cNvSpPr txBox="1"/>
          <p:nvPr/>
        </p:nvSpPr>
        <p:spPr>
          <a:xfrm>
            <a:off x="3831069" y="2796309"/>
            <a:ext cx="1723549" cy="276999"/>
          </a:xfrm>
          <a:prstGeom prst="rect">
            <a:avLst/>
          </a:prstGeom>
          <a:noFill/>
        </p:spPr>
        <p:txBody>
          <a:bodyPr wrap="none" rtlCol="0">
            <a:spAutoFit/>
          </a:bodyPr>
          <a:lstStyle/>
          <a:p>
            <a:pPr>
              <a:tabLst>
                <a:tab pos="612775" algn="l"/>
              </a:tabLst>
            </a:pPr>
            <a:r>
              <a:rPr kumimoji="1" lang="ja-JP" altLang="en-US" sz="1200" b="1">
                <a:solidFill>
                  <a:schemeClr val="tx2"/>
                </a:solidFill>
                <a:latin typeface="Yu Gothic" panose="020B0400000000000000" pitchFamily="34" charset="-128"/>
                <a:ea typeface="Yu Gothic" panose="020B0400000000000000" pitchFamily="34" charset="-128"/>
              </a:rPr>
              <a:t>アトツギを選んだ理由</a:t>
            </a:r>
          </a:p>
        </p:txBody>
      </p:sp>
      <p:sp>
        <p:nvSpPr>
          <p:cNvPr id="30" name="テキスト ボックス 29">
            <a:extLst>
              <a:ext uri="{FF2B5EF4-FFF2-40B4-BE49-F238E27FC236}">
                <a16:creationId xmlns:a16="http://schemas.microsoft.com/office/drawing/2014/main" id="{25311E69-A163-F598-C44D-149D20B95A82}"/>
              </a:ext>
            </a:extLst>
          </p:cNvPr>
          <p:cNvSpPr txBox="1"/>
          <p:nvPr/>
        </p:nvSpPr>
        <p:spPr>
          <a:xfrm>
            <a:off x="3831069" y="3895307"/>
            <a:ext cx="1261884" cy="276999"/>
          </a:xfrm>
          <a:prstGeom prst="rect">
            <a:avLst/>
          </a:prstGeom>
          <a:noFill/>
        </p:spPr>
        <p:txBody>
          <a:bodyPr wrap="none" rtlCol="0">
            <a:spAutoFit/>
          </a:bodyPr>
          <a:lstStyle/>
          <a:p>
            <a:pPr>
              <a:tabLst>
                <a:tab pos="612775" algn="l"/>
              </a:tabLst>
            </a:pPr>
            <a:r>
              <a:rPr kumimoji="1" lang="ja-JP" altLang="en-US" sz="1200" b="1">
                <a:solidFill>
                  <a:schemeClr val="tx2"/>
                </a:solidFill>
                <a:latin typeface="Yu Gothic" panose="020B0400000000000000" pitchFamily="34" charset="-128"/>
                <a:ea typeface="Yu Gothic" panose="020B0400000000000000" pitchFamily="34" charset="-128"/>
              </a:rPr>
              <a:t>アトツギの苦悩</a:t>
            </a:r>
          </a:p>
        </p:txBody>
      </p:sp>
      <p:sp>
        <p:nvSpPr>
          <p:cNvPr id="31" name="正方形/長方形 30">
            <a:extLst>
              <a:ext uri="{FF2B5EF4-FFF2-40B4-BE49-F238E27FC236}">
                <a16:creationId xmlns:a16="http://schemas.microsoft.com/office/drawing/2014/main" id="{CBE136F3-5A43-61A1-8FD7-7E10E55C153D}"/>
              </a:ext>
            </a:extLst>
          </p:cNvPr>
          <p:cNvSpPr/>
          <p:nvPr/>
        </p:nvSpPr>
        <p:spPr>
          <a:xfrm>
            <a:off x="3862412" y="1515688"/>
            <a:ext cx="4919638" cy="938951"/>
          </a:xfrm>
          <a:prstGeom prst="rect">
            <a:avLst/>
          </a:prstGeom>
          <a:noFill/>
          <a:ln w="9525">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lumMod val="50000"/>
                    <a:lumOff val="50000"/>
                  </a:schemeClr>
                </a:solidFill>
              </a:rPr>
              <a:t>上記文字説明や年表やタイムライン　等</a:t>
            </a:r>
          </a:p>
        </p:txBody>
      </p:sp>
      <p:grpSp>
        <p:nvGrpSpPr>
          <p:cNvPr id="32" name="グループ化 31">
            <a:extLst>
              <a:ext uri="{FF2B5EF4-FFF2-40B4-BE49-F238E27FC236}">
                <a16:creationId xmlns:a16="http://schemas.microsoft.com/office/drawing/2014/main" id="{1B42F8E7-7159-4C4C-FC3E-B8AF3DD0A303}"/>
              </a:ext>
            </a:extLst>
          </p:cNvPr>
          <p:cNvGrpSpPr/>
          <p:nvPr/>
        </p:nvGrpSpPr>
        <p:grpSpPr>
          <a:xfrm>
            <a:off x="362077" y="3674032"/>
            <a:ext cx="433131" cy="427397"/>
            <a:chOff x="333502" y="3845482"/>
            <a:chExt cx="433131" cy="427397"/>
          </a:xfrm>
        </p:grpSpPr>
        <p:sp>
          <p:nvSpPr>
            <p:cNvPr id="33" name="円/楕円 32">
              <a:extLst>
                <a:ext uri="{FF2B5EF4-FFF2-40B4-BE49-F238E27FC236}">
                  <a16:creationId xmlns:a16="http://schemas.microsoft.com/office/drawing/2014/main" id="{F4EF12AE-07C6-8C80-C492-CF4F4A78612C}"/>
                </a:ext>
              </a:extLst>
            </p:cNvPr>
            <p:cNvSpPr/>
            <p:nvPr/>
          </p:nvSpPr>
          <p:spPr>
            <a:xfrm>
              <a:off x="371081" y="3877327"/>
              <a:ext cx="395552"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dirty="0">
                <a:solidFill>
                  <a:schemeClr val="tx2"/>
                </a:solidFill>
              </a:endParaRPr>
            </a:p>
          </p:txBody>
        </p:sp>
        <p:sp>
          <p:nvSpPr>
            <p:cNvPr id="38" name="円/楕円 37">
              <a:extLst>
                <a:ext uri="{FF2B5EF4-FFF2-40B4-BE49-F238E27FC236}">
                  <a16:creationId xmlns:a16="http://schemas.microsoft.com/office/drawing/2014/main" id="{D7C35956-A683-76E8-AA05-E23466D50F5D}"/>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solidFill>
                    <a:schemeClr val="tx2"/>
                  </a:solidFill>
                </a:rPr>
                <a:t>強み</a:t>
              </a:r>
            </a:p>
          </p:txBody>
        </p:sp>
      </p:grpSp>
      <p:grpSp>
        <p:nvGrpSpPr>
          <p:cNvPr id="39" name="グループ化 38">
            <a:extLst>
              <a:ext uri="{FF2B5EF4-FFF2-40B4-BE49-F238E27FC236}">
                <a16:creationId xmlns:a16="http://schemas.microsoft.com/office/drawing/2014/main" id="{F36E8EDA-EDEF-3A71-7463-7AB66CF93291}"/>
              </a:ext>
            </a:extLst>
          </p:cNvPr>
          <p:cNvGrpSpPr/>
          <p:nvPr/>
        </p:nvGrpSpPr>
        <p:grpSpPr>
          <a:xfrm>
            <a:off x="362077" y="4221725"/>
            <a:ext cx="433131" cy="427397"/>
            <a:chOff x="333502" y="3845482"/>
            <a:chExt cx="433131" cy="427397"/>
          </a:xfrm>
        </p:grpSpPr>
        <p:sp>
          <p:nvSpPr>
            <p:cNvPr id="40" name="円/楕円 39">
              <a:extLst>
                <a:ext uri="{FF2B5EF4-FFF2-40B4-BE49-F238E27FC236}">
                  <a16:creationId xmlns:a16="http://schemas.microsoft.com/office/drawing/2014/main" id="{60A318EC-10BB-6951-3D30-E0B592B44CCD}"/>
                </a:ext>
              </a:extLst>
            </p:cNvPr>
            <p:cNvSpPr/>
            <p:nvPr/>
          </p:nvSpPr>
          <p:spPr>
            <a:xfrm>
              <a:off x="371081" y="3877327"/>
              <a:ext cx="395552"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dirty="0">
                <a:solidFill>
                  <a:schemeClr val="tx2"/>
                </a:solidFill>
              </a:endParaRPr>
            </a:p>
          </p:txBody>
        </p:sp>
        <p:sp>
          <p:nvSpPr>
            <p:cNvPr id="41" name="円/楕円 40">
              <a:extLst>
                <a:ext uri="{FF2B5EF4-FFF2-40B4-BE49-F238E27FC236}">
                  <a16:creationId xmlns:a16="http://schemas.microsoft.com/office/drawing/2014/main" id="{C9DA0DD7-3CBE-AC34-D23D-097A0CE5DCCD}"/>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a:solidFill>
                    <a:schemeClr val="tx2"/>
                  </a:solidFill>
                </a:rPr>
                <a:t>弱み</a:t>
              </a:r>
            </a:p>
          </p:txBody>
        </p:sp>
      </p:grpSp>
      <p:grpSp>
        <p:nvGrpSpPr>
          <p:cNvPr id="42" name="グループ化 41">
            <a:extLst>
              <a:ext uri="{FF2B5EF4-FFF2-40B4-BE49-F238E27FC236}">
                <a16:creationId xmlns:a16="http://schemas.microsoft.com/office/drawing/2014/main" id="{3822AF69-9F6C-D3D4-BF02-7594BA72478D}"/>
              </a:ext>
            </a:extLst>
          </p:cNvPr>
          <p:cNvGrpSpPr/>
          <p:nvPr/>
        </p:nvGrpSpPr>
        <p:grpSpPr>
          <a:xfrm>
            <a:off x="345294" y="550350"/>
            <a:ext cx="2867025" cy="1769128"/>
            <a:chOff x="345294" y="550350"/>
            <a:chExt cx="2867025" cy="1769128"/>
          </a:xfrm>
        </p:grpSpPr>
        <p:sp>
          <p:nvSpPr>
            <p:cNvPr id="43" name="正方形/長方形 42">
              <a:extLst>
                <a:ext uri="{FF2B5EF4-FFF2-40B4-BE49-F238E27FC236}">
                  <a16:creationId xmlns:a16="http://schemas.microsoft.com/office/drawing/2014/main" id="{D91172CD-FA57-E902-51DF-9EEC9022B06A}"/>
                </a:ext>
              </a:extLst>
            </p:cNvPr>
            <p:cNvSpPr/>
            <p:nvPr/>
          </p:nvSpPr>
          <p:spPr>
            <a:xfrm>
              <a:off x="350056" y="550350"/>
              <a:ext cx="2857500" cy="1769128"/>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descr="アイコン&#10;&#10;自動的に生成された説明">
              <a:extLst>
                <a:ext uri="{FF2B5EF4-FFF2-40B4-BE49-F238E27FC236}">
                  <a16:creationId xmlns:a16="http://schemas.microsoft.com/office/drawing/2014/main" id="{76B14D5F-72A5-6EB0-D190-06201674AC11}"/>
                </a:ext>
              </a:extLst>
            </p:cNvPr>
            <p:cNvPicPr>
              <a:picLocks noChangeAspect="1"/>
            </p:cNvPicPr>
            <p:nvPr/>
          </p:nvPicPr>
          <p:blipFill rotWithShape="1">
            <a:blip r:embed="rId2"/>
            <a:srcRect l="14964" r="15785" b="28742"/>
            <a:stretch/>
          </p:blipFill>
          <p:spPr>
            <a:xfrm>
              <a:off x="1064431" y="632973"/>
              <a:ext cx="1428750" cy="1684758"/>
            </a:xfrm>
            <a:prstGeom prst="rect">
              <a:avLst/>
            </a:prstGeom>
          </p:spPr>
        </p:pic>
        <p:cxnSp>
          <p:nvCxnSpPr>
            <p:cNvPr id="45" name="直線コネクタ 44">
              <a:extLst>
                <a:ext uri="{FF2B5EF4-FFF2-40B4-BE49-F238E27FC236}">
                  <a16:creationId xmlns:a16="http://schemas.microsoft.com/office/drawing/2014/main" id="{5B1365A3-4A9F-771D-6072-0FAADAF1CFB3}"/>
                </a:ext>
              </a:extLst>
            </p:cNvPr>
            <p:cNvCxnSpPr>
              <a:cxnSpLocks/>
            </p:cNvCxnSpPr>
            <p:nvPr/>
          </p:nvCxnSpPr>
          <p:spPr>
            <a:xfrm flipH="1">
              <a:off x="345294" y="552949"/>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46" name="テキスト ボックス 45">
            <a:extLst>
              <a:ext uri="{FF2B5EF4-FFF2-40B4-BE49-F238E27FC236}">
                <a16:creationId xmlns:a16="http://schemas.microsoft.com/office/drawing/2014/main" id="{D279A116-CEEA-E4AE-DBE3-F82FACAE96AD}"/>
              </a:ext>
            </a:extLst>
          </p:cNvPr>
          <p:cNvSpPr txBox="1"/>
          <p:nvPr/>
        </p:nvSpPr>
        <p:spPr>
          <a:xfrm>
            <a:off x="1327906" y="1254078"/>
            <a:ext cx="902811" cy="307777"/>
          </a:xfrm>
          <a:prstGeom prst="rect">
            <a:avLst/>
          </a:prstGeom>
          <a:solidFill>
            <a:schemeClr val="bg1">
              <a:alpha val="90000"/>
            </a:schemeClr>
          </a:solidFill>
        </p:spPr>
        <p:txBody>
          <a:bodyPr wrap="none" rtlCol="0">
            <a:spAutoFit/>
          </a:bodyPr>
          <a:lstStyle/>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写真など</a:t>
            </a:r>
          </a:p>
        </p:txBody>
      </p:sp>
      <p:grpSp>
        <p:nvGrpSpPr>
          <p:cNvPr id="50" name="グループ化 49">
            <a:extLst>
              <a:ext uri="{FF2B5EF4-FFF2-40B4-BE49-F238E27FC236}">
                <a16:creationId xmlns:a16="http://schemas.microsoft.com/office/drawing/2014/main" id="{CA6B5A57-7765-6BFD-B31E-FEB1313C2944}"/>
              </a:ext>
            </a:extLst>
          </p:cNvPr>
          <p:cNvGrpSpPr/>
          <p:nvPr/>
        </p:nvGrpSpPr>
        <p:grpSpPr>
          <a:xfrm>
            <a:off x="3645828" y="680789"/>
            <a:ext cx="239046" cy="236098"/>
            <a:chOff x="333502" y="3845482"/>
            <a:chExt cx="464885" cy="459151"/>
          </a:xfrm>
        </p:grpSpPr>
        <p:sp>
          <p:nvSpPr>
            <p:cNvPr id="51" name="円/楕円 50">
              <a:extLst>
                <a:ext uri="{FF2B5EF4-FFF2-40B4-BE49-F238E27FC236}">
                  <a16:creationId xmlns:a16="http://schemas.microsoft.com/office/drawing/2014/main" id="{2D35B6E2-0F7C-66F2-A8A6-04458C055346}"/>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52" name="円/楕円 51">
              <a:extLst>
                <a:ext uri="{FF2B5EF4-FFF2-40B4-BE49-F238E27FC236}">
                  <a16:creationId xmlns:a16="http://schemas.microsoft.com/office/drawing/2014/main" id="{BB96E555-A16E-EEA3-2976-7DD72A11E9DD}"/>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grpSp>
        <p:nvGrpSpPr>
          <p:cNvPr id="60" name="グループ化 59">
            <a:extLst>
              <a:ext uri="{FF2B5EF4-FFF2-40B4-BE49-F238E27FC236}">
                <a16:creationId xmlns:a16="http://schemas.microsoft.com/office/drawing/2014/main" id="{E089B4B8-F8E8-6F98-F714-7304853CEE57}"/>
              </a:ext>
            </a:extLst>
          </p:cNvPr>
          <p:cNvGrpSpPr/>
          <p:nvPr/>
        </p:nvGrpSpPr>
        <p:grpSpPr>
          <a:xfrm>
            <a:off x="3647521" y="3902161"/>
            <a:ext cx="239046" cy="236098"/>
            <a:chOff x="333502" y="3845482"/>
            <a:chExt cx="464885" cy="459151"/>
          </a:xfrm>
        </p:grpSpPr>
        <p:sp>
          <p:nvSpPr>
            <p:cNvPr id="61" name="円/楕円 60">
              <a:extLst>
                <a:ext uri="{FF2B5EF4-FFF2-40B4-BE49-F238E27FC236}">
                  <a16:creationId xmlns:a16="http://schemas.microsoft.com/office/drawing/2014/main" id="{AB4C0AC9-CB5F-2B1D-B910-49F3BD42073E}"/>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62" name="円/楕円 61">
              <a:extLst>
                <a:ext uri="{FF2B5EF4-FFF2-40B4-BE49-F238E27FC236}">
                  <a16:creationId xmlns:a16="http://schemas.microsoft.com/office/drawing/2014/main" id="{E9A6EF27-9D2B-1005-BF49-00613209D9DA}"/>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grpSp>
        <p:nvGrpSpPr>
          <p:cNvPr id="87" name="グループ化 86">
            <a:extLst>
              <a:ext uri="{FF2B5EF4-FFF2-40B4-BE49-F238E27FC236}">
                <a16:creationId xmlns:a16="http://schemas.microsoft.com/office/drawing/2014/main" id="{411F2A39-75DC-2E3C-9439-625AB924CDBD}"/>
              </a:ext>
            </a:extLst>
          </p:cNvPr>
          <p:cNvGrpSpPr/>
          <p:nvPr/>
        </p:nvGrpSpPr>
        <p:grpSpPr>
          <a:xfrm>
            <a:off x="3645828" y="2808594"/>
            <a:ext cx="239046" cy="236098"/>
            <a:chOff x="333502" y="3845482"/>
            <a:chExt cx="464885" cy="459151"/>
          </a:xfrm>
        </p:grpSpPr>
        <p:sp>
          <p:nvSpPr>
            <p:cNvPr id="91" name="円/楕円 90">
              <a:extLst>
                <a:ext uri="{FF2B5EF4-FFF2-40B4-BE49-F238E27FC236}">
                  <a16:creationId xmlns:a16="http://schemas.microsoft.com/office/drawing/2014/main" id="{CAFD66D7-B1A6-A552-E84B-725FDB4BE113}"/>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92" name="円/楕円 91">
              <a:extLst>
                <a:ext uri="{FF2B5EF4-FFF2-40B4-BE49-F238E27FC236}">
                  <a16:creationId xmlns:a16="http://schemas.microsoft.com/office/drawing/2014/main" id="{D4CA914C-69F6-7D00-B032-38328D6FA45A}"/>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Tree>
    <p:extLst>
      <p:ext uri="{BB962C8B-B14F-4D97-AF65-F5344CB8AC3E}">
        <p14:creationId xmlns:p14="http://schemas.microsoft.com/office/powerpoint/2010/main" val="76720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D789B51-AD1A-56AC-7179-600778B78B38}"/>
              </a:ext>
            </a:extLst>
          </p:cNvPr>
          <p:cNvSpPr txBox="1"/>
          <p:nvPr/>
        </p:nvSpPr>
        <p:spPr>
          <a:xfrm>
            <a:off x="132858" y="65484"/>
            <a:ext cx="2600402" cy="289962"/>
          </a:xfrm>
          <a:custGeom>
            <a:avLst/>
            <a:gdLst>
              <a:gd name="connsiteX0" fmla="*/ 529320 w 5472608"/>
              <a:gd name="connsiteY0" fmla="*/ 0 h 970272"/>
              <a:gd name="connsiteX1" fmla="*/ 666224 w 5472608"/>
              <a:gd name="connsiteY1" fmla="*/ 20054 h 970272"/>
              <a:gd name="connsiteX2" fmla="*/ 743168 w 5472608"/>
              <a:gd name="connsiteY2" fmla="*/ 81650 h 970272"/>
              <a:gd name="connsiteX3" fmla="*/ 771203 w 5472608"/>
              <a:gd name="connsiteY3" fmla="*/ 174761 h 970272"/>
              <a:gd name="connsiteX4" fmla="*/ 739075 w 5472608"/>
              <a:gd name="connsiteY4" fmla="*/ 279536 h 970272"/>
              <a:gd name="connsiteX5" fmla="*/ 622226 w 5472608"/>
              <a:gd name="connsiteY5" fmla="*/ 389222 h 970272"/>
              <a:gd name="connsiteX6" fmla="*/ 554900 w 5472608"/>
              <a:gd name="connsiteY6" fmla="*/ 437926 h 970272"/>
              <a:gd name="connsiteX7" fmla="*/ 514996 w 5472608"/>
              <a:gd name="connsiteY7" fmla="*/ 474352 h 970272"/>
              <a:gd name="connsiteX8" fmla="*/ 775296 w 5472608"/>
              <a:gd name="connsiteY8" fmla="*/ 474352 h 970272"/>
              <a:gd name="connsiteX9" fmla="*/ 775296 w 5472608"/>
              <a:gd name="connsiteY9" fmla="*/ 610232 h 970272"/>
              <a:gd name="connsiteX10" fmla="*/ 5472608 w 5472608"/>
              <a:gd name="connsiteY10" fmla="*/ 610232 h 970272"/>
              <a:gd name="connsiteX11" fmla="*/ 5472608 w 5472608"/>
              <a:gd name="connsiteY11" fmla="*/ 970272 h 970272"/>
              <a:gd name="connsiteX12" fmla="*/ 0 w 5472608"/>
              <a:gd name="connsiteY12" fmla="*/ 970272 h 970272"/>
              <a:gd name="connsiteX13" fmla="*/ 0 w 5472608"/>
              <a:gd name="connsiteY13" fmla="*/ 610232 h 970272"/>
              <a:gd name="connsiteX14" fmla="*/ 275159 w 5472608"/>
              <a:gd name="connsiteY14" fmla="*/ 610232 h 970272"/>
              <a:gd name="connsiteX15" fmla="*/ 327342 w 5472608"/>
              <a:gd name="connsiteY15" fmla="*/ 470873 h 970272"/>
              <a:gd name="connsiteX16" fmla="*/ 490848 w 5472608"/>
              <a:gd name="connsiteY16" fmla="*/ 316780 h 970272"/>
              <a:gd name="connsiteX17" fmla="*/ 584573 w 5472608"/>
              <a:gd name="connsiteY17" fmla="*/ 234106 h 970272"/>
              <a:gd name="connsiteX18" fmla="*/ 605037 w 5472608"/>
              <a:gd name="connsiteY18" fmla="*/ 180491 h 970272"/>
              <a:gd name="connsiteX19" fmla="*/ 584778 w 5472608"/>
              <a:gd name="connsiteY19" fmla="*/ 133629 h 970272"/>
              <a:gd name="connsiteX20" fmla="*/ 533822 w 5472608"/>
              <a:gd name="connsiteY20" fmla="*/ 114188 h 970272"/>
              <a:gd name="connsiteX21" fmla="*/ 481640 w 5472608"/>
              <a:gd name="connsiteY21" fmla="*/ 134243 h 970272"/>
              <a:gd name="connsiteX22" fmla="*/ 454423 w 5472608"/>
              <a:gd name="connsiteY22" fmla="*/ 205048 h 970272"/>
              <a:gd name="connsiteX23" fmla="*/ 287438 w 5472608"/>
              <a:gd name="connsiteY23" fmla="*/ 191541 h 970272"/>
              <a:gd name="connsiteX24" fmla="*/ 323454 w 5472608"/>
              <a:gd name="connsiteY24" fmla="*/ 81650 h 970272"/>
              <a:gd name="connsiteX25" fmla="*/ 397329 w 5472608"/>
              <a:gd name="connsiteY25" fmla="*/ 21077 h 970272"/>
              <a:gd name="connsiteX26" fmla="*/ 529320 w 5472608"/>
              <a:gd name="connsiteY26" fmla="*/ 0 h 970272"/>
              <a:gd name="connsiteX0" fmla="*/ 0 w 5472608"/>
              <a:gd name="connsiteY0" fmla="*/ 970272 h 1061712"/>
              <a:gd name="connsiteX1" fmla="*/ 0 w 5472608"/>
              <a:gd name="connsiteY1" fmla="*/ 610232 h 1061712"/>
              <a:gd name="connsiteX2" fmla="*/ 275159 w 5472608"/>
              <a:gd name="connsiteY2" fmla="*/ 610232 h 1061712"/>
              <a:gd name="connsiteX3" fmla="*/ 327342 w 5472608"/>
              <a:gd name="connsiteY3" fmla="*/ 470873 h 1061712"/>
              <a:gd name="connsiteX4" fmla="*/ 490848 w 5472608"/>
              <a:gd name="connsiteY4" fmla="*/ 316780 h 1061712"/>
              <a:gd name="connsiteX5" fmla="*/ 584573 w 5472608"/>
              <a:gd name="connsiteY5" fmla="*/ 234106 h 1061712"/>
              <a:gd name="connsiteX6" fmla="*/ 605037 w 5472608"/>
              <a:gd name="connsiteY6" fmla="*/ 180491 h 1061712"/>
              <a:gd name="connsiteX7" fmla="*/ 584778 w 5472608"/>
              <a:gd name="connsiteY7" fmla="*/ 133629 h 1061712"/>
              <a:gd name="connsiteX8" fmla="*/ 533822 w 5472608"/>
              <a:gd name="connsiteY8" fmla="*/ 114188 h 1061712"/>
              <a:gd name="connsiteX9" fmla="*/ 481640 w 5472608"/>
              <a:gd name="connsiteY9" fmla="*/ 134243 h 1061712"/>
              <a:gd name="connsiteX10" fmla="*/ 454423 w 5472608"/>
              <a:gd name="connsiteY10" fmla="*/ 205048 h 1061712"/>
              <a:gd name="connsiteX11" fmla="*/ 287438 w 5472608"/>
              <a:gd name="connsiteY11" fmla="*/ 191541 h 1061712"/>
              <a:gd name="connsiteX12" fmla="*/ 323454 w 5472608"/>
              <a:gd name="connsiteY12" fmla="*/ 81650 h 1061712"/>
              <a:gd name="connsiteX13" fmla="*/ 397329 w 5472608"/>
              <a:gd name="connsiteY13" fmla="*/ 21077 h 1061712"/>
              <a:gd name="connsiteX14" fmla="*/ 529320 w 5472608"/>
              <a:gd name="connsiteY14" fmla="*/ 0 h 1061712"/>
              <a:gd name="connsiteX15" fmla="*/ 666224 w 5472608"/>
              <a:gd name="connsiteY15" fmla="*/ 20054 h 1061712"/>
              <a:gd name="connsiteX16" fmla="*/ 743168 w 5472608"/>
              <a:gd name="connsiteY16" fmla="*/ 81650 h 1061712"/>
              <a:gd name="connsiteX17" fmla="*/ 771203 w 5472608"/>
              <a:gd name="connsiteY17" fmla="*/ 174761 h 1061712"/>
              <a:gd name="connsiteX18" fmla="*/ 739075 w 5472608"/>
              <a:gd name="connsiteY18" fmla="*/ 279536 h 1061712"/>
              <a:gd name="connsiteX19" fmla="*/ 622226 w 5472608"/>
              <a:gd name="connsiteY19" fmla="*/ 389222 h 1061712"/>
              <a:gd name="connsiteX20" fmla="*/ 554900 w 5472608"/>
              <a:gd name="connsiteY20" fmla="*/ 437926 h 1061712"/>
              <a:gd name="connsiteX21" fmla="*/ 514996 w 5472608"/>
              <a:gd name="connsiteY21" fmla="*/ 474352 h 1061712"/>
              <a:gd name="connsiteX22" fmla="*/ 775296 w 5472608"/>
              <a:gd name="connsiteY22" fmla="*/ 474352 h 1061712"/>
              <a:gd name="connsiteX23" fmla="*/ 775296 w 5472608"/>
              <a:gd name="connsiteY23" fmla="*/ 610232 h 1061712"/>
              <a:gd name="connsiteX24" fmla="*/ 5472608 w 5472608"/>
              <a:gd name="connsiteY24" fmla="*/ 610232 h 1061712"/>
              <a:gd name="connsiteX25" fmla="*/ 5472608 w 5472608"/>
              <a:gd name="connsiteY25" fmla="*/ 970272 h 1061712"/>
              <a:gd name="connsiteX26" fmla="*/ 91440 w 5472608"/>
              <a:gd name="connsiteY26" fmla="*/ 1061712 h 1061712"/>
              <a:gd name="connsiteX0" fmla="*/ 0 w 5472608"/>
              <a:gd name="connsiteY0" fmla="*/ 970272 h 970272"/>
              <a:gd name="connsiteX1" fmla="*/ 0 w 5472608"/>
              <a:gd name="connsiteY1" fmla="*/ 610232 h 970272"/>
              <a:gd name="connsiteX2" fmla="*/ 275159 w 5472608"/>
              <a:gd name="connsiteY2" fmla="*/ 610232 h 970272"/>
              <a:gd name="connsiteX3" fmla="*/ 327342 w 5472608"/>
              <a:gd name="connsiteY3" fmla="*/ 470873 h 970272"/>
              <a:gd name="connsiteX4" fmla="*/ 490848 w 5472608"/>
              <a:gd name="connsiteY4" fmla="*/ 316780 h 970272"/>
              <a:gd name="connsiteX5" fmla="*/ 584573 w 5472608"/>
              <a:gd name="connsiteY5" fmla="*/ 234106 h 970272"/>
              <a:gd name="connsiteX6" fmla="*/ 605037 w 5472608"/>
              <a:gd name="connsiteY6" fmla="*/ 180491 h 970272"/>
              <a:gd name="connsiteX7" fmla="*/ 584778 w 5472608"/>
              <a:gd name="connsiteY7" fmla="*/ 133629 h 970272"/>
              <a:gd name="connsiteX8" fmla="*/ 533822 w 5472608"/>
              <a:gd name="connsiteY8" fmla="*/ 114188 h 970272"/>
              <a:gd name="connsiteX9" fmla="*/ 481640 w 5472608"/>
              <a:gd name="connsiteY9" fmla="*/ 134243 h 970272"/>
              <a:gd name="connsiteX10" fmla="*/ 454423 w 5472608"/>
              <a:gd name="connsiteY10" fmla="*/ 205048 h 970272"/>
              <a:gd name="connsiteX11" fmla="*/ 287438 w 5472608"/>
              <a:gd name="connsiteY11" fmla="*/ 191541 h 970272"/>
              <a:gd name="connsiteX12" fmla="*/ 323454 w 5472608"/>
              <a:gd name="connsiteY12" fmla="*/ 81650 h 970272"/>
              <a:gd name="connsiteX13" fmla="*/ 397329 w 5472608"/>
              <a:gd name="connsiteY13" fmla="*/ 21077 h 970272"/>
              <a:gd name="connsiteX14" fmla="*/ 529320 w 5472608"/>
              <a:gd name="connsiteY14" fmla="*/ 0 h 970272"/>
              <a:gd name="connsiteX15" fmla="*/ 666224 w 5472608"/>
              <a:gd name="connsiteY15" fmla="*/ 20054 h 970272"/>
              <a:gd name="connsiteX16" fmla="*/ 743168 w 5472608"/>
              <a:gd name="connsiteY16" fmla="*/ 81650 h 970272"/>
              <a:gd name="connsiteX17" fmla="*/ 771203 w 5472608"/>
              <a:gd name="connsiteY17" fmla="*/ 174761 h 970272"/>
              <a:gd name="connsiteX18" fmla="*/ 739075 w 5472608"/>
              <a:gd name="connsiteY18" fmla="*/ 279536 h 970272"/>
              <a:gd name="connsiteX19" fmla="*/ 622226 w 5472608"/>
              <a:gd name="connsiteY19" fmla="*/ 389222 h 970272"/>
              <a:gd name="connsiteX20" fmla="*/ 554900 w 5472608"/>
              <a:gd name="connsiteY20" fmla="*/ 437926 h 970272"/>
              <a:gd name="connsiteX21" fmla="*/ 514996 w 5472608"/>
              <a:gd name="connsiteY21" fmla="*/ 474352 h 970272"/>
              <a:gd name="connsiteX22" fmla="*/ 775296 w 5472608"/>
              <a:gd name="connsiteY22" fmla="*/ 474352 h 970272"/>
              <a:gd name="connsiteX23" fmla="*/ 775296 w 5472608"/>
              <a:gd name="connsiteY23" fmla="*/ 610232 h 970272"/>
              <a:gd name="connsiteX24" fmla="*/ 5472608 w 5472608"/>
              <a:gd name="connsiteY24" fmla="*/ 610232 h 970272"/>
              <a:gd name="connsiteX25" fmla="*/ 5472608 w 5472608"/>
              <a:gd name="connsiteY25" fmla="*/ 970272 h 970272"/>
              <a:gd name="connsiteX0" fmla="*/ 0 w 5472608"/>
              <a:gd name="connsiteY0" fmla="*/ 610232 h 970272"/>
              <a:gd name="connsiteX1" fmla="*/ 275159 w 5472608"/>
              <a:gd name="connsiteY1" fmla="*/ 610232 h 970272"/>
              <a:gd name="connsiteX2" fmla="*/ 327342 w 5472608"/>
              <a:gd name="connsiteY2" fmla="*/ 470873 h 970272"/>
              <a:gd name="connsiteX3" fmla="*/ 490848 w 5472608"/>
              <a:gd name="connsiteY3" fmla="*/ 316780 h 970272"/>
              <a:gd name="connsiteX4" fmla="*/ 584573 w 5472608"/>
              <a:gd name="connsiteY4" fmla="*/ 234106 h 970272"/>
              <a:gd name="connsiteX5" fmla="*/ 605037 w 5472608"/>
              <a:gd name="connsiteY5" fmla="*/ 180491 h 970272"/>
              <a:gd name="connsiteX6" fmla="*/ 584778 w 5472608"/>
              <a:gd name="connsiteY6" fmla="*/ 133629 h 970272"/>
              <a:gd name="connsiteX7" fmla="*/ 533822 w 5472608"/>
              <a:gd name="connsiteY7" fmla="*/ 114188 h 970272"/>
              <a:gd name="connsiteX8" fmla="*/ 481640 w 5472608"/>
              <a:gd name="connsiteY8" fmla="*/ 134243 h 970272"/>
              <a:gd name="connsiteX9" fmla="*/ 454423 w 5472608"/>
              <a:gd name="connsiteY9" fmla="*/ 205048 h 970272"/>
              <a:gd name="connsiteX10" fmla="*/ 287438 w 5472608"/>
              <a:gd name="connsiteY10" fmla="*/ 191541 h 970272"/>
              <a:gd name="connsiteX11" fmla="*/ 323454 w 5472608"/>
              <a:gd name="connsiteY11" fmla="*/ 81650 h 970272"/>
              <a:gd name="connsiteX12" fmla="*/ 397329 w 5472608"/>
              <a:gd name="connsiteY12" fmla="*/ 21077 h 970272"/>
              <a:gd name="connsiteX13" fmla="*/ 529320 w 5472608"/>
              <a:gd name="connsiteY13" fmla="*/ 0 h 970272"/>
              <a:gd name="connsiteX14" fmla="*/ 666224 w 5472608"/>
              <a:gd name="connsiteY14" fmla="*/ 20054 h 970272"/>
              <a:gd name="connsiteX15" fmla="*/ 743168 w 5472608"/>
              <a:gd name="connsiteY15" fmla="*/ 81650 h 970272"/>
              <a:gd name="connsiteX16" fmla="*/ 771203 w 5472608"/>
              <a:gd name="connsiteY16" fmla="*/ 174761 h 970272"/>
              <a:gd name="connsiteX17" fmla="*/ 739075 w 5472608"/>
              <a:gd name="connsiteY17" fmla="*/ 279536 h 970272"/>
              <a:gd name="connsiteX18" fmla="*/ 622226 w 5472608"/>
              <a:gd name="connsiteY18" fmla="*/ 389222 h 970272"/>
              <a:gd name="connsiteX19" fmla="*/ 554900 w 5472608"/>
              <a:gd name="connsiteY19" fmla="*/ 437926 h 970272"/>
              <a:gd name="connsiteX20" fmla="*/ 514996 w 5472608"/>
              <a:gd name="connsiteY20" fmla="*/ 474352 h 970272"/>
              <a:gd name="connsiteX21" fmla="*/ 775296 w 5472608"/>
              <a:gd name="connsiteY21" fmla="*/ 474352 h 970272"/>
              <a:gd name="connsiteX22" fmla="*/ 775296 w 5472608"/>
              <a:gd name="connsiteY22" fmla="*/ 610232 h 970272"/>
              <a:gd name="connsiteX23" fmla="*/ 5472608 w 5472608"/>
              <a:gd name="connsiteY23" fmla="*/ 610232 h 970272"/>
              <a:gd name="connsiteX24" fmla="*/ 5472608 w 5472608"/>
              <a:gd name="connsiteY24" fmla="*/ 970272 h 970272"/>
              <a:gd name="connsiteX0" fmla="*/ 0 w 5472608"/>
              <a:gd name="connsiteY0" fmla="*/ 610232 h 610232"/>
              <a:gd name="connsiteX1" fmla="*/ 275159 w 5472608"/>
              <a:gd name="connsiteY1" fmla="*/ 610232 h 610232"/>
              <a:gd name="connsiteX2" fmla="*/ 327342 w 5472608"/>
              <a:gd name="connsiteY2" fmla="*/ 470873 h 610232"/>
              <a:gd name="connsiteX3" fmla="*/ 490848 w 5472608"/>
              <a:gd name="connsiteY3" fmla="*/ 316780 h 610232"/>
              <a:gd name="connsiteX4" fmla="*/ 584573 w 5472608"/>
              <a:gd name="connsiteY4" fmla="*/ 234106 h 610232"/>
              <a:gd name="connsiteX5" fmla="*/ 605037 w 5472608"/>
              <a:gd name="connsiteY5" fmla="*/ 180491 h 610232"/>
              <a:gd name="connsiteX6" fmla="*/ 584778 w 5472608"/>
              <a:gd name="connsiteY6" fmla="*/ 133629 h 610232"/>
              <a:gd name="connsiteX7" fmla="*/ 533822 w 5472608"/>
              <a:gd name="connsiteY7" fmla="*/ 114188 h 610232"/>
              <a:gd name="connsiteX8" fmla="*/ 481640 w 5472608"/>
              <a:gd name="connsiteY8" fmla="*/ 134243 h 610232"/>
              <a:gd name="connsiteX9" fmla="*/ 454423 w 5472608"/>
              <a:gd name="connsiteY9" fmla="*/ 205048 h 610232"/>
              <a:gd name="connsiteX10" fmla="*/ 287438 w 5472608"/>
              <a:gd name="connsiteY10" fmla="*/ 191541 h 610232"/>
              <a:gd name="connsiteX11" fmla="*/ 323454 w 5472608"/>
              <a:gd name="connsiteY11" fmla="*/ 81650 h 610232"/>
              <a:gd name="connsiteX12" fmla="*/ 397329 w 5472608"/>
              <a:gd name="connsiteY12" fmla="*/ 21077 h 610232"/>
              <a:gd name="connsiteX13" fmla="*/ 529320 w 5472608"/>
              <a:gd name="connsiteY13" fmla="*/ 0 h 610232"/>
              <a:gd name="connsiteX14" fmla="*/ 666224 w 5472608"/>
              <a:gd name="connsiteY14" fmla="*/ 20054 h 610232"/>
              <a:gd name="connsiteX15" fmla="*/ 743168 w 5472608"/>
              <a:gd name="connsiteY15" fmla="*/ 81650 h 610232"/>
              <a:gd name="connsiteX16" fmla="*/ 771203 w 5472608"/>
              <a:gd name="connsiteY16" fmla="*/ 174761 h 610232"/>
              <a:gd name="connsiteX17" fmla="*/ 739075 w 5472608"/>
              <a:gd name="connsiteY17" fmla="*/ 279536 h 610232"/>
              <a:gd name="connsiteX18" fmla="*/ 622226 w 5472608"/>
              <a:gd name="connsiteY18" fmla="*/ 389222 h 610232"/>
              <a:gd name="connsiteX19" fmla="*/ 554900 w 5472608"/>
              <a:gd name="connsiteY19" fmla="*/ 437926 h 610232"/>
              <a:gd name="connsiteX20" fmla="*/ 514996 w 5472608"/>
              <a:gd name="connsiteY20" fmla="*/ 474352 h 610232"/>
              <a:gd name="connsiteX21" fmla="*/ 775296 w 5472608"/>
              <a:gd name="connsiteY21" fmla="*/ 474352 h 610232"/>
              <a:gd name="connsiteX22" fmla="*/ 775296 w 5472608"/>
              <a:gd name="connsiteY22" fmla="*/ 610232 h 610232"/>
              <a:gd name="connsiteX23" fmla="*/ 5472608 w 5472608"/>
              <a:gd name="connsiteY23" fmla="*/ 610232 h 61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2608" h="610232">
                <a:moveTo>
                  <a:pt x="0" y="610232"/>
                </a:moveTo>
                <a:lnTo>
                  <a:pt x="275159" y="610232"/>
                </a:lnTo>
                <a:cubicBezTo>
                  <a:pt x="280889" y="560846"/>
                  <a:pt x="298283" y="514393"/>
                  <a:pt x="327342" y="470873"/>
                </a:cubicBezTo>
                <a:cubicBezTo>
                  <a:pt x="356401" y="427353"/>
                  <a:pt x="410903" y="375989"/>
                  <a:pt x="490848" y="316780"/>
                </a:cubicBezTo>
                <a:cubicBezTo>
                  <a:pt x="539689" y="280491"/>
                  <a:pt x="570930" y="252933"/>
                  <a:pt x="584573" y="234106"/>
                </a:cubicBezTo>
                <a:cubicBezTo>
                  <a:pt x="598215" y="215280"/>
                  <a:pt x="605037" y="197408"/>
                  <a:pt x="605037" y="180491"/>
                </a:cubicBezTo>
                <a:cubicBezTo>
                  <a:pt x="605037" y="162210"/>
                  <a:pt x="598284" y="146589"/>
                  <a:pt x="584778" y="133629"/>
                </a:cubicBezTo>
                <a:cubicBezTo>
                  <a:pt x="571271" y="120668"/>
                  <a:pt x="554286" y="114188"/>
                  <a:pt x="533822" y="114188"/>
                </a:cubicBezTo>
                <a:cubicBezTo>
                  <a:pt x="512540" y="114188"/>
                  <a:pt x="495146" y="120873"/>
                  <a:pt x="481640" y="134243"/>
                </a:cubicBezTo>
                <a:cubicBezTo>
                  <a:pt x="468133" y="147612"/>
                  <a:pt x="459061" y="171214"/>
                  <a:pt x="454423" y="205048"/>
                </a:cubicBezTo>
                <a:lnTo>
                  <a:pt x="287438" y="191541"/>
                </a:lnTo>
                <a:cubicBezTo>
                  <a:pt x="293986" y="144611"/>
                  <a:pt x="305991" y="107981"/>
                  <a:pt x="323454" y="81650"/>
                </a:cubicBezTo>
                <a:cubicBezTo>
                  <a:pt x="340916" y="55320"/>
                  <a:pt x="365541" y="35129"/>
                  <a:pt x="397329" y="21077"/>
                </a:cubicBezTo>
                <a:cubicBezTo>
                  <a:pt x="429116" y="7026"/>
                  <a:pt x="473113" y="0"/>
                  <a:pt x="529320" y="0"/>
                </a:cubicBezTo>
                <a:cubicBezTo>
                  <a:pt x="587983" y="0"/>
                  <a:pt x="633618" y="6684"/>
                  <a:pt x="666224" y="20054"/>
                </a:cubicBezTo>
                <a:cubicBezTo>
                  <a:pt x="698829" y="33424"/>
                  <a:pt x="724478" y="53956"/>
                  <a:pt x="743168" y="81650"/>
                </a:cubicBezTo>
                <a:cubicBezTo>
                  <a:pt x="761858" y="109345"/>
                  <a:pt x="771203" y="140382"/>
                  <a:pt x="771203" y="174761"/>
                </a:cubicBezTo>
                <a:cubicBezTo>
                  <a:pt x="771203" y="211323"/>
                  <a:pt x="760494" y="246248"/>
                  <a:pt x="739075" y="279536"/>
                </a:cubicBezTo>
                <a:cubicBezTo>
                  <a:pt x="717656" y="312824"/>
                  <a:pt x="678707" y="349386"/>
                  <a:pt x="622226" y="389222"/>
                </a:cubicBezTo>
                <a:cubicBezTo>
                  <a:pt x="588666" y="412415"/>
                  <a:pt x="566224" y="428649"/>
                  <a:pt x="554900" y="437926"/>
                </a:cubicBezTo>
                <a:cubicBezTo>
                  <a:pt x="543577" y="447203"/>
                  <a:pt x="530275" y="459345"/>
                  <a:pt x="514996" y="474352"/>
                </a:cubicBezTo>
                <a:lnTo>
                  <a:pt x="775296" y="474352"/>
                </a:lnTo>
                <a:lnTo>
                  <a:pt x="775296" y="610232"/>
                </a:lnTo>
                <a:lnTo>
                  <a:pt x="5472608" y="610232"/>
                </a:lnTo>
              </a:path>
            </a:pathLst>
          </a:custGeom>
          <a:noFill/>
          <a:ln w="9525" cap="rnd">
            <a:solidFill>
              <a:schemeClr val="tx2"/>
            </a:solidFill>
          </a:ln>
          <a:effectLst/>
        </p:spPr>
        <p:txBody>
          <a:bodyPr rot="0" spcFirstLastPara="0" vertOverflow="overflow" horzOverflow="overflow" vert="horz" wrap="square" lIns="1044000" tIns="45720" rIns="91440" bIns="108000" numCol="1" spcCol="0" rtlCol="0" fromWordArt="0" anchor="b" anchorCtr="0" forceAA="0" compatLnSpc="1">
            <a:prstTxWarp prst="textNoShape">
              <a:avLst/>
            </a:prstTxWarp>
            <a:noAutofit/>
          </a:bodyPr>
          <a:lstStyle/>
          <a:p>
            <a:pPr algn="l">
              <a:lnSpc>
                <a:spcPct val="130000"/>
              </a:lnSpc>
              <a:spcAft>
                <a:spcPts val="600"/>
              </a:spcAft>
            </a:pPr>
            <a:endParaRPr kumimoji="1" lang="ja-JP" altLang="en-US" sz="2800" dirty="0">
              <a:solidFill>
                <a:schemeClr val="accent1"/>
              </a:solidFill>
              <a:latin typeface="Arial Black" panose="020B0A04020102020204" pitchFamily="34" charset="0"/>
            </a:endParaRPr>
          </a:p>
        </p:txBody>
      </p:sp>
      <p:sp>
        <p:nvSpPr>
          <p:cNvPr id="6" name="テキスト ボックス 5">
            <a:extLst>
              <a:ext uri="{FF2B5EF4-FFF2-40B4-BE49-F238E27FC236}">
                <a16:creationId xmlns:a16="http://schemas.microsoft.com/office/drawing/2014/main" id="{D066D3F7-088B-25D0-7CC4-558FFE77F8D2}"/>
              </a:ext>
            </a:extLst>
          </p:cNvPr>
          <p:cNvSpPr txBox="1"/>
          <p:nvPr/>
        </p:nvSpPr>
        <p:spPr>
          <a:xfrm>
            <a:off x="8400161" y="2692"/>
            <a:ext cx="580608" cy="461665"/>
          </a:xfrm>
          <a:prstGeom prst="rect">
            <a:avLst/>
          </a:prstGeom>
          <a:noFill/>
        </p:spPr>
        <p:txBody>
          <a:bodyPr wrap="none" rtlCol="0">
            <a:spAutoFit/>
          </a:bodyPr>
          <a:lstStyle/>
          <a:p>
            <a:r>
              <a:rPr kumimoji="1" lang="en-US" altLang="ja-JP" sz="2400" dirty="0">
                <a:solidFill>
                  <a:schemeClr val="bg1">
                    <a:lumMod val="75000"/>
                  </a:schemeClr>
                </a:solidFill>
              </a:rPr>
              <a:t>2</a:t>
            </a:r>
            <a:r>
              <a:rPr kumimoji="1" lang="en-US" altLang="ja-JP" sz="1400" dirty="0">
                <a:solidFill>
                  <a:schemeClr val="bg1">
                    <a:lumMod val="75000"/>
                  </a:schemeClr>
                </a:solidFill>
              </a:rPr>
              <a:t> / 7</a:t>
            </a:r>
            <a:endParaRPr kumimoji="1" lang="ja-JP" altLang="en-US" sz="1400">
              <a:solidFill>
                <a:schemeClr val="bg1">
                  <a:lumMod val="75000"/>
                </a:schemeClr>
              </a:solidFill>
            </a:endParaRPr>
          </a:p>
        </p:txBody>
      </p:sp>
      <p:cxnSp>
        <p:nvCxnSpPr>
          <p:cNvPr id="9" name="直線コネクタ 8">
            <a:extLst>
              <a:ext uri="{FF2B5EF4-FFF2-40B4-BE49-F238E27FC236}">
                <a16:creationId xmlns:a16="http://schemas.microsoft.com/office/drawing/2014/main" id="{5BB4291F-000A-3355-565C-C99D87D0764E}"/>
              </a:ext>
            </a:extLst>
          </p:cNvPr>
          <p:cNvCxnSpPr>
            <a:cxnSpLocks/>
          </p:cNvCxnSpPr>
          <p:nvPr/>
        </p:nvCxnSpPr>
        <p:spPr>
          <a:xfrm>
            <a:off x="2733260" y="355446"/>
            <a:ext cx="6266278"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29BA4BEB-C606-5F11-F983-6A9EE626D9A1}"/>
              </a:ext>
            </a:extLst>
          </p:cNvPr>
          <p:cNvSpPr txBox="1"/>
          <p:nvPr/>
        </p:nvSpPr>
        <p:spPr>
          <a:xfrm>
            <a:off x="563617" y="82667"/>
            <a:ext cx="1620957" cy="338554"/>
          </a:xfrm>
          <a:prstGeom prst="rect">
            <a:avLst/>
          </a:prstGeom>
          <a:noFill/>
        </p:spPr>
        <p:txBody>
          <a:bodyPr wrap="none" rtlCol="0">
            <a:spAutoFit/>
          </a:bodyPr>
          <a:lstStyle/>
          <a:p>
            <a:pPr>
              <a:tabLst>
                <a:tab pos="612775" algn="l"/>
              </a:tabLst>
            </a:pPr>
            <a:r>
              <a:rPr kumimoji="1" lang="ja-JP" altLang="en-US" sz="1600" b="1">
                <a:solidFill>
                  <a:schemeClr val="tx2"/>
                </a:solidFill>
                <a:effectLst/>
                <a:latin typeface="Yu Gothic" panose="020B0400000000000000" pitchFamily="34" charset="-128"/>
                <a:ea typeface="Yu Gothic" panose="020B0400000000000000" pitchFamily="34" charset="-128"/>
              </a:rPr>
              <a:t>既存の経営資源</a:t>
            </a:r>
          </a:p>
        </p:txBody>
      </p:sp>
      <p:sp>
        <p:nvSpPr>
          <p:cNvPr id="5" name="角丸四角形 4">
            <a:extLst>
              <a:ext uri="{FF2B5EF4-FFF2-40B4-BE49-F238E27FC236}">
                <a16:creationId xmlns:a16="http://schemas.microsoft.com/office/drawing/2014/main" id="{8CA1621A-592B-F441-C03D-2A98FF0CC014}"/>
              </a:ext>
            </a:extLst>
          </p:cNvPr>
          <p:cNvSpPr/>
          <p:nvPr/>
        </p:nvSpPr>
        <p:spPr>
          <a:xfrm>
            <a:off x="295275" y="525070"/>
            <a:ext cx="8553450" cy="2247790"/>
          </a:xfrm>
          <a:prstGeom prst="roundRect">
            <a:avLst>
              <a:gd name="adj" fmla="val 6434"/>
            </a:avLst>
          </a:prstGeom>
          <a:solidFill>
            <a:srgbClr val="E5F2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a:extLst>
              <a:ext uri="{FF2B5EF4-FFF2-40B4-BE49-F238E27FC236}">
                <a16:creationId xmlns:a16="http://schemas.microsoft.com/office/drawing/2014/main" id="{D189407C-3C1C-07E2-7B54-37DAC3465927}"/>
              </a:ext>
            </a:extLst>
          </p:cNvPr>
          <p:cNvSpPr/>
          <p:nvPr/>
        </p:nvSpPr>
        <p:spPr>
          <a:xfrm>
            <a:off x="295274" y="2588413"/>
            <a:ext cx="2747799" cy="2358991"/>
          </a:xfrm>
          <a:custGeom>
            <a:avLst/>
            <a:gdLst>
              <a:gd name="connsiteX0" fmla="*/ 1373900 w 2747799"/>
              <a:gd name="connsiteY0" fmla="*/ 0 h 2440784"/>
              <a:gd name="connsiteX1" fmla="*/ 1550112 w 2747799"/>
              <a:gd name="connsiteY1" fmla="*/ 303815 h 2440784"/>
              <a:gd name="connsiteX2" fmla="*/ 2747799 w 2747799"/>
              <a:gd name="connsiteY2" fmla="*/ 303815 h 2440784"/>
              <a:gd name="connsiteX3" fmla="*/ 2747799 w 2747799"/>
              <a:gd name="connsiteY3" fmla="*/ 2440784 h 2440784"/>
              <a:gd name="connsiteX4" fmla="*/ 0 w 2747799"/>
              <a:gd name="connsiteY4" fmla="*/ 2440784 h 2440784"/>
              <a:gd name="connsiteX5" fmla="*/ 0 w 2747799"/>
              <a:gd name="connsiteY5" fmla="*/ 303815 h 2440784"/>
              <a:gd name="connsiteX6" fmla="*/ 1197687 w 2747799"/>
              <a:gd name="connsiteY6" fmla="*/ 303815 h 24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799" h="2440784">
                <a:moveTo>
                  <a:pt x="1373900" y="0"/>
                </a:moveTo>
                <a:lnTo>
                  <a:pt x="1550112" y="303815"/>
                </a:lnTo>
                <a:lnTo>
                  <a:pt x="2747799" y="303815"/>
                </a:lnTo>
                <a:lnTo>
                  <a:pt x="2747799" y="2440784"/>
                </a:lnTo>
                <a:lnTo>
                  <a:pt x="0" y="2440784"/>
                </a:lnTo>
                <a:lnTo>
                  <a:pt x="0" y="303815"/>
                </a:lnTo>
                <a:lnTo>
                  <a:pt x="1197687" y="303815"/>
                </a:lnTo>
                <a:close/>
              </a:path>
            </a:pathLst>
          </a:cu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10">
            <a:extLst>
              <a:ext uri="{FF2B5EF4-FFF2-40B4-BE49-F238E27FC236}">
                <a16:creationId xmlns:a16="http://schemas.microsoft.com/office/drawing/2014/main" id="{9B65814A-C52A-C5E1-6F02-67F83F39E0FE}"/>
              </a:ext>
            </a:extLst>
          </p:cNvPr>
          <p:cNvSpPr/>
          <p:nvPr/>
        </p:nvSpPr>
        <p:spPr>
          <a:xfrm>
            <a:off x="3198099" y="2588413"/>
            <a:ext cx="2747799" cy="2358991"/>
          </a:xfrm>
          <a:custGeom>
            <a:avLst/>
            <a:gdLst>
              <a:gd name="connsiteX0" fmla="*/ 1373900 w 2747799"/>
              <a:gd name="connsiteY0" fmla="*/ 0 h 2440784"/>
              <a:gd name="connsiteX1" fmla="*/ 1550112 w 2747799"/>
              <a:gd name="connsiteY1" fmla="*/ 303815 h 2440784"/>
              <a:gd name="connsiteX2" fmla="*/ 2747799 w 2747799"/>
              <a:gd name="connsiteY2" fmla="*/ 303815 h 2440784"/>
              <a:gd name="connsiteX3" fmla="*/ 2747799 w 2747799"/>
              <a:gd name="connsiteY3" fmla="*/ 2440784 h 2440784"/>
              <a:gd name="connsiteX4" fmla="*/ 0 w 2747799"/>
              <a:gd name="connsiteY4" fmla="*/ 2440784 h 2440784"/>
              <a:gd name="connsiteX5" fmla="*/ 0 w 2747799"/>
              <a:gd name="connsiteY5" fmla="*/ 303815 h 2440784"/>
              <a:gd name="connsiteX6" fmla="*/ 1197687 w 2747799"/>
              <a:gd name="connsiteY6" fmla="*/ 303815 h 24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799" h="2440784">
                <a:moveTo>
                  <a:pt x="1373900" y="0"/>
                </a:moveTo>
                <a:lnTo>
                  <a:pt x="1550112" y="303815"/>
                </a:lnTo>
                <a:lnTo>
                  <a:pt x="2747799" y="303815"/>
                </a:lnTo>
                <a:lnTo>
                  <a:pt x="2747799" y="2440784"/>
                </a:lnTo>
                <a:lnTo>
                  <a:pt x="0" y="2440784"/>
                </a:lnTo>
                <a:lnTo>
                  <a:pt x="0" y="303815"/>
                </a:lnTo>
                <a:lnTo>
                  <a:pt x="1197687" y="303815"/>
                </a:lnTo>
                <a:close/>
              </a:path>
            </a:pathLst>
          </a:cu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フリーフォーム 16">
            <a:extLst>
              <a:ext uri="{FF2B5EF4-FFF2-40B4-BE49-F238E27FC236}">
                <a16:creationId xmlns:a16="http://schemas.microsoft.com/office/drawing/2014/main" id="{3936656C-DEA9-5CAE-694B-0C0822C79B2D}"/>
              </a:ext>
            </a:extLst>
          </p:cNvPr>
          <p:cNvSpPr/>
          <p:nvPr/>
        </p:nvSpPr>
        <p:spPr>
          <a:xfrm>
            <a:off x="6104126" y="2581241"/>
            <a:ext cx="2747799" cy="2358991"/>
          </a:xfrm>
          <a:custGeom>
            <a:avLst/>
            <a:gdLst>
              <a:gd name="connsiteX0" fmla="*/ 1373900 w 2747799"/>
              <a:gd name="connsiteY0" fmla="*/ 0 h 2440784"/>
              <a:gd name="connsiteX1" fmla="*/ 1550112 w 2747799"/>
              <a:gd name="connsiteY1" fmla="*/ 303815 h 2440784"/>
              <a:gd name="connsiteX2" fmla="*/ 2747799 w 2747799"/>
              <a:gd name="connsiteY2" fmla="*/ 303815 h 2440784"/>
              <a:gd name="connsiteX3" fmla="*/ 2747799 w 2747799"/>
              <a:gd name="connsiteY3" fmla="*/ 2440784 h 2440784"/>
              <a:gd name="connsiteX4" fmla="*/ 0 w 2747799"/>
              <a:gd name="connsiteY4" fmla="*/ 2440784 h 2440784"/>
              <a:gd name="connsiteX5" fmla="*/ 0 w 2747799"/>
              <a:gd name="connsiteY5" fmla="*/ 303815 h 2440784"/>
              <a:gd name="connsiteX6" fmla="*/ 1197687 w 2747799"/>
              <a:gd name="connsiteY6" fmla="*/ 303815 h 244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799" h="2440784">
                <a:moveTo>
                  <a:pt x="1373900" y="0"/>
                </a:moveTo>
                <a:lnTo>
                  <a:pt x="1550112" y="303815"/>
                </a:lnTo>
                <a:lnTo>
                  <a:pt x="2747799" y="303815"/>
                </a:lnTo>
                <a:lnTo>
                  <a:pt x="2747799" y="2440784"/>
                </a:lnTo>
                <a:lnTo>
                  <a:pt x="0" y="2440784"/>
                </a:lnTo>
                <a:lnTo>
                  <a:pt x="0" y="303815"/>
                </a:lnTo>
                <a:lnTo>
                  <a:pt x="1197687" y="303815"/>
                </a:lnTo>
                <a:close/>
              </a:path>
            </a:pathLst>
          </a:cu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2" name="テキスト ボックス 21">
            <a:extLst>
              <a:ext uri="{FF2B5EF4-FFF2-40B4-BE49-F238E27FC236}">
                <a16:creationId xmlns:a16="http://schemas.microsoft.com/office/drawing/2014/main" id="{39F44133-B3FD-DF95-3794-7F3E17DCF298}"/>
              </a:ext>
            </a:extLst>
          </p:cNvPr>
          <p:cNvSpPr txBox="1"/>
          <p:nvPr/>
        </p:nvSpPr>
        <p:spPr>
          <a:xfrm>
            <a:off x="549275" y="865341"/>
            <a:ext cx="4107535" cy="1754326"/>
          </a:xfrm>
          <a:prstGeom prst="rect">
            <a:avLst/>
          </a:prstGeom>
          <a:noFill/>
        </p:spPr>
        <p:txBody>
          <a:bodyPr wrap="none" rtlCol="0">
            <a:spAutoFit/>
          </a:bodyPr>
          <a:lstStyle/>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社名：</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 □ □ □ □</a:t>
            </a:r>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創業：</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XXXX</a:t>
            </a: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年</a:t>
            </a:r>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従業員数：</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XX</a:t>
            </a: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名</a:t>
            </a:r>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年商：</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XX</a:t>
            </a: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円</a:t>
            </a:r>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所在地：</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県</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市</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a:t>
            </a: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町</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XX-XX-XX</a:t>
            </a:r>
          </a:p>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業種：</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a:t>
            </a: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△△△△業</a:t>
            </a:r>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業務内容：</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XXXXXXXXXXXXXXXXXXXXXXXXXXXXXXX</a:t>
            </a:r>
          </a:p>
          <a:p>
            <a:pPr>
              <a:tabLst>
                <a:tab pos="928688" algn="l"/>
              </a:tabLst>
            </a:pP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XXXXXXXXXXXXXXXXXXXXXX</a:t>
            </a:r>
          </a:p>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創業者の想い：</a:t>
            </a: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XXXXXXXXXXXXXXXXXXXXXXXXXXXXXXXXXXXXXX</a:t>
            </a:r>
          </a:p>
          <a:p>
            <a:pPr>
              <a:tabLst>
                <a:tab pos="928688" algn="l"/>
              </a:tabLst>
            </a:pPr>
            <a:r>
              <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rPr>
              <a:t>	XXXXXXXXXXXXXXXXXXXXXXXXXXXXXX</a:t>
            </a:r>
          </a:p>
          <a:p>
            <a:pPr>
              <a:tabLst>
                <a:tab pos="928688" algn="l"/>
              </a:tabLst>
            </a:pPr>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a:p>
            <a:pPr>
              <a:tabLst>
                <a:tab pos="928688" algn="l"/>
              </a:tabLst>
            </a:pPr>
            <a:r>
              <a:rPr kumimoji="1" lang="ja-JP" altLang="en-US" sz="900" b="1">
                <a:solidFill>
                  <a:schemeClr val="tx1">
                    <a:lumMod val="75000"/>
                    <a:lumOff val="25000"/>
                  </a:schemeClr>
                </a:solidFill>
                <a:latin typeface="Yu Gothic" panose="020B0400000000000000" pitchFamily="34" charset="-128"/>
                <a:ea typeface="Yu Gothic" panose="020B0400000000000000" pitchFamily="34" charset="-128"/>
              </a:rPr>
              <a:t>など、引き継ぐ予定の会社はどのような会社か</a:t>
            </a:r>
            <a:endParaRPr kumimoji="1" lang="en-US" altLang="ja-JP" sz="9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CAE09CAD-4483-F035-D042-5F06B17003C6}"/>
              </a:ext>
            </a:extLst>
          </p:cNvPr>
          <p:cNvSpPr txBox="1"/>
          <p:nvPr/>
        </p:nvSpPr>
        <p:spPr>
          <a:xfrm>
            <a:off x="313175" y="3332556"/>
            <a:ext cx="2707646" cy="1554272"/>
          </a:xfrm>
          <a:prstGeom prst="rect">
            <a:avLst/>
          </a:prstGeom>
          <a:noFill/>
        </p:spPr>
        <p:txBody>
          <a:bodyPr wrap="square" rtlCol="0">
            <a:spAutoFit/>
          </a:bodyPr>
          <a:lstStyle/>
          <a:p>
            <a:pPr>
              <a:tabLst>
                <a:tab pos="612775" algn="l"/>
              </a:tabLst>
            </a:pPr>
            <a:r>
              <a:rPr kumimoji="1" lang="en-US" altLang="ja-JP" sz="900" b="1" dirty="0">
                <a:solidFill>
                  <a:schemeClr val="tx2"/>
                </a:solidFill>
                <a:latin typeface="Yu Gothic" panose="020B0400000000000000" pitchFamily="34" charset="-128"/>
                <a:ea typeface="Yu Gothic" panose="020B0400000000000000" pitchFamily="34" charset="-128"/>
              </a:rPr>
              <a:t>●</a:t>
            </a:r>
            <a:r>
              <a:rPr kumimoji="1" lang="ja-JP" altLang="en-US" sz="900" b="1" dirty="0">
                <a:latin typeface="Yu Gothic" panose="020B0400000000000000" pitchFamily="34" charset="-128"/>
                <a:ea typeface="Yu Gothic" panose="020B0400000000000000" pitchFamily="34" charset="-128"/>
              </a:rPr>
              <a:t>会社の経営理念は何か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dirty="0">
                <a:latin typeface="Yu Gothic" panose="020B0400000000000000" pitchFamily="34" charset="-128"/>
                <a:ea typeface="Yu Gothic" panose="020B0400000000000000" pitchFamily="34" charset="-128"/>
              </a:rPr>
              <a:t>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会社の経営理念はは何か</a:t>
            </a:r>
            <a:endParaRPr kumimoji="1" lang="en-US" altLang="ja-JP" sz="700" dirty="0">
              <a:latin typeface="Yu Gothic" panose="020B0400000000000000" pitchFamily="34" charset="-128"/>
              <a:ea typeface="Yu Gothic" panose="020B0400000000000000" pitchFamily="34" charset="-128"/>
            </a:endParaRPr>
          </a:p>
          <a:p>
            <a:pPr>
              <a:tabLst>
                <a:tab pos="612775" algn="l"/>
              </a:tabLst>
            </a:pPr>
            <a:endParaRPr kumimoji="1" lang="en-US" altLang="ja-JP" sz="900" dirty="0">
              <a:latin typeface="Yu Gothic" panose="020B0400000000000000" pitchFamily="34" charset="-128"/>
              <a:ea typeface="Yu Gothic" panose="020B0400000000000000" pitchFamily="34" charset="-128"/>
            </a:endParaRPr>
          </a:p>
        </p:txBody>
      </p:sp>
      <p:sp>
        <p:nvSpPr>
          <p:cNvPr id="46" name="テキスト ボックス 45">
            <a:extLst>
              <a:ext uri="{FF2B5EF4-FFF2-40B4-BE49-F238E27FC236}">
                <a16:creationId xmlns:a16="http://schemas.microsoft.com/office/drawing/2014/main" id="{4FEBD284-387B-F1E9-10FD-7A454234467C}"/>
              </a:ext>
            </a:extLst>
          </p:cNvPr>
          <p:cNvSpPr txBox="1"/>
          <p:nvPr/>
        </p:nvSpPr>
        <p:spPr>
          <a:xfrm>
            <a:off x="562442" y="604869"/>
            <a:ext cx="800219" cy="276999"/>
          </a:xfrm>
          <a:prstGeom prst="rect">
            <a:avLst/>
          </a:prstGeom>
          <a:noFill/>
        </p:spPr>
        <p:txBody>
          <a:bodyPr wrap="non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会社概要</a:t>
            </a:r>
          </a:p>
        </p:txBody>
      </p:sp>
      <p:sp>
        <p:nvSpPr>
          <p:cNvPr id="49" name="テキスト ボックス 48">
            <a:extLst>
              <a:ext uri="{FF2B5EF4-FFF2-40B4-BE49-F238E27FC236}">
                <a16:creationId xmlns:a16="http://schemas.microsoft.com/office/drawing/2014/main" id="{4715162B-58E9-E39E-D9D1-9585A7F766B0}"/>
              </a:ext>
            </a:extLst>
          </p:cNvPr>
          <p:cNvSpPr txBox="1"/>
          <p:nvPr/>
        </p:nvSpPr>
        <p:spPr>
          <a:xfrm>
            <a:off x="3228648" y="3324406"/>
            <a:ext cx="2707646" cy="1415772"/>
          </a:xfrm>
          <a:prstGeom prst="rect">
            <a:avLst/>
          </a:prstGeom>
          <a:noFill/>
        </p:spPr>
        <p:txBody>
          <a:bodyPr wrap="square" rtlCol="0">
            <a:spAutoFit/>
          </a:bodyPr>
          <a:lstStyle/>
          <a:p>
            <a:pPr>
              <a:tabLst>
                <a:tab pos="612775" algn="l"/>
              </a:tabLst>
            </a:pPr>
            <a:r>
              <a:rPr kumimoji="1" lang="en-US" altLang="ja-JP" sz="900" b="1" dirty="0">
                <a:solidFill>
                  <a:schemeClr val="tx2"/>
                </a:solidFill>
                <a:latin typeface="Yu Gothic" panose="020B0400000000000000" pitchFamily="34" charset="-128"/>
                <a:ea typeface="Yu Gothic" panose="020B0400000000000000" pitchFamily="34" charset="-128"/>
              </a:rPr>
              <a:t>●</a:t>
            </a:r>
            <a:r>
              <a:rPr kumimoji="1" lang="ja-JP" altLang="en-US" sz="900" b="1" dirty="0">
                <a:latin typeface="Yu Gothic" panose="020B0400000000000000" pitchFamily="34" charset="-128"/>
                <a:ea typeface="Yu Gothic" panose="020B0400000000000000" pitchFamily="34" charset="-128"/>
              </a:rPr>
              <a:t>会社の強みとなる有形・無形の経営資源は何か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dirty="0">
                <a:latin typeface="Yu Gothic" panose="020B0400000000000000" pitchFamily="34" charset="-128"/>
                <a:ea typeface="Yu Gothic" panose="020B0400000000000000" pitchFamily="34" charset="-128"/>
              </a:rPr>
              <a:t>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アイデアとの親和性が高いものを記載提案するビジネス</a:t>
            </a:r>
            <a:endParaRPr kumimoji="1" lang="en-US" altLang="ja-JP" sz="700" dirty="0">
              <a:latin typeface="Yu Gothic" panose="020B0400000000000000" pitchFamily="34" charset="-128"/>
              <a:ea typeface="Yu Gothic" panose="020B0400000000000000" pitchFamily="34" charset="-128"/>
            </a:endParaRPr>
          </a:p>
        </p:txBody>
      </p:sp>
      <p:sp>
        <p:nvSpPr>
          <p:cNvPr id="54" name="テキスト ボックス 53">
            <a:extLst>
              <a:ext uri="{FF2B5EF4-FFF2-40B4-BE49-F238E27FC236}">
                <a16:creationId xmlns:a16="http://schemas.microsoft.com/office/drawing/2014/main" id="{F5EDD4E9-DD1F-A11F-582C-51460388A227}"/>
              </a:ext>
            </a:extLst>
          </p:cNvPr>
          <p:cNvSpPr txBox="1"/>
          <p:nvPr/>
        </p:nvSpPr>
        <p:spPr>
          <a:xfrm>
            <a:off x="6119974" y="3324406"/>
            <a:ext cx="2707646" cy="1046440"/>
          </a:xfrm>
          <a:prstGeom prst="rect">
            <a:avLst/>
          </a:prstGeom>
          <a:noFill/>
        </p:spPr>
        <p:txBody>
          <a:bodyPr wrap="square" rtlCol="0">
            <a:spAutoFit/>
          </a:bodyPr>
          <a:lstStyle/>
          <a:p>
            <a:pPr>
              <a:tabLst>
                <a:tab pos="612775" algn="l"/>
              </a:tabLst>
            </a:pPr>
            <a:r>
              <a:rPr kumimoji="1" lang="en-US" altLang="ja-JP" sz="900" b="1" dirty="0">
                <a:solidFill>
                  <a:schemeClr val="tx2"/>
                </a:solidFill>
                <a:latin typeface="Yu Gothic" panose="020B0400000000000000" pitchFamily="34" charset="-128"/>
                <a:ea typeface="Yu Gothic" panose="020B0400000000000000" pitchFamily="34" charset="-128"/>
              </a:rPr>
              <a:t>●</a:t>
            </a:r>
            <a:r>
              <a:rPr kumimoji="1" lang="ja-JP" altLang="en-US" sz="900" b="1" dirty="0">
                <a:latin typeface="Yu Gothic" panose="020B0400000000000000" pitchFamily="34" charset="-128"/>
                <a:ea typeface="Yu Gothic" panose="020B0400000000000000" pitchFamily="34" charset="-128"/>
              </a:rPr>
              <a:t>家業で抱えている課題は何か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dirty="0">
                <a:latin typeface="Yu Gothic" panose="020B0400000000000000" pitchFamily="34" charset="-128"/>
                <a:ea typeface="Yu Gothic" panose="020B0400000000000000" pitchFamily="34" charset="-128"/>
              </a:rPr>
              <a:t>家業で抱えている課題は何か家業で抱えている課題は何か家業で抱えている課題は何か家業で抱えている課題は何か</a:t>
            </a:r>
            <a:endParaRPr kumimoji="1" lang="en-US" altLang="ja-JP" sz="700" dirty="0">
              <a:latin typeface="Yu Gothic" panose="020B0400000000000000" pitchFamily="34" charset="-128"/>
              <a:ea typeface="Yu Gothic" panose="020B0400000000000000" pitchFamily="34" charset="-128"/>
            </a:endParaRPr>
          </a:p>
          <a:p>
            <a:pPr>
              <a:tabLst>
                <a:tab pos="612775" algn="l"/>
              </a:tabLst>
            </a:pPr>
            <a:endParaRPr kumimoji="1" lang="en-US" altLang="ja-JP" sz="900" dirty="0">
              <a:latin typeface="Yu Gothic" panose="020B0400000000000000" pitchFamily="34" charset="-128"/>
              <a:ea typeface="Yu Gothic" panose="020B0400000000000000" pitchFamily="34" charset="-128"/>
            </a:endParaRPr>
          </a:p>
          <a:p>
            <a:pPr>
              <a:tabLst>
                <a:tab pos="612775" algn="l"/>
              </a:tabLst>
            </a:pPr>
            <a:r>
              <a:rPr kumimoji="1" lang="en-US" altLang="ja-JP" sz="900" b="1" dirty="0">
                <a:solidFill>
                  <a:schemeClr val="tx2"/>
                </a:solidFill>
                <a:latin typeface="Yu Gothic" panose="020B0400000000000000" pitchFamily="34" charset="-128"/>
                <a:ea typeface="Yu Gothic" panose="020B0400000000000000" pitchFamily="34" charset="-128"/>
              </a:rPr>
              <a:t>●</a:t>
            </a:r>
            <a:r>
              <a:rPr kumimoji="1" lang="ja-JP" altLang="en-US" sz="900" b="1" dirty="0">
                <a:latin typeface="Yu Gothic" panose="020B0400000000000000" pitchFamily="34" charset="-128"/>
                <a:ea typeface="Yu Gothic" panose="020B0400000000000000" pitchFamily="34" charset="-128"/>
              </a:rPr>
              <a:t>家業で抱えている課題は何か</a:t>
            </a:r>
            <a:endParaRPr kumimoji="1" lang="en-US" altLang="ja-JP" sz="900" b="1" dirty="0">
              <a:latin typeface="Yu Gothic" panose="020B0400000000000000" pitchFamily="34" charset="-128"/>
              <a:ea typeface="Yu Gothic" panose="020B0400000000000000" pitchFamily="34" charset="-128"/>
            </a:endParaRPr>
          </a:p>
          <a:p>
            <a:pPr>
              <a:tabLst>
                <a:tab pos="612775" algn="l"/>
              </a:tabLst>
            </a:pPr>
            <a:r>
              <a:rPr kumimoji="1" lang="ja-JP" altLang="en-US" sz="700" dirty="0">
                <a:latin typeface="Yu Gothic" panose="020B0400000000000000" pitchFamily="34" charset="-128"/>
                <a:ea typeface="Yu Gothic" panose="020B0400000000000000" pitchFamily="34" charset="-128"/>
              </a:rPr>
              <a:t>家業で抱えている課題は何か家業で抱えている課題は何か家業で抱えている課題は何か家業で抱えている課題は何か家業で抱えている課題は何か</a:t>
            </a:r>
          </a:p>
        </p:txBody>
      </p:sp>
      <p:grpSp>
        <p:nvGrpSpPr>
          <p:cNvPr id="2" name="グループ化 1">
            <a:extLst>
              <a:ext uri="{FF2B5EF4-FFF2-40B4-BE49-F238E27FC236}">
                <a16:creationId xmlns:a16="http://schemas.microsoft.com/office/drawing/2014/main" id="{ED0D35A9-B75C-1656-E125-1E03262A7F7B}"/>
              </a:ext>
            </a:extLst>
          </p:cNvPr>
          <p:cNvGrpSpPr/>
          <p:nvPr/>
        </p:nvGrpSpPr>
        <p:grpSpPr>
          <a:xfrm>
            <a:off x="5772150" y="654626"/>
            <a:ext cx="2867025" cy="1769128"/>
            <a:chOff x="5772150" y="654626"/>
            <a:chExt cx="2867025" cy="1769128"/>
          </a:xfrm>
        </p:grpSpPr>
        <p:grpSp>
          <p:nvGrpSpPr>
            <p:cNvPr id="24" name="グループ化 23">
              <a:extLst>
                <a:ext uri="{FF2B5EF4-FFF2-40B4-BE49-F238E27FC236}">
                  <a16:creationId xmlns:a16="http://schemas.microsoft.com/office/drawing/2014/main" id="{E62F7AC5-2CF3-BDA0-A7C6-24CC2C3BFB0B}"/>
                </a:ext>
              </a:extLst>
            </p:cNvPr>
            <p:cNvGrpSpPr/>
            <p:nvPr/>
          </p:nvGrpSpPr>
          <p:grpSpPr>
            <a:xfrm>
              <a:off x="5772150" y="654626"/>
              <a:ext cx="2867025" cy="1769128"/>
              <a:chOff x="5772150" y="654626"/>
              <a:chExt cx="2867025" cy="1769128"/>
            </a:xfrm>
          </p:grpSpPr>
          <p:sp>
            <p:nvSpPr>
              <p:cNvPr id="25" name="正方形/長方形 24">
                <a:extLst>
                  <a:ext uri="{FF2B5EF4-FFF2-40B4-BE49-F238E27FC236}">
                    <a16:creationId xmlns:a16="http://schemas.microsoft.com/office/drawing/2014/main" id="{A06D0810-4DDF-CECA-A3C2-AFCA3E3ECDB3}"/>
                  </a:ext>
                </a:extLst>
              </p:cNvPr>
              <p:cNvSpPr/>
              <p:nvPr/>
            </p:nvSpPr>
            <p:spPr>
              <a:xfrm>
                <a:off x="5776912" y="654626"/>
                <a:ext cx="2857500" cy="1769128"/>
              </a:xfrm>
              <a:prstGeom prst="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ロゴ&#10;&#10;中程度の精度で自動的に生成された説明">
                <a:extLst>
                  <a:ext uri="{FF2B5EF4-FFF2-40B4-BE49-F238E27FC236}">
                    <a16:creationId xmlns:a16="http://schemas.microsoft.com/office/drawing/2014/main" id="{9154E825-2576-23B2-1254-AE1123449AB8}"/>
                  </a:ext>
                </a:extLst>
              </p:cNvPr>
              <p:cNvPicPr>
                <a:picLocks noChangeAspect="1"/>
              </p:cNvPicPr>
              <p:nvPr/>
            </p:nvPicPr>
            <p:blipFill>
              <a:blip r:embed="rId2"/>
              <a:stretch>
                <a:fillRect/>
              </a:stretch>
            </p:blipFill>
            <p:spPr>
              <a:xfrm flipH="1">
                <a:off x="6409150" y="719463"/>
                <a:ext cx="1593025" cy="1615383"/>
              </a:xfrm>
              <a:prstGeom prst="rect">
                <a:avLst/>
              </a:prstGeom>
            </p:spPr>
          </p:pic>
          <p:cxnSp>
            <p:nvCxnSpPr>
              <p:cNvPr id="28" name="直線コネクタ 27">
                <a:extLst>
                  <a:ext uri="{FF2B5EF4-FFF2-40B4-BE49-F238E27FC236}">
                    <a16:creationId xmlns:a16="http://schemas.microsoft.com/office/drawing/2014/main" id="{5F35027B-141C-1B87-20E6-0907E0142900}"/>
                  </a:ext>
                </a:extLst>
              </p:cNvPr>
              <p:cNvCxnSpPr>
                <a:cxnSpLocks/>
              </p:cNvCxnSpPr>
              <p:nvPr/>
            </p:nvCxnSpPr>
            <p:spPr>
              <a:xfrm flipH="1">
                <a:off x="5772150" y="657225"/>
                <a:ext cx="2867025" cy="176652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
          <p:nvSpPr>
            <p:cNvPr id="55" name="テキスト ボックス 54">
              <a:extLst>
                <a:ext uri="{FF2B5EF4-FFF2-40B4-BE49-F238E27FC236}">
                  <a16:creationId xmlns:a16="http://schemas.microsoft.com/office/drawing/2014/main" id="{6CD5D40D-30EA-DAF9-7B86-3A1F5B792895}"/>
                </a:ext>
              </a:extLst>
            </p:cNvPr>
            <p:cNvSpPr txBox="1"/>
            <p:nvPr/>
          </p:nvSpPr>
          <p:spPr>
            <a:xfrm>
              <a:off x="6308309" y="1291546"/>
              <a:ext cx="1980029" cy="523220"/>
            </a:xfrm>
            <a:prstGeom prst="rect">
              <a:avLst/>
            </a:prstGeom>
            <a:solidFill>
              <a:schemeClr val="bg1">
                <a:alpha val="90000"/>
              </a:schemeClr>
            </a:solidFill>
          </p:spPr>
          <p:txBody>
            <a:bodyPr wrap="none" rtlCol="0">
              <a:spAutoFit/>
            </a:bodyPr>
            <a:lstStyle/>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会社や商材イメージの</a:t>
              </a:r>
              <a:endParaRPr kumimoji="1" lang="en-US" altLang="ja-JP" sz="1400" b="1" dirty="0">
                <a:solidFill>
                  <a:schemeClr val="tx1">
                    <a:lumMod val="50000"/>
                    <a:lumOff val="50000"/>
                  </a:schemeClr>
                </a:solidFill>
                <a:latin typeface="Yu Gothic" panose="020B0400000000000000" pitchFamily="34" charset="-128"/>
                <a:ea typeface="Yu Gothic" panose="020B0400000000000000" pitchFamily="34" charset="-128"/>
              </a:endParaRPr>
            </a:p>
            <a:p>
              <a:pPr algn="ctr">
                <a:tabLst>
                  <a:tab pos="612775" algn="l"/>
                </a:tabLst>
              </a:pPr>
              <a:r>
                <a:rPr kumimoji="1" lang="ja-JP" altLang="en-US" sz="1400" b="1" dirty="0">
                  <a:solidFill>
                    <a:schemeClr val="tx1">
                      <a:lumMod val="50000"/>
                      <a:lumOff val="50000"/>
                    </a:schemeClr>
                  </a:solidFill>
                  <a:latin typeface="Yu Gothic" panose="020B0400000000000000" pitchFamily="34" charset="-128"/>
                  <a:ea typeface="Yu Gothic" panose="020B0400000000000000" pitchFamily="34" charset="-128"/>
                </a:rPr>
                <a:t>写真など</a:t>
              </a:r>
            </a:p>
          </p:txBody>
        </p:sp>
      </p:grpSp>
      <p:grpSp>
        <p:nvGrpSpPr>
          <p:cNvPr id="56" name="グループ化 55">
            <a:extLst>
              <a:ext uri="{FF2B5EF4-FFF2-40B4-BE49-F238E27FC236}">
                <a16:creationId xmlns:a16="http://schemas.microsoft.com/office/drawing/2014/main" id="{333481A0-DDCC-F714-B956-C2C9504BB9D5}"/>
              </a:ext>
            </a:extLst>
          </p:cNvPr>
          <p:cNvGrpSpPr/>
          <p:nvPr/>
        </p:nvGrpSpPr>
        <p:grpSpPr>
          <a:xfrm>
            <a:off x="380539" y="622975"/>
            <a:ext cx="239046" cy="236098"/>
            <a:chOff x="333502" y="3845482"/>
            <a:chExt cx="464885" cy="459151"/>
          </a:xfrm>
        </p:grpSpPr>
        <p:sp>
          <p:nvSpPr>
            <p:cNvPr id="57" name="円/楕円 56">
              <a:extLst>
                <a:ext uri="{FF2B5EF4-FFF2-40B4-BE49-F238E27FC236}">
                  <a16:creationId xmlns:a16="http://schemas.microsoft.com/office/drawing/2014/main" id="{D26F272C-6337-B95C-FC94-F308405D5541}"/>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58" name="円/楕円 57">
              <a:extLst>
                <a:ext uri="{FF2B5EF4-FFF2-40B4-BE49-F238E27FC236}">
                  <a16:creationId xmlns:a16="http://schemas.microsoft.com/office/drawing/2014/main" id="{2DD7D57B-DD86-4779-5280-8EF576A4F7E9}"/>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59" name="テキスト ボックス 58">
            <a:extLst>
              <a:ext uri="{FF2B5EF4-FFF2-40B4-BE49-F238E27FC236}">
                <a16:creationId xmlns:a16="http://schemas.microsoft.com/office/drawing/2014/main" id="{9E78B5EA-518D-0E29-C72A-190E6D04FF5C}"/>
              </a:ext>
            </a:extLst>
          </p:cNvPr>
          <p:cNvSpPr txBox="1"/>
          <p:nvPr/>
        </p:nvSpPr>
        <p:spPr>
          <a:xfrm>
            <a:off x="562442" y="2942483"/>
            <a:ext cx="1261884" cy="276999"/>
          </a:xfrm>
          <a:prstGeom prst="rect">
            <a:avLst/>
          </a:prstGeom>
          <a:noFill/>
        </p:spPr>
        <p:txBody>
          <a:bodyPr wrap="non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会社の経営理念</a:t>
            </a:r>
          </a:p>
        </p:txBody>
      </p:sp>
      <p:grpSp>
        <p:nvGrpSpPr>
          <p:cNvPr id="60" name="グループ化 59">
            <a:extLst>
              <a:ext uri="{FF2B5EF4-FFF2-40B4-BE49-F238E27FC236}">
                <a16:creationId xmlns:a16="http://schemas.microsoft.com/office/drawing/2014/main" id="{9DEB1274-3DB8-953A-5476-5D285350919C}"/>
              </a:ext>
            </a:extLst>
          </p:cNvPr>
          <p:cNvGrpSpPr/>
          <p:nvPr/>
        </p:nvGrpSpPr>
        <p:grpSpPr>
          <a:xfrm>
            <a:off x="380539" y="2960589"/>
            <a:ext cx="239046" cy="236098"/>
            <a:chOff x="333502" y="3845482"/>
            <a:chExt cx="464885" cy="459151"/>
          </a:xfrm>
        </p:grpSpPr>
        <p:sp>
          <p:nvSpPr>
            <p:cNvPr id="61" name="円/楕円 60">
              <a:extLst>
                <a:ext uri="{FF2B5EF4-FFF2-40B4-BE49-F238E27FC236}">
                  <a16:creationId xmlns:a16="http://schemas.microsoft.com/office/drawing/2014/main" id="{18CFC0E0-FE4E-BD50-E189-2FB749FC3FEF}"/>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62" name="円/楕円 61">
              <a:extLst>
                <a:ext uri="{FF2B5EF4-FFF2-40B4-BE49-F238E27FC236}">
                  <a16:creationId xmlns:a16="http://schemas.microsoft.com/office/drawing/2014/main" id="{8DB1F635-B0BE-3EA3-6E33-3071F0AE52AA}"/>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65" name="テキスト ボックス 64">
            <a:extLst>
              <a:ext uri="{FF2B5EF4-FFF2-40B4-BE49-F238E27FC236}">
                <a16:creationId xmlns:a16="http://schemas.microsoft.com/office/drawing/2014/main" id="{FC38C3AA-751A-A794-F0ED-981EE8A30182}"/>
              </a:ext>
            </a:extLst>
          </p:cNvPr>
          <p:cNvSpPr txBox="1"/>
          <p:nvPr/>
        </p:nvSpPr>
        <p:spPr>
          <a:xfrm>
            <a:off x="3452908" y="2937519"/>
            <a:ext cx="954107" cy="276999"/>
          </a:xfrm>
          <a:prstGeom prst="rect">
            <a:avLst/>
          </a:prstGeom>
          <a:noFill/>
        </p:spPr>
        <p:txBody>
          <a:bodyPr wrap="none" rtlCol="0">
            <a:spAutoFit/>
          </a:bodyPr>
          <a:lstStyle/>
          <a:p>
            <a:pPr>
              <a:tabLst>
                <a:tab pos="612775" algn="l"/>
              </a:tabLst>
            </a:pPr>
            <a:r>
              <a:rPr kumimoji="1" lang="ja-JP" altLang="en-US" sz="1200" b="1" dirty="0">
                <a:solidFill>
                  <a:schemeClr val="tx2"/>
                </a:solidFill>
                <a:latin typeface="Yu Gothic" panose="020B0400000000000000" pitchFamily="34" charset="-128"/>
                <a:ea typeface="Yu Gothic" panose="020B0400000000000000" pitchFamily="34" charset="-128"/>
              </a:rPr>
              <a:t>会社の強み</a:t>
            </a:r>
          </a:p>
        </p:txBody>
      </p:sp>
      <p:grpSp>
        <p:nvGrpSpPr>
          <p:cNvPr id="66" name="グループ化 65">
            <a:extLst>
              <a:ext uri="{FF2B5EF4-FFF2-40B4-BE49-F238E27FC236}">
                <a16:creationId xmlns:a16="http://schemas.microsoft.com/office/drawing/2014/main" id="{198CF78D-59BB-251E-FED5-93294D0B9EB0}"/>
              </a:ext>
            </a:extLst>
          </p:cNvPr>
          <p:cNvGrpSpPr/>
          <p:nvPr/>
        </p:nvGrpSpPr>
        <p:grpSpPr>
          <a:xfrm>
            <a:off x="3271005" y="2955625"/>
            <a:ext cx="239046" cy="236098"/>
            <a:chOff x="333502" y="3845482"/>
            <a:chExt cx="464885" cy="459151"/>
          </a:xfrm>
        </p:grpSpPr>
        <p:sp>
          <p:nvSpPr>
            <p:cNvPr id="67" name="円/楕円 66">
              <a:extLst>
                <a:ext uri="{FF2B5EF4-FFF2-40B4-BE49-F238E27FC236}">
                  <a16:creationId xmlns:a16="http://schemas.microsoft.com/office/drawing/2014/main" id="{B5EA00E5-2B14-E4AF-5F9B-923AAF7376B7}"/>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68" name="円/楕円 67">
              <a:extLst>
                <a:ext uri="{FF2B5EF4-FFF2-40B4-BE49-F238E27FC236}">
                  <a16:creationId xmlns:a16="http://schemas.microsoft.com/office/drawing/2014/main" id="{B3D67207-4F0D-57B5-9397-A918F9554EA1}"/>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
        <p:nvSpPr>
          <p:cNvPr id="69" name="テキスト ボックス 68">
            <a:extLst>
              <a:ext uri="{FF2B5EF4-FFF2-40B4-BE49-F238E27FC236}">
                <a16:creationId xmlns:a16="http://schemas.microsoft.com/office/drawing/2014/main" id="{E833064C-17E3-7A6F-2104-9CA620854714}"/>
              </a:ext>
            </a:extLst>
          </p:cNvPr>
          <p:cNvSpPr txBox="1"/>
          <p:nvPr/>
        </p:nvSpPr>
        <p:spPr>
          <a:xfrm>
            <a:off x="6355735" y="2937519"/>
            <a:ext cx="492443" cy="276999"/>
          </a:xfrm>
          <a:prstGeom prst="rect">
            <a:avLst/>
          </a:prstGeom>
          <a:noFill/>
        </p:spPr>
        <p:txBody>
          <a:bodyPr wrap="none" rtlCol="0">
            <a:spAutoFit/>
          </a:bodyPr>
          <a:lstStyle/>
          <a:p>
            <a:pPr>
              <a:tabLst>
                <a:tab pos="612775" algn="l"/>
              </a:tabLst>
            </a:pPr>
            <a:r>
              <a:rPr kumimoji="1" lang="ja-JP" altLang="en-US" sz="1200" b="1">
                <a:solidFill>
                  <a:schemeClr val="tx2"/>
                </a:solidFill>
                <a:latin typeface="Yu Gothic" panose="020B0400000000000000" pitchFamily="34" charset="-128"/>
                <a:ea typeface="Yu Gothic" panose="020B0400000000000000" pitchFamily="34" charset="-128"/>
              </a:rPr>
              <a:t>課題</a:t>
            </a:r>
          </a:p>
        </p:txBody>
      </p:sp>
      <p:grpSp>
        <p:nvGrpSpPr>
          <p:cNvPr id="70" name="グループ化 69">
            <a:extLst>
              <a:ext uri="{FF2B5EF4-FFF2-40B4-BE49-F238E27FC236}">
                <a16:creationId xmlns:a16="http://schemas.microsoft.com/office/drawing/2014/main" id="{2EDAD2EB-8466-9976-E073-829397B3F9B7}"/>
              </a:ext>
            </a:extLst>
          </p:cNvPr>
          <p:cNvGrpSpPr/>
          <p:nvPr/>
        </p:nvGrpSpPr>
        <p:grpSpPr>
          <a:xfrm>
            <a:off x="6173832" y="2955625"/>
            <a:ext cx="239046" cy="236098"/>
            <a:chOff x="333502" y="3845482"/>
            <a:chExt cx="464885" cy="459151"/>
          </a:xfrm>
        </p:grpSpPr>
        <p:sp>
          <p:nvSpPr>
            <p:cNvPr id="71" name="円/楕円 70">
              <a:extLst>
                <a:ext uri="{FF2B5EF4-FFF2-40B4-BE49-F238E27FC236}">
                  <a16:creationId xmlns:a16="http://schemas.microsoft.com/office/drawing/2014/main" id="{85D84084-FE74-58C7-E45A-A18F85149659}"/>
                </a:ext>
              </a:extLst>
            </p:cNvPr>
            <p:cNvSpPr/>
            <p:nvPr/>
          </p:nvSpPr>
          <p:spPr>
            <a:xfrm>
              <a:off x="402834" y="3909081"/>
              <a:ext cx="395553" cy="395552"/>
            </a:xfrm>
            <a:prstGeom prst="ellipse">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a:solidFill>
                  <a:srgbClr val="92D050"/>
                </a:solidFill>
              </a:endParaRPr>
            </a:p>
          </p:txBody>
        </p:sp>
        <p:sp>
          <p:nvSpPr>
            <p:cNvPr id="72" name="円/楕円 71">
              <a:extLst>
                <a:ext uri="{FF2B5EF4-FFF2-40B4-BE49-F238E27FC236}">
                  <a16:creationId xmlns:a16="http://schemas.microsoft.com/office/drawing/2014/main" id="{BF887B72-5CF5-7FCC-DD1B-81195090AC55}"/>
                </a:ext>
              </a:extLst>
            </p:cNvPr>
            <p:cNvSpPr/>
            <p:nvPr/>
          </p:nvSpPr>
          <p:spPr>
            <a:xfrm>
              <a:off x="333502" y="3845482"/>
              <a:ext cx="395552" cy="395552"/>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50" b="1">
                <a:solidFill>
                  <a:srgbClr val="92D050"/>
                </a:solidFill>
              </a:endParaRPr>
            </a:p>
          </p:txBody>
        </p:sp>
      </p:grpSp>
    </p:spTree>
    <p:extLst>
      <p:ext uri="{BB962C8B-B14F-4D97-AF65-F5344CB8AC3E}">
        <p14:creationId xmlns:p14="http://schemas.microsoft.com/office/powerpoint/2010/main" val="2259735346"/>
      </p:ext>
    </p:extLst>
  </p:cSld>
  <p:clrMapOvr>
    <a:masterClrMapping/>
  </p:clrMapOvr>
</p:sld>
</file>

<file path=ppt/theme/theme1.xml><?xml version="1.0" encoding="utf-8"?>
<a:theme xmlns:a="http://schemas.openxmlformats.org/drawingml/2006/main" name="Office テーマ">
  <a:themeElements>
    <a:clrScheme name="ユーザー定義 20">
      <a:dk1>
        <a:sysClr val="windowText" lastClr="000000"/>
      </a:dk1>
      <a:lt1>
        <a:sysClr val="window" lastClr="FFFFFF"/>
      </a:lt1>
      <a:dk2>
        <a:srgbClr val="0058B0"/>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99ADA519280CB4DB72EE31A9AF24F39" ma:contentTypeVersion="0" ma:contentTypeDescription="新しいドキュメントを作成します。" ma:contentTypeScope="" ma:versionID="6470aa093d894a6dd8ca1652b141e096">
  <xsd:schema xmlns:xsd="http://www.w3.org/2001/XMLSchema" xmlns:xs="http://www.w3.org/2001/XMLSchema" xmlns:p="http://schemas.microsoft.com/office/2006/metadata/properties" targetNamespace="http://schemas.microsoft.com/office/2006/metadata/properties" ma:root="true" ma:fieldsID="0cd854ec148d7fa3f28b696a2ee3df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08D9E5-0B5E-40D1-9559-EA9EDF028D25}"/>
</file>

<file path=customXml/itemProps2.xml><?xml version="1.0" encoding="utf-8"?>
<ds:datastoreItem xmlns:ds="http://schemas.openxmlformats.org/officeDocument/2006/customXml" ds:itemID="{5EC06E3C-011A-48CB-8C0C-3D5FA229FDF2}"/>
</file>

<file path=customXml/itemProps3.xml><?xml version="1.0" encoding="utf-8"?>
<ds:datastoreItem xmlns:ds="http://schemas.openxmlformats.org/officeDocument/2006/customXml" ds:itemID="{203606B3-596D-4002-BE29-1E319889DC65}"/>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4716</Words>
  <Application>Microsoft Office PowerPoint</Application>
  <PresentationFormat>画面に合わせる (16:9)</PresentationFormat>
  <Paragraphs>420</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ui-sans-serif</vt:lpstr>
      <vt:lpstr>ヒラギノ明朝 ProN W6</vt:lpstr>
      <vt:lpstr>游ゴシック</vt:lpstr>
      <vt:lpstr>游ゴシック</vt:lpstr>
      <vt:lpstr>Arial</vt:lpstr>
      <vt:lpstr>Arial Black</vt:lpstr>
      <vt:lpstr>Wingdings</vt:lpstr>
      <vt:lpstr>Office テーマ</vt:lpstr>
      <vt:lpstr>PowerPoint プレゼンテーション</vt:lpstr>
      <vt:lpstr>応募書類の審査基準</vt:lpstr>
      <vt:lpstr>応募書類の記載項目</vt:lpstr>
      <vt:lpstr>応募書類ページネーション</vt:lpstr>
      <vt:lpstr>応募書類ページネーション</vt:lpstr>
      <vt:lpstr>応募書類作成のポイント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2025-07-31T06:11:06Z</dcterms:created>
  <dcterms:modified xsi:type="dcterms:W3CDTF">2025-07-31T06:11:30Z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0x010100199ADA519280CB4DB72EE31A9AF24F39</vt:lpwstr>
  </property>
</Properties>
</file>